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4280" r:id="rId3"/>
    <p:sldMasterId id="2147484180" r:id="rId4"/>
    <p:sldMasterId id="2147484277" r:id="rId5"/>
    <p:sldMasterId id="2147484184" r:id="rId6"/>
    <p:sldMasterId id="2147484286" r:id="rId7"/>
    <p:sldMasterId id="2147484292" r:id="rId8"/>
    <p:sldMasterId id="2147484298" r:id="rId9"/>
  </p:sldMasterIdLst>
  <p:notesMasterIdLst>
    <p:notesMasterId r:id="rId58"/>
  </p:notesMasterIdLst>
  <p:handoutMasterIdLst>
    <p:handoutMasterId r:id="rId59"/>
  </p:handoutMasterIdLst>
  <p:sldIdLst>
    <p:sldId id="256" r:id="rId10"/>
    <p:sldId id="696" r:id="rId11"/>
    <p:sldId id="726" r:id="rId12"/>
    <p:sldId id="4422" r:id="rId13"/>
    <p:sldId id="777" r:id="rId14"/>
    <p:sldId id="4439" r:id="rId15"/>
    <p:sldId id="786" r:id="rId16"/>
    <p:sldId id="4450" r:id="rId17"/>
    <p:sldId id="4451" r:id="rId18"/>
    <p:sldId id="807" r:id="rId19"/>
    <p:sldId id="788" r:id="rId20"/>
    <p:sldId id="738" r:id="rId21"/>
    <p:sldId id="4445" r:id="rId22"/>
    <p:sldId id="806" r:id="rId23"/>
    <p:sldId id="4441" r:id="rId24"/>
    <p:sldId id="693" r:id="rId25"/>
    <p:sldId id="4428" r:id="rId26"/>
    <p:sldId id="4427" r:id="rId27"/>
    <p:sldId id="4426" r:id="rId28"/>
    <p:sldId id="4425" r:id="rId29"/>
    <p:sldId id="4449" r:id="rId30"/>
    <p:sldId id="808" r:id="rId31"/>
    <p:sldId id="4443" r:id="rId32"/>
    <p:sldId id="4444" r:id="rId33"/>
    <p:sldId id="4447" r:id="rId34"/>
    <p:sldId id="797" r:id="rId35"/>
    <p:sldId id="2147472831" r:id="rId36"/>
    <p:sldId id="2147472832" r:id="rId37"/>
    <p:sldId id="2147472833" r:id="rId38"/>
    <p:sldId id="2147472834" r:id="rId39"/>
    <p:sldId id="2147472835" r:id="rId40"/>
    <p:sldId id="2147472836" r:id="rId41"/>
    <p:sldId id="765" r:id="rId42"/>
    <p:sldId id="4448" r:id="rId43"/>
    <p:sldId id="775" r:id="rId44"/>
    <p:sldId id="4452" r:id="rId45"/>
    <p:sldId id="4453" r:id="rId46"/>
    <p:sldId id="750" r:id="rId47"/>
    <p:sldId id="757" r:id="rId48"/>
    <p:sldId id="4454" r:id="rId49"/>
    <p:sldId id="2147472821" r:id="rId50"/>
    <p:sldId id="2147472813" r:id="rId51"/>
    <p:sldId id="2147472826" r:id="rId52"/>
    <p:sldId id="2147472827" r:id="rId53"/>
    <p:sldId id="2147472828" r:id="rId54"/>
    <p:sldId id="2147472818" r:id="rId55"/>
    <p:sldId id="2147472819" r:id="rId56"/>
    <p:sldId id="2147472830" r:id="rId57"/>
  </p:sldIdLst>
  <p:sldSz cx="12192000" cy="6858000"/>
  <p:notesSz cx="7104063" cy="10234613"/>
  <p:embeddedFontLst>
    <p:embeddedFont>
      <p:font typeface="Arial Narrow" panose="020B0606020202030204" pitchFamily="34" charset="0"/>
      <p:regular r:id="rId60"/>
      <p:bold r:id="rId61"/>
      <p:italic r:id="rId62"/>
      <p:boldItalic r:id="rId63"/>
    </p:embeddedFont>
    <p:embeddedFont>
      <p:font typeface="Avenir LT Std 35 Light" panose="020B0402020203020204" pitchFamily="34" charset="0"/>
      <p:regular r:id="rId64"/>
    </p:embeddedFont>
    <p:embeddedFont>
      <p:font typeface="Avenir LT Std 45 Book" panose="020B0502020203020204" pitchFamily="34" charset="0"/>
      <p:regular r:id="rId65"/>
    </p:embeddedFont>
    <p:embeddedFont>
      <p:font typeface="Avenir LT Std 65 Medium" panose="020B0603020203020204" pitchFamily="34" charset="0"/>
      <p:bold r:id="rId66"/>
    </p:embeddedFont>
    <p:embeddedFont>
      <p:font typeface="Calibri" panose="020F0502020204030204" pitchFamily="34" charset="0"/>
      <p:regular r:id="rId67"/>
      <p:bold r:id="rId68"/>
      <p:italic r:id="rId69"/>
      <p:boldItalic r:id="rId70"/>
    </p:embeddedFont>
    <p:embeddedFont>
      <p:font typeface="Segoe UI Light" panose="020B0502040204020203" pitchFamily="34" charset="0"/>
      <p:regular r:id="rId71"/>
      <p:italic r:id="rId72"/>
    </p:embeddedFont>
  </p:embeddedFontLst>
  <p:defaultTextStyle>
    <a:defPPr>
      <a:defRPr lang="de-DE"/>
    </a:defPPr>
    <a:lvl1pPr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1pPr>
    <a:lvl2pPr marL="4572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2pPr>
    <a:lvl3pPr marL="9144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3pPr>
    <a:lvl4pPr marL="13716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4pPr>
    <a:lvl5pPr marL="18288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5pPr>
    <a:lvl6pPr marL="22860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6pPr>
    <a:lvl7pPr marL="27432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7pPr>
    <a:lvl8pPr marL="32004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8pPr>
    <a:lvl9pPr marL="36576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9pPr>
  </p:defaultTextStyle>
  <p:extLst>
    <p:ext uri="{521415D9-36F7-43E2-AB2F-B90AF26B5E84}">
      <p14:sectionLst xmlns:p14="http://schemas.microsoft.com/office/powerpoint/2010/main">
        <p14:section name="Standardabschnitt" id="{56DD220D-D7BF-435E-A557-7A89B70D3D8C}">
          <p14:sldIdLst>
            <p14:sldId id="256"/>
            <p14:sldId id="696"/>
            <p14:sldId id="726"/>
            <p14:sldId id="4422"/>
            <p14:sldId id="777"/>
            <p14:sldId id="4439"/>
            <p14:sldId id="786"/>
            <p14:sldId id="4450"/>
            <p14:sldId id="4451"/>
            <p14:sldId id="807"/>
            <p14:sldId id="788"/>
            <p14:sldId id="738"/>
            <p14:sldId id="4445"/>
            <p14:sldId id="806"/>
            <p14:sldId id="4441"/>
            <p14:sldId id="693"/>
            <p14:sldId id="4428"/>
            <p14:sldId id="4427"/>
            <p14:sldId id="4426"/>
            <p14:sldId id="4425"/>
            <p14:sldId id="4449"/>
            <p14:sldId id="808"/>
            <p14:sldId id="4443"/>
            <p14:sldId id="4444"/>
            <p14:sldId id="4447"/>
            <p14:sldId id="797"/>
            <p14:sldId id="2147472831"/>
            <p14:sldId id="2147472832"/>
            <p14:sldId id="2147472833"/>
            <p14:sldId id="2147472834"/>
            <p14:sldId id="2147472835"/>
            <p14:sldId id="2147472836"/>
            <p14:sldId id="765"/>
            <p14:sldId id="4448"/>
            <p14:sldId id="775"/>
            <p14:sldId id="4452"/>
            <p14:sldId id="4453"/>
            <p14:sldId id="750"/>
            <p14:sldId id="757"/>
            <p14:sldId id="4454"/>
            <p14:sldId id="2147472821"/>
            <p14:sldId id="2147472813"/>
            <p14:sldId id="2147472826"/>
            <p14:sldId id="2147472827"/>
            <p14:sldId id="2147472828"/>
            <p14:sldId id="2147472818"/>
            <p14:sldId id="2147472819"/>
            <p14:sldId id="2147472830"/>
          </p14:sldIdLst>
        </p14:section>
      </p14:sectionLst>
    </p:ext>
    <p:ext uri="{EFAFB233-063F-42B5-8137-9DF3F51BA10A}">
      <p15:sldGuideLst xmlns:p15="http://schemas.microsoft.com/office/powerpoint/2012/main">
        <p15:guide id="1" orient="horz" pos="1298" userDrawn="1">
          <p15:clr>
            <a:srgbClr val="A4A3A4"/>
          </p15:clr>
        </p15:guide>
        <p15:guide id="2" pos="84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CECE"/>
    <a:srgbClr val="843C0C"/>
    <a:srgbClr val="4F6228"/>
    <a:srgbClr val="F2DCDB"/>
    <a:srgbClr val="D7E4BD"/>
    <a:srgbClr val="61A0CA"/>
    <a:srgbClr val="FFFFFF"/>
    <a:srgbClr val="FF9797"/>
    <a:srgbClr val="F7B105"/>
    <a:srgbClr val="EC69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52" autoAdjust="0"/>
    <p:restoredTop sz="92086" autoAdjust="0"/>
  </p:normalViewPr>
  <p:slideViewPr>
    <p:cSldViewPr>
      <p:cViewPr varScale="1">
        <p:scale>
          <a:sx n="119" d="100"/>
          <a:sy n="119" d="100"/>
        </p:scale>
        <p:origin x="594" y="96"/>
      </p:cViewPr>
      <p:guideLst>
        <p:guide orient="horz" pos="1298"/>
        <p:guide pos="846"/>
      </p:guideLst>
    </p:cSldViewPr>
  </p:slideViewPr>
  <p:outlineViewPr>
    <p:cViewPr>
      <p:scale>
        <a:sx n="33" d="100"/>
        <a:sy n="33" d="100"/>
      </p:scale>
      <p:origin x="0" y="4176"/>
    </p:cViewPr>
  </p:outlineViewPr>
  <p:notesTextViewPr>
    <p:cViewPr>
      <p:scale>
        <a:sx n="100" d="100"/>
        <a:sy n="100" d="100"/>
      </p:scale>
      <p:origin x="0" y="0"/>
    </p:cViewPr>
  </p:notesTextViewPr>
  <p:sorterViewPr>
    <p:cViewPr>
      <p:scale>
        <a:sx n="118" d="100"/>
        <a:sy n="118" d="100"/>
      </p:scale>
      <p:origin x="0" y="0"/>
    </p:cViewPr>
  </p:sorterViewPr>
  <p:notesViewPr>
    <p:cSldViewPr>
      <p:cViewPr varScale="1">
        <p:scale>
          <a:sx n="109" d="100"/>
          <a:sy n="109" d="100"/>
        </p:scale>
        <p:origin x="1710"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font" Target="fonts/font4.fntdata"/><Relationship Id="rId68" Type="http://schemas.openxmlformats.org/officeDocument/2006/relationships/font" Target="fonts/font9.fntdata"/><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notesMaster" Target="notesMasters/notesMaster1.xml"/><Relationship Id="rId66" Type="http://schemas.openxmlformats.org/officeDocument/2006/relationships/font" Target="fonts/font7.fntdata"/><Relationship Id="rId74" Type="http://schemas.openxmlformats.org/officeDocument/2006/relationships/viewProps" Target="viewProps.xml"/><Relationship Id="rId5" Type="http://schemas.openxmlformats.org/officeDocument/2006/relationships/slideMaster" Target="slideMasters/slideMaster3.xml"/><Relationship Id="rId61" Type="http://schemas.openxmlformats.org/officeDocument/2006/relationships/font" Target="fonts/font2.fntdata"/><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font" Target="fonts/font5.fntdata"/><Relationship Id="rId69" Type="http://schemas.openxmlformats.org/officeDocument/2006/relationships/font" Target="fonts/font10.fntdata"/><Relationship Id="rId8" Type="http://schemas.openxmlformats.org/officeDocument/2006/relationships/slideMaster" Target="slideMasters/slideMaster6.xml"/><Relationship Id="rId51" Type="http://schemas.openxmlformats.org/officeDocument/2006/relationships/slide" Target="slides/slide42.xml"/><Relationship Id="rId72" Type="http://schemas.openxmlformats.org/officeDocument/2006/relationships/font" Target="fonts/font13.fntdata"/><Relationship Id="rId3" Type="http://schemas.openxmlformats.org/officeDocument/2006/relationships/slideMaster" Target="slideMasters/slideMaster1.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handoutMaster" Target="handoutMasters/handoutMaster1.xml"/><Relationship Id="rId67" Type="http://schemas.openxmlformats.org/officeDocument/2006/relationships/font" Target="fonts/font8.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presProps" Target="presProps.xml"/><Relationship Id="rId4" Type="http://schemas.openxmlformats.org/officeDocument/2006/relationships/slideMaster" Target="slideMasters/slideMaster2.xml"/><Relationship Id="rId9" Type="http://schemas.openxmlformats.org/officeDocument/2006/relationships/slideMaster" Target="slideMasters/slideMaster7.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tableStyles" Target="tableStyles.xml"/><Relationship Id="rId7" Type="http://schemas.openxmlformats.org/officeDocument/2006/relationships/slideMaster" Target="slideMasters/slideMaster5.xml"/><Relationship Id="rId71" Type="http://schemas.openxmlformats.org/officeDocument/2006/relationships/font" Target="fonts/font12.fntdata"/></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meier\Nextcloud\Share\LM\KWP\KWP%20Kitzingen\Kehrbuch_Feuerst&#228;tten%20-%20automatisiert.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1.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Users\meier\Nextcloud\Share\LM\KWP\KWP%20Kitzingen\Zielszenario_Entwicklung.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Users\meier\Nextcloud\Share\LM\KWP\KWP%20Kitzingen\Zielszenario_Entwicklung.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913442552847977"/>
          <c:y val="6.051282051282051E-2"/>
          <c:w val="0.76038621730887146"/>
          <c:h val="0.51106767248499529"/>
        </c:manualLayout>
      </c:layout>
      <c:barChart>
        <c:barDir val="col"/>
        <c:grouping val="clustered"/>
        <c:varyColors val="0"/>
        <c:ser>
          <c:idx val="0"/>
          <c:order val="0"/>
          <c:tx>
            <c:strRef>
              <c:f>auswertung!$N$22</c:f>
              <c:strCache>
                <c:ptCount val="1"/>
                <c:pt idx="0">
                  <c:v>Erdgas</c:v>
                </c:pt>
              </c:strCache>
            </c:strRef>
          </c:tx>
          <c:spPr>
            <a:solidFill>
              <a:srgbClr val="F99D59"/>
            </a:solidFill>
            <a:ln w="9525">
              <a:solidFill>
                <a:sysClr val="windowText" lastClr="000000"/>
              </a:solidFill>
            </a:ln>
            <a:effectLst/>
          </c:spPr>
          <c:invertIfNegative val="0"/>
          <c:cat>
            <c:strRef>
              <c:f>auswertung!$M$23:$M$27</c:f>
              <c:strCache>
                <c:ptCount val="5"/>
                <c:pt idx="0">
                  <c:v>Raumheizer</c:v>
                </c:pt>
                <c:pt idx="1">
                  <c:v>Umlaufwasserheizer</c:v>
                </c:pt>
                <c:pt idx="2">
                  <c:v>Heizkessel</c:v>
                </c:pt>
                <c:pt idx="3">
                  <c:v>Kombiwasserheizer </c:v>
                </c:pt>
                <c:pt idx="4">
                  <c:v>Kaminofen</c:v>
                </c:pt>
              </c:strCache>
            </c:strRef>
          </c:cat>
          <c:val>
            <c:numRef>
              <c:f>auswertung!$N$23:$N$27</c:f>
              <c:numCache>
                <c:formatCode>General</c:formatCode>
                <c:ptCount val="5"/>
                <c:pt idx="0">
                  <c:v>2671</c:v>
                </c:pt>
                <c:pt idx="1">
                  <c:v>2316</c:v>
                </c:pt>
                <c:pt idx="2">
                  <c:v>1760</c:v>
                </c:pt>
                <c:pt idx="3">
                  <c:v>2106</c:v>
                </c:pt>
                <c:pt idx="4">
                  <c:v>9</c:v>
                </c:pt>
              </c:numCache>
            </c:numRef>
          </c:val>
          <c:extLst>
            <c:ext xmlns:c16="http://schemas.microsoft.com/office/drawing/2014/chart" uri="{C3380CC4-5D6E-409C-BE32-E72D297353CC}">
              <c16:uniqueId val="{00000000-74CD-49C1-BBD7-343C4AECBBF0}"/>
            </c:ext>
          </c:extLst>
        </c:ser>
        <c:ser>
          <c:idx val="1"/>
          <c:order val="1"/>
          <c:tx>
            <c:strRef>
              <c:f>auswertung!$O$22</c:f>
              <c:strCache>
                <c:ptCount val="1"/>
                <c:pt idx="0">
                  <c:v>Heizöl</c:v>
                </c:pt>
              </c:strCache>
            </c:strRef>
          </c:tx>
          <c:spPr>
            <a:solidFill>
              <a:srgbClr val="FFEDAA"/>
            </a:solidFill>
            <a:ln w="9525">
              <a:solidFill>
                <a:sysClr val="windowText" lastClr="000000"/>
              </a:solidFill>
            </a:ln>
            <a:effectLst/>
          </c:spPr>
          <c:invertIfNegative val="0"/>
          <c:cat>
            <c:strRef>
              <c:f>auswertung!$M$23:$M$27</c:f>
              <c:strCache>
                <c:ptCount val="5"/>
                <c:pt idx="0">
                  <c:v>Raumheizer</c:v>
                </c:pt>
                <c:pt idx="1">
                  <c:v>Umlaufwasserheizer</c:v>
                </c:pt>
                <c:pt idx="2">
                  <c:v>Heizkessel</c:v>
                </c:pt>
                <c:pt idx="3">
                  <c:v>Kombiwasserheizer </c:v>
                </c:pt>
                <c:pt idx="4">
                  <c:v>Kaminofen</c:v>
                </c:pt>
              </c:strCache>
            </c:strRef>
          </c:cat>
          <c:val>
            <c:numRef>
              <c:f>auswertung!$O$23:$O$27</c:f>
              <c:numCache>
                <c:formatCode>General</c:formatCode>
                <c:ptCount val="5"/>
                <c:pt idx="0">
                  <c:v>65</c:v>
                </c:pt>
                <c:pt idx="1">
                  <c:v>0</c:v>
                </c:pt>
                <c:pt idx="2">
                  <c:v>411</c:v>
                </c:pt>
                <c:pt idx="3">
                  <c:v>0</c:v>
                </c:pt>
                <c:pt idx="4">
                  <c:v>24</c:v>
                </c:pt>
              </c:numCache>
            </c:numRef>
          </c:val>
          <c:extLst>
            <c:ext xmlns:c16="http://schemas.microsoft.com/office/drawing/2014/chart" uri="{C3380CC4-5D6E-409C-BE32-E72D297353CC}">
              <c16:uniqueId val="{00000001-74CD-49C1-BBD7-343C4AECBBF0}"/>
            </c:ext>
          </c:extLst>
        </c:ser>
        <c:ser>
          <c:idx val="2"/>
          <c:order val="2"/>
          <c:tx>
            <c:strRef>
              <c:f>auswertung!$P$22</c:f>
              <c:strCache>
                <c:ptCount val="1"/>
                <c:pt idx="0">
                  <c:v>Holz</c:v>
                </c:pt>
              </c:strCache>
            </c:strRef>
          </c:tx>
          <c:spPr>
            <a:solidFill>
              <a:srgbClr val="C7E8AD"/>
            </a:solidFill>
            <a:ln w="9525">
              <a:solidFill>
                <a:sysClr val="windowText" lastClr="000000"/>
              </a:solidFill>
            </a:ln>
            <a:effectLst/>
          </c:spPr>
          <c:invertIfNegative val="0"/>
          <c:cat>
            <c:strRef>
              <c:f>auswertung!$M$23:$M$27</c:f>
              <c:strCache>
                <c:ptCount val="5"/>
                <c:pt idx="0">
                  <c:v>Raumheizer</c:v>
                </c:pt>
                <c:pt idx="1">
                  <c:v>Umlaufwasserheizer</c:v>
                </c:pt>
                <c:pt idx="2">
                  <c:v>Heizkessel</c:v>
                </c:pt>
                <c:pt idx="3">
                  <c:v>Kombiwasserheizer </c:v>
                </c:pt>
                <c:pt idx="4">
                  <c:v>Kaminofen</c:v>
                </c:pt>
              </c:strCache>
            </c:strRef>
          </c:cat>
          <c:val>
            <c:numRef>
              <c:f>auswertung!$P$23:$P$27</c:f>
              <c:numCache>
                <c:formatCode>General</c:formatCode>
                <c:ptCount val="5"/>
                <c:pt idx="0">
                  <c:v>340</c:v>
                </c:pt>
                <c:pt idx="1">
                  <c:v>0</c:v>
                </c:pt>
                <c:pt idx="2">
                  <c:v>125</c:v>
                </c:pt>
                <c:pt idx="3">
                  <c:v>0</c:v>
                </c:pt>
                <c:pt idx="4">
                  <c:v>1272</c:v>
                </c:pt>
              </c:numCache>
            </c:numRef>
          </c:val>
          <c:extLst>
            <c:ext xmlns:c16="http://schemas.microsoft.com/office/drawing/2014/chart" uri="{C3380CC4-5D6E-409C-BE32-E72D297353CC}">
              <c16:uniqueId val="{00000002-74CD-49C1-BBD7-343C4AECBBF0}"/>
            </c:ext>
          </c:extLst>
        </c:ser>
        <c:ser>
          <c:idx val="3"/>
          <c:order val="3"/>
          <c:tx>
            <c:strRef>
              <c:f>auswertung!$Q$22</c:f>
              <c:strCache>
                <c:ptCount val="1"/>
                <c:pt idx="0">
                  <c:v>sonstige</c:v>
                </c:pt>
              </c:strCache>
            </c:strRef>
          </c:tx>
          <c:spPr>
            <a:solidFill>
              <a:srgbClr val="64ABB0"/>
            </a:solidFill>
            <a:ln w="9525">
              <a:solidFill>
                <a:sysClr val="windowText" lastClr="000000"/>
              </a:solidFill>
            </a:ln>
            <a:effectLst/>
          </c:spPr>
          <c:invertIfNegative val="0"/>
          <c:cat>
            <c:strRef>
              <c:f>auswertung!$M$23:$M$27</c:f>
              <c:strCache>
                <c:ptCount val="5"/>
                <c:pt idx="0">
                  <c:v>Raumheizer</c:v>
                </c:pt>
                <c:pt idx="1">
                  <c:v>Umlaufwasserheizer</c:v>
                </c:pt>
                <c:pt idx="2">
                  <c:v>Heizkessel</c:v>
                </c:pt>
                <c:pt idx="3">
                  <c:v>Kombiwasserheizer </c:v>
                </c:pt>
                <c:pt idx="4">
                  <c:v>Kaminofen</c:v>
                </c:pt>
              </c:strCache>
            </c:strRef>
          </c:cat>
          <c:val>
            <c:numRef>
              <c:f>auswertung!$Q$23:$Q$27</c:f>
              <c:numCache>
                <c:formatCode>General</c:formatCode>
                <c:ptCount val="5"/>
                <c:pt idx="0">
                  <c:v>3</c:v>
                </c:pt>
                <c:pt idx="1">
                  <c:v>0</c:v>
                </c:pt>
                <c:pt idx="2">
                  <c:v>0</c:v>
                </c:pt>
                <c:pt idx="3">
                  <c:v>0</c:v>
                </c:pt>
                <c:pt idx="4">
                  <c:v>7</c:v>
                </c:pt>
              </c:numCache>
            </c:numRef>
          </c:val>
          <c:extLst>
            <c:ext xmlns:c16="http://schemas.microsoft.com/office/drawing/2014/chart" uri="{C3380CC4-5D6E-409C-BE32-E72D297353CC}">
              <c16:uniqueId val="{00000003-74CD-49C1-BBD7-343C4AECBBF0}"/>
            </c:ext>
          </c:extLst>
        </c:ser>
        <c:dLbls>
          <c:showLegendKey val="0"/>
          <c:showVal val="0"/>
          <c:showCatName val="0"/>
          <c:showSerName val="0"/>
          <c:showPercent val="0"/>
          <c:showBubbleSize val="0"/>
        </c:dLbls>
        <c:gapWidth val="219"/>
        <c:overlap val="-27"/>
        <c:axId val="806235200"/>
        <c:axId val="806239776"/>
      </c:barChart>
      <c:catAx>
        <c:axId val="806235200"/>
        <c:scaling>
          <c:orientation val="minMax"/>
        </c:scaling>
        <c:delete val="0"/>
        <c:axPos val="b"/>
        <c:numFmt formatCode="General"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Segoe UI Light" panose="020B0502040204020203" pitchFamily="34" charset="0"/>
                <a:ea typeface="+mn-ea"/>
                <a:cs typeface="Segoe UI Light" panose="020B0502040204020203" pitchFamily="34" charset="0"/>
              </a:defRPr>
            </a:pPr>
            <a:endParaRPr lang="de-DE"/>
          </a:p>
        </c:txPr>
        <c:crossAx val="806239776"/>
        <c:crosses val="autoZero"/>
        <c:auto val="1"/>
        <c:lblAlgn val="ctr"/>
        <c:lblOffset val="100"/>
        <c:noMultiLvlLbl val="0"/>
      </c:catAx>
      <c:valAx>
        <c:axId val="8062397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ysClr val="windowText" lastClr="000000"/>
                    </a:solidFill>
                    <a:latin typeface="Segoe UI Light" panose="020B0502040204020203" pitchFamily="34" charset="0"/>
                    <a:ea typeface="+mn-ea"/>
                    <a:cs typeface="Segoe UI Light" panose="020B0502040204020203" pitchFamily="34" charset="0"/>
                  </a:defRPr>
                </a:pPr>
                <a:r>
                  <a:rPr lang="de-DE" sz="1200" b="1"/>
                  <a:t>Anzahl der Feuerstätten</a:t>
                </a:r>
              </a:p>
            </c:rich>
          </c:tx>
          <c:layout>
            <c:manualLayout>
              <c:xMode val="edge"/>
              <c:yMode val="edge"/>
              <c:x val="2.2166805209199225E-2"/>
              <c:y val="4.1864801864801869E-2"/>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ysClr val="windowText" lastClr="000000"/>
                  </a:solidFill>
                  <a:latin typeface="Segoe UI Light" panose="020B0502040204020203" pitchFamily="34" charset="0"/>
                  <a:ea typeface="+mn-ea"/>
                  <a:cs typeface="Segoe UI Light" panose="020B0502040204020203" pitchFamily="34" charset="0"/>
                </a:defRPr>
              </a:pPr>
              <a:endParaRPr lang="de-DE"/>
            </a:p>
          </c:txPr>
        </c:title>
        <c:numFmt formatCode="General" sourceLinked="1"/>
        <c:majorTickMark val="in"/>
        <c:minorTickMark val="none"/>
        <c:tickLblPos val="nextTo"/>
        <c:spPr>
          <a:noFill/>
          <a:ln>
            <a:solidFill>
              <a:sysClr val="windowText" lastClr="000000"/>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Segoe UI Light" panose="020B0502040204020203" pitchFamily="34" charset="0"/>
                <a:ea typeface="+mn-ea"/>
                <a:cs typeface="Segoe UI Light" panose="020B0502040204020203" pitchFamily="34" charset="0"/>
              </a:defRPr>
            </a:pPr>
            <a:endParaRPr lang="de-DE"/>
          </a:p>
        </c:txPr>
        <c:crossAx val="806235200"/>
        <c:crosses val="autoZero"/>
        <c:crossBetween val="between"/>
      </c:valAx>
      <c:spPr>
        <a:noFill/>
        <a:ln>
          <a:solidFill>
            <a:sysClr val="windowText" lastClr="000000"/>
          </a:solidFill>
        </a:ln>
        <a:effectLst/>
      </c:spPr>
    </c:plotArea>
    <c:legend>
      <c:legendPos val="b"/>
      <c:layout>
        <c:manualLayout>
          <c:xMode val="edge"/>
          <c:yMode val="edge"/>
          <c:x val="0.3304392125547897"/>
          <c:y val="5.4543986197529502E-2"/>
          <c:w val="0.62174834130771062"/>
          <c:h val="0.10163316997962667"/>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Segoe UI Light" panose="020B0502040204020203" pitchFamily="34" charset="0"/>
              <a:ea typeface="+mn-ea"/>
              <a:cs typeface="Segoe UI Light" panose="020B0502040204020203" pitchFamily="34" charset="0"/>
            </a:defRPr>
          </a:pPr>
          <a:endParaRPr lang="de-DE"/>
        </a:p>
      </c:txPr>
    </c:legend>
    <c:plotVisOnly val="1"/>
    <c:dispBlanksAs val="gap"/>
    <c:showDLblsOverMax val="0"/>
    <c:extLst/>
  </c:chart>
  <c:spPr>
    <a:noFill/>
    <a:ln w="9525" cap="flat" cmpd="sng" algn="ctr">
      <a:noFill/>
      <a:round/>
    </a:ln>
    <a:effectLst/>
  </c:spPr>
  <c:txPr>
    <a:bodyPr/>
    <a:lstStyle/>
    <a:p>
      <a:pPr>
        <a:defRPr>
          <a:solidFill>
            <a:sysClr val="windowText" lastClr="000000"/>
          </a:solidFill>
          <a:latin typeface="Segoe UI Light" panose="020B0502040204020203" pitchFamily="34" charset="0"/>
          <a:cs typeface="Segoe UI Light" panose="020B0502040204020203" pitchFamily="34" charset="0"/>
        </a:defRPr>
      </a:pPr>
      <a:endParaRPr lang="de-DE"/>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70599731342982"/>
          <c:y val="5.5515687625956982E-2"/>
          <c:w val="0.43884618880730425"/>
          <c:h val="0.83370001162149765"/>
        </c:manualLayout>
      </c:layout>
      <c:barChart>
        <c:barDir val="col"/>
        <c:grouping val="stacked"/>
        <c:varyColors val="0"/>
        <c:ser>
          <c:idx val="4"/>
          <c:order val="0"/>
          <c:tx>
            <c:strRef>
              <c:f>Auswertung!$A$50</c:f>
              <c:strCache>
                <c:ptCount val="1"/>
                <c:pt idx="0">
                  <c:v>Erdgas</c:v>
                </c:pt>
              </c:strCache>
            </c:strRef>
          </c:tx>
          <c:spPr>
            <a:solidFill>
              <a:srgbClr val="F99D59"/>
            </a:solidFill>
            <a:ln>
              <a:solidFill>
                <a:schemeClr val="tx1"/>
              </a:solidFill>
            </a:ln>
            <a:effectLst/>
          </c:spPr>
          <c:invertIfNegative val="0"/>
          <c:cat>
            <c:numLit>
              <c:formatCode>General</c:formatCode>
              <c:ptCount val="1"/>
              <c:pt idx="0">
                <c:v>2023</c:v>
              </c:pt>
            </c:numLit>
          </c:cat>
          <c:val>
            <c:numRef>
              <c:f>Auswertung!$E$50</c:f>
              <c:numCache>
                <c:formatCode>General</c:formatCode>
                <c:ptCount val="1"/>
                <c:pt idx="0">
                  <c:v>253.0211484628594</c:v>
                </c:pt>
              </c:numCache>
            </c:numRef>
          </c:val>
          <c:extLst>
            <c:ext xmlns:c16="http://schemas.microsoft.com/office/drawing/2014/chart" uri="{C3380CC4-5D6E-409C-BE32-E72D297353CC}">
              <c16:uniqueId val="{00000000-364C-4F6A-8644-44BC20F2E188}"/>
            </c:ext>
          </c:extLst>
        </c:ser>
        <c:ser>
          <c:idx val="2"/>
          <c:order val="1"/>
          <c:tx>
            <c:strRef>
              <c:f>Auswertung!$A$51</c:f>
              <c:strCache>
                <c:ptCount val="1"/>
                <c:pt idx="0">
                  <c:v>Heizöl</c:v>
                </c:pt>
              </c:strCache>
            </c:strRef>
          </c:tx>
          <c:spPr>
            <a:solidFill>
              <a:srgbClr val="FFEDAA"/>
            </a:solidFill>
            <a:ln>
              <a:solidFill>
                <a:schemeClr val="tx1"/>
              </a:solidFill>
            </a:ln>
            <a:effectLst/>
          </c:spPr>
          <c:invertIfNegative val="0"/>
          <c:cat>
            <c:numLit>
              <c:formatCode>General</c:formatCode>
              <c:ptCount val="1"/>
              <c:pt idx="0">
                <c:v>2023</c:v>
              </c:pt>
            </c:numLit>
          </c:cat>
          <c:val>
            <c:numRef>
              <c:f>Auswertung!$E$51</c:f>
              <c:numCache>
                <c:formatCode>General</c:formatCode>
                <c:ptCount val="1"/>
                <c:pt idx="0">
                  <c:v>12.41017126683089</c:v>
                </c:pt>
              </c:numCache>
            </c:numRef>
          </c:val>
          <c:extLst>
            <c:ext xmlns:c16="http://schemas.microsoft.com/office/drawing/2014/chart" uri="{C3380CC4-5D6E-409C-BE32-E72D297353CC}">
              <c16:uniqueId val="{00000001-364C-4F6A-8644-44BC20F2E188}"/>
            </c:ext>
          </c:extLst>
        </c:ser>
        <c:ser>
          <c:idx val="6"/>
          <c:order val="2"/>
          <c:tx>
            <c:strRef>
              <c:f>Auswertung!$A$52</c:f>
              <c:strCache>
                <c:ptCount val="1"/>
                <c:pt idx="0">
                  <c:v>Biomasse</c:v>
                </c:pt>
              </c:strCache>
            </c:strRef>
          </c:tx>
          <c:spPr>
            <a:solidFill>
              <a:srgbClr val="C7E8AD"/>
            </a:solidFill>
            <a:ln>
              <a:solidFill>
                <a:schemeClr val="tx1"/>
              </a:solidFill>
            </a:ln>
            <a:effectLst/>
          </c:spPr>
          <c:invertIfNegative val="0"/>
          <c:cat>
            <c:numLit>
              <c:formatCode>General</c:formatCode>
              <c:ptCount val="1"/>
              <c:pt idx="0">
                <c:v>2023</c:v>
              </c:pt>
            </c:numLit>
          </c:cat>
          <c:val>
            <c:numRef>
              <c:f>Auswertung!$E$52</c:f>
              <c:numCache>
                <c:formatCode>General</c:formatCode>
                <c:ptCount val="1"/>
                <c:pt idx="0">
                  <c:v>11.001718238136414</c:v>
                </c:pt>
              </c:numCache>
            </c:numRef>
          </c:val>
          <c:extLst>
            <c:ext xmlns:c16="http://schemas.microsoft.com/office/drawing/2014/chart" uri="{C3380CC4-5D6E-409C-BE32-E72D297353CC}">
              <c16:uniqueId val="{00000002-364C-4F6A-8644-44BC20F2E188}"/>
            </c:ext>
          </c:extLst>
        </c:ser>
        <c:ser>
          <c:idx val="7"/>
          <c:order val="3"/>
          <c:tx>
            <c:strRef>
              <c:f>Auswertung!$A$53</c:f>
              <c:strCache>
                <c:ptCount val="1"/>
                <c:pt idx="0">
                  <c:v>sonstige fossile</c:v>
                </c:pt>
              </c:strCache>
            </c:strRef>
          </c:tx>
          <c:spPr>
            <a:solidFill>
              <a:srgbClr val="D7191C"/>
            </a:solidFill>
            <a:ln>
              <a:solidFill>
                <a:schemeClr val="tx1"/>
              </a:solidFill>
            </a:ln>
            <a:effectLst/>
          </c:spPr>
          <c:invertIfNegative val="0"/>
          <c:cat>
            <c:numLit>
              <c:formatCode>General</c:formatCode>
              <c:ptCount val="1"/>
              <c:pt idx="0">
                <c:v>2023</c:v>
              </c:pt>
            </c:numLit>
          </c:cat>
          <c:val>
            <c:numRef>
              <c:f>Auswertung!$E$53</c:f>
              <c:numCache>
                <c:formatCode>General</c:formatCode>
                <c:ptCount val="1"/>
                <c:pt idx="0">
                  <c:v>57.753008112909953</c:v>
                </c:pt>
              </c:numCache>
            </c:numRef>
          </c:val>
          <c:extLst>
            <c:ext xmlns:c16="http://schemas.microsoft.com/office/drawing/2014/chart" uri="{C3380CC4-5D6E-409C-BE32-E72D297353CC}">
              <c16:uniqueId val="{00000003-364C-4F6A-8644-44BC20F2E188}"/>
            </c:ext>
          </c:extLst>
        </c:ser>
        <c:ser>
          <c:idx val="0"/>
          <c:order val="4"/>
          <c:tx>
            <c:strRef>
              <c:f>Auswertung!$A$54</c:f>
              <c:strCache>
                <c:ptCount val="1"/>
                <c:pt idx="0">
                  <c:v>Fernwärme</c:v>
                </c:pt>
              </c:strCache>
            </c:strRef>
          </c:tx>
          <c:spPr>
            <a:solidFill>
              <a:srgbClr val="64ABB0"/>
            </a:solidFill>
            <a:ln>
              <a:solidFill>
                <a:schemeClr val="tx1"/>
              </a:solidFill>
            </a:ln>
            <a:effectLst/>
          </c:spPr>
          <c:invertIfNegative val="0"/>
          <c:cat>
            <c:numLit>
              <c:formatCode>General</c:formatCode>
              <c:ptCount val="1"/>
              <c:pt idx="0">
                <c:v>2023</c:v>
              </c:pt>
            </c:numLit>
          </c:cat>
          <c:val>
            <c:numRef>
              <c:f>Auswertung!$E$54</c:f>
              <c:numCache>
                <c:formatCode>General</c:formatCode>
                <c:ptCount val="1"/>
                <c:pt idx="0">
                  <c:v>8.7041069999999792</c:v>
                </c:pt>
              </c:numCache>
            </c:numRef>
          </c:val>
          <c:extLst>
            <c:ext xmlns:c16="http://schemas.microsoft.com/office/drawing/2014/chart" uri="{C3380CC4-5D6E-409C-BE32-E72D297353CC}">
              <c16:uniqueId val="{00000004-364C-4F6A-8644-44BC20F2E188}"/>
            </c:ext>
          </c:extLst>
        </c:ser>
        <c:ser>
          <c:idx val="1"/>
          <c:order val="5"/>
          <c:tx>
            <c:strRef>
              <c:f>Auswertung!$A$55</c:f>
              <c:strCache>
                <c:ptCount val="1"/>
                <c:pt idx="0">
                  <c:v>Strom</c:v>
                </c:pt>
              </c:strCache>
            </c:strRef>
          </c:tx>
          <c:spPr>
            <a:solidFill>
              <a:srgbClr val="C55A11"/>
            </a:solidFill>
            <a:ln>
              <a:solidFill>
                <a:schemeClr val="tx1"/>
              </a:solidFill>
            </a:ln>
            <a:effectLst/>
          </c:spPr>
          <c:invertIfNegative val="0"/>
          <c:cat>
            <c:numLit>
              <c:formatCode>General</c:formatCode>
              <c:ptCount val="1"/>
              <c:pt idx="0">
                <c:v>2023</c:v>
              </c:pt>
            </c:numLit>
          </c:cat>
          <c:val>
            <c:numRef>
              <c:f>Auswertung!$E$55</c:f>
              <c:numCache>
                <c:formatCode>General</c:formatCode>
                <c:ptCount val="1"/>
                <c:pt idx="0">
                  <c:v>27.429764816940835</c:v>
                </c:pt>
              </c:numCache>
            </c:numRef>
          </c:val>
          <c:extLst>
            <c:ext xmlns:c16="http://schemas.microsoft.com/office/drawing/2014/chart" uri="{C3380CC4-5D6E-409C-BE32-E72D297353CC}">
              <c16:uniqueId val="{00000005-364C-4F6A-8644-44BC20F2E188}"/>
            </c:ext>
          </c:extLst>
        </c:ser>
        <c:ser>
          <c:idx val="3"/>
          <c:order val="6"/>
          <c:tx>
            <c:strRef>
              <c:f>Auswertung!$A$56</c:f>
              <c:strCache>
                <c:ptCount val="1"/>
                <c:pt idx="0">
                  <c:v>Solarthermie</c:v>
                </c:pt>
              </c:strCache>
            </c:strRef>
          </c:tx>
          <c:spPr>
            <a:solidFill>
              <a:srgbClr val="FFC000"/>
            </a:solidFill>
            <a:ln>
              <a:solidFill>
                <a:schemeClr val="tx1"/>
              </a:solidFill>
            </a:ln>
            <a:effectLst/>
          </c:spPr>
          <c:invertIfNegative val="0"/>
          <c:cat>
            <c:numLit>
              <c:formatCode>General</c:formatCode>
              <c:ptCount val="1"/>
              <c:pt idx="0">
                <c:v>2023</c:v>
              </c:pt>
            </c:numLit>
          </c:cat>
          <c:val>
            <c:numRef>
              <c:f>Auswertung!$E$56</c:f>
              <c:numCache>
                <c:formatCode>General</c:formatCode>
                <c:ptCount val="1"/>
                <c:pt idx="0">
                  <c:v>1.4687627499999942</c:v>
                </c:pt>
              </c:numCache>
            </c:numRef>
          </c:val>
          <c:extLst>
            <c:ext xmlns:c16="http://schemas.microsoft.com/office/drawing/2014/chart" uri="{C3380CC4-5D6E-409C-BE32-E72D297353CC}">
              <c16:uniqueId val="{00000006-364C-4F6A-8644-44BC20F2E188}"/>
            </c:ext>
          </c:extLst>
        </c:ser>
        <c:dLbls>
          <c:showLegendKey val="0"/>
          <c:showVal val="0"/>
          <c:showCatName val="0"/>
          <c:showSerName val="0"/>
          <c:showPercent val="0"/>
          <c:showBubbleSize val="0"/>
        </c:dLbls>
        <c:gapWidth val="150"/>
        <c:overlap val="100"/>
        <c:axId val="1771945903"/>
        <c:axId val="1771946319"/>
      </c:barChart>
      <c:catAx>
        <c:axId val="1771945903"/>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Segoe UI Light" panose="020B0502040204020203" pitchFamily="34" charset="0"/>
                <a:ea typeface="+mn-ea"/>
                <a:cs typeface="Segoe UI Light" panose="020B0502040204020203" pitchFamily="34" charset="0"/>
              </a:defRPr>
            </a:pPr>
            <a:endParaRPr lang="de-DE"/>
          </a:p>
        </c:txPr>
        <c:crossAx val="1771946319"/>
        <c:crosses val="autoZero"/>
        <c:auto val="1"/>
        <c:lblAlgn val="ctr"/>
        <c:lblOffset val="100"/>
        <c:noMultiLvlLbl val="0"/>
      </c:catAx>
      <c:valAx>
        <c:axId val="1771946319"/>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Segoe UI Light" panose="020B0502040204020203" pitchFamily="34" charset="0"/>
                    <a:ea typeface="+mn-ea"/>
                    <a:cs typeface="Segoe UI Light" panose="020B0502040204020203" pitchFamily="34" charset="0"/>
                  </a:defRPr>
                </a:pPr>
                <a:r>
                  <a:rPr lang="de-DE" b="1"/>
                  <a:t>Nutzenergiebedarf in GWh/a</a:t>
                </a:r>
              </a:p>
            </c:rich>
          </c:tx>
          <c:layout>
            <c:manualLayout>
              <c:xMode val="edge"/>
              <c:yMode val="edge"/>
              <c:x val="3.5923533748775389E-2"/>
              <c:y val="0.24099656981224737"/>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Segoe UI Light" panose="020B0502040204020203" pitchFamily="34" charset="0"/>
                  <a:ea typeface="+mn-ea"/>
                  <a:cs typeface="Segoe UI Light" panose="020B0502040204020203" pitchFamily="34" charset="0"/>
                </a:defRPr>
              </a:pPr>
              <a:endParaRPr lang="de-DE"/>
            </a:p>
          </c:txPr>
        </c:title>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Segoe UI Light" panose="020B0502040204020203" pitchFamily="34" charset="0"/>
                <a:ea typeface="+mn-ea"/>
                <a:cs typeface="Segoe UI Light" panose="020B0502040204020203" pitchFamily="34" charset="0"/>
              </a:defRPr>
            </a:pPr>
            <a:endParaRPr lang="de-DE"/>
          </a:p>
        </c:txPr>
        <c:crossAx val="1771945903"/>
        <c:crosses val="autoZero"/>
        <c:crossBetween val="between"/>
      </c:valAx>
      <c:spPr>
        <a:noFill/>
        <a:ln>
          <a:solidFill>
            <a:schemeClr val="tx1"/>
          </a:solidFill>
        </a:ln>
        <a:effectLst/>
      </c:spPr>
    </c:plotArea>
    <c:legend>
      <c:legendPos val="r"/>
      <c:layout>
        <c:manualLayout>
          <c:xMode val="edge"/>
          <c:yMode val="edge"/>
          <c:x val="0.65334079041722637"/>
          <c:y val="6.7857888392091115E-2"/>
          <c:w val="0.32762496086293441"/>
          <c:h val="0.8318966757780665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Segoe UI Light" panose="020B0502040204020203" pitchFamily="34" charset="0"/>
              <a:ea typeface="+mn-ea"/>
              <a:cs typeface="Segoe UI Light" panose="020B0502040204020203" pitchFamily="34" charset="0"/>
            </a:defRPr>
          </a:pPr>
          <a:endParaRPr lang="de-DE"/>
        </a:p>
      </c:txPr>
    </c:legend>
    <c:plotVisOnly val="1"/>
    <c:dispBlanksAs val="gap"/>
    <c:showDLblsOverMax val="0"/>
    <c:extLst/>
  </c:chart>
  <c:spPr>
    <a:noFill/>
    <a:ln w="9525" cap="flat" cmpd="sng" algn="ctr">
      <a:noFill/>
      <a:round/>
    </a:ln>
    <a:effectLst/>
  </c:spPr>
  <c:txPr>
    <a:bodyPr/>
    <a:lstStyle/>
    <a:p>
      <a:pPr>
        <a:defRPr sz="1200">
          <a:latin typeface="Segoe UI Light" panose="020B0502040204020203" pitchFamily="34" charset="0"/>
          <a:cs typeface="Segoe UI Light" panose="020B0502040204020203" pitchFamily="34" charset="0"/>
        </a:defRPr>
      </a:pPr>
      <a:endParaRPr lang="de-DE"/>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287987793735215"/>
          <c:y val="5.0894144914611139E-2"/>
          <c:w val="0.62450707503900982"/>
          <c:h val="0.87660772060640135"/>
        </c:manualLayout>
      </c:layout>
      <c:barChart>
        <c:barDir val="col"/>
        <c:grouping val="stacked"/>
        <c:varyColors val="0"/>
        <c:ser>
          <c:idx val="4"/>
          <c:order val="0"/>
          <c:tx>
            <c:strRef>
              <c:f>szenario!$A$11</c:f>
              <c:strCache>
                <c:ptCount val="1"/>
                <c:pt idx="0">
                  <c:v>Fernwärme</c:v>
                </c:pt>
              </c:strCache>
            </c:strRef>
          </c:tx>
          <c:spPr>
            <a:solidFill>
              <a:srgbClr val="64ABB0"/>
            </a:solidFill>
            <a:ln>
              <a:solidFill>
                <a:schemeClr val="tx1"/>
              </a:solidFill>
            </a:ln>
            <a:effectLst/>
          </c:spPr>
          <c:invertIfNegative val="0"/>
          <c:cat>
            <c:numRef>
              <c:f>szenario!$B$6:$F$6</c:f>
              <c:numCache>
                <c:formatCode>General</c:formatCode>
                <c:ptCount val="5"/>
                <c:pt idx="0">
                  <c:v>2023</c:v>
                </c:pt>
                <c:pt idx="1">
                  <c:v>2030</c:v>
                </c:pt>
                <c:pt idx="2">
                  <c:v>2035</c:v>
                </c:pt>
                <c:pt idx="3">
                  <c:v>2040</c:v>
                </c:pt>
                <c:pt idx="4">
                  <c:v>2045</c:v>
                </c:pt>
              </c:numCache>
            </c:numRef>
          </c:cat>
          <c:val>
            <c:numRef>
              <c:f>szenario!$B$11:$F$11</c:f>
              <c:numCache>
                <c:formatCode>0</c:formatCode>
                <c:ptCount val="5"/>
                <c:pt idx="0">
                  <c:v>8538.6954016666732</c:v>
                </c:pt>
                <c:pt idx="1">
                  <c:v>32601.115626147737</c:v>
                </c:pt>
                <c:pt idx="2">
                  <c:v>62675.85617039496</c:v>
                </c:pt>
                <c:pt idx="3">
                  <c:v>74869.029921401234</c:v>
                </c:pt>
                <c:pt idx="4">
                  <c:v>87730.160031275751</c:v>
                </c:pt>
              </c:numCache>
            </c:numRef>
          </c:val>
          <c:extLst>
            <c:ext xmlns:c16="http://schemas.microsoft.com/office/drawing/2014/chart" uri="{C3380CC4-5D6E-409C-BE32-E72D297353CC}">
              <c16:uniqueId val="{00000000-2F3A-4ADC-A8E0-63D2AB533B86}"/>
            </c:ext>
          </c:extLst>
        </c:ser>
        <c:ser>
          <c:idx val="2"/>
          <c:order val="1"/>
          <c:tx>
            <c:strRef>
              <c:f>szenario!$A$9</c:f>
              <c:strCache>
                <c:ptCount val="1"/>
                <c:pt idx="0">
                  <c:v>Biomasse</c:v>
                </c:pt>
              </c:strCache>
            </c:strRef>
          </c:tx>
          <c:spPr>
            <a:solidFill>
              <a:srgbClr val="C7E8AD"/>
            </a:solidFill>
            <a:ln>
              <a:solidFill>
                <a:schemeClr val="tx1"/>
              </a:solidFill>
            </a:ln>
            <a:effectLst/>
          </c:spPr>
          <c:invertIfNegative val="0"/>
          <c:cat>
            <c:numRef>
              <c:f>szenario!$B$6:$F$6</c:f>
              <c:numCache>
                <c:formatCode>General</c:formatCode>
                <c:ptCount val="5"/>
                <c:pt idx="0">
                  <c:v>2023</c:v>
                </c:pt>
                <c:pt idx="1">
                  <c:v>2030</c:v>
                </c:pt>
                <c:pt idx="2">
                  <c:v>2035</c:v>
                </c:pt>
                <c:pt idx="3">
                  <c:v>2040</c:v>
                </c:pt>
                <c:pt idx="4">
                  <c:v>2045</c:v>
                </c:pt>
              </c:numCache>
            </c:numRef>
          </c:cat>
          <c:val>
            <c:numRef>
              <c:f>szenario!$B$9:$F$9</c:f>
              <c:numCache>
                <c:formatCode>0</c:formatCode>
                <c:ptCount val="5"/>
                <c:pt idx="0">
                  <c:v>11024.69048342832</c:v>
                </c:pt>
                <c:pt idx="1">
                  <c:v>8983.3028469370529</c:v>
                </c:pt>
                <c:pt idx="2">
                  <c:v>8048.3629219278664</c:v>
                </c:pt>
                <c:pt idx="3">
                  <c:v>7636.4861960892586</c:v>
                </c:pt>
                <c:pt idx="4">
                  <c:v>7523.8371706491389</c:v>
                </c:pt>
              </c:numCache>
            </c:numRef>
          </c:val>
          <c:extLst>
            <c:ext xmlns:c16="http://schemas.microsoft.com/office/drawing/2014/chart" uri="{C3380CC4-5D6E-409C-BE32-E72D297353CC}">
              <c16:uniqueId val="{00000001-2F3A-4ADC-A8E0-63D2AB533B86}"/>
            </c:ext>
          </c:extLst>
        </c:ser>
        <c:ser>
          <c:idx val="5"/>
          <c:order val="2"/>
          <c:tx>
            <c:strRef>
              <c:f>szenario!$A$12</c:f>
              <c:strCache>
                <c:ptCount val="1"/>
                <c:pt idx="0">
                  <c:v>Sole-Wärmepumpe (Erdwärme)</c:v>
                </c:pt>
              </c:strCache>
            </c:strRef>
          </c:tx>
          <c:spPr>
            <a:solidFill>
              <a:schemeClr val="accent2">
                <a:lumMod val="50000"/>
              </a:schemeClr>
            </a:solidFill>
            <a:ln>
              <a:solidFill>
                <a:schemeClr val="tx1"/>
              </a:solidFill>
            </a:ln>
            <a:effectLst/>
          </c:spPr>
          <c:invertIfNegative val="0"/>
          <c:cat>
            <c:numRef>
              <c:f>szenario!$B$6:$F$6</c:f>
              <c:numCache>
                <c:formatCode>General</c:formatCode>
                <c:ptCount val="5"/>
                <c:pt idx="0">
                  <c:v>2023</c:v>
                </c:pt>
                <c:pt idx="1">
                  <c:v>2030</c:v>
                </c:pt>
                <c:pt idx="2">
                  <c:v>2035</c:v>
                </c:pt>
                <c:pt idx="3">
                  <c:v>2040</c:v>
                </c:pt>
                <c:pt idx="4">
                  <c:v>2045</c:v>
                </c:pt>
              </c:numCache>
            </c:numRef>
          </c:cat>
          <c:val>
            <c:numRef>
              <c:f>szenario!$B$12:$F$12</c:f>
              <c:numCache>
                <c:formatCode>0</c:formatCode>
                <c:ptCount val="5"/>
                <c:pt idx="0">
                  <c:v>43.716552499199523</c:v>
                </c:pt>
                <c:pt idx="1">
                  <c:v>5212.9779596299404</c:v>
                </c:pt>
                <c:pt idx="2">
                  <c:v>7819.3574811792423</c:v>
                </c:pt>
                <c:pt idx="3">
                  <c:v>9706.1418905485079</c:v>
                </c:pt>
                <c:pt idx="4">
                  <c:v>10456.892158361343</c:v>
                </c:pt>
              </c:numCache>
            </c:numRef>
          </c:val>
          <c:extLst>
            <c:ext xmlns:c16="http://schemas.microsoft.com/office/drawing/2014/chart" uri="{C3380CC4-5D6E-409C-BE32-E72D297353CC}">
              <c16:uniqueId val="{00000002-2F3A-4ADC-A8E0-63D2AB533B86}"/>
            </c:ext>
          </c:extLst>
        </c:ser>
        <c:ser>
          <c:idx val="6"/>
          <c:order val="3"/>
          <c:tx>
            <c:strRef>
              <c:f>szenario!$A$13</c:f>
              <c:strCache>
                <c:ptCount val="1"/>
                <c:pt idx="0">
                  <c:v>Luft-Wärmepumpe</c:v>
                </c:pt>
              </c:strCache>
            </c:strRef>
          </c:tx>
          <c:spPr>
            <a:solidFill>
              <a:schemeClr val="accent2">
                <a:lumMod val="75000"/>
              </a:schemeClr>
            </a:solidFill>
            <a:ln>
              <a:solidFill>
                <a:schemeClr val="tx1"/>
              </a:solidFill>
            </a:ln>
            <a:effectLst/>
          </c:spPr>
          <c:invertIfNegative val="0"/>
          <c:dPt>
            <c:idx val="4"/>
            <c:invertIfNegative val="0"/>
            <c:bubble3D val="0"/>
            <c:spPr>
              <a:solidFill>
                <a:srgbClr val="C55A11"/>
              </a:solidFill>
              <a:ln>
                <a:solidFill>
                  <a:schemeClr val="tx1"/>
                </a:solidFill>
              </a:ln>
              <a:effectLst/>
            </c:spPr>
            <c:extLst>
              <c:ext xmlns:c16="http://schemas.microsoft.com/office/drawing/2014/chart" uri="{C3380CC4-5D6E-409C-BE32-E72D297353CC}">
                <c16:uniqueId val="{00000004-2F3A-4ADC-A8E0-63D2AB533B86}"/>
              </c:ext>
            </c:extLst>
          </c:dPt>
          <c:cat>
            <c:numRef>
              <c:f>szenario!$B$6:$F$6</c:f>
              <c:numCache>
                <c:formatCode>General</c:formatCode>
                <c:ptCount val="5"/>
                <c:pt idx="0">
                  <c:v>2023</c:v>
                </c:pt>
                <c:pt idx="1">
                  <c:v>2030</c:v>
                </c:pt>
                <c:pt idx="2">
                  <c:v>2035</c:v>
                </c:pt>
                <c:pt idx="3">
                  <c:v>2040</c:v>
                </c:pt>
                <c:pt idx="4">
                  <c:v>2045</c:v>
                </c:pt>
              </c:numCache>
            </c:numRef>
          </c:cat>
          <c:val>
            <c:numRef>
              <c:f>szenario!$B$13:$F$13</c:f>
              <c:numCache>
                <c:formatCode>0</c:formatCode>
                <c:ptCount val="5"/>
                <c:pt idx="0">
                  <c:v>1415.2076198220266</c:v>
                </c:pt>
                <c:pt idx="1">
                  <c:v>54152.631669159629</c:v>
                </c:pt>
                <c:pt idx="2">
                  <c:v>73322.169800759788</c:v>
                </c:pt>
                <c:pt idx="3">
                  <c:v>85066.297352429727</c:v>
                </c:pt>
                <c:pt idx="4">
                  <c:v>97393.500960763209</c:v>
                </c:pt>
              </c:numCache>
            </c:numRef>
          </c:val>
          <c:extLst>
            <c:ext xmlns:c16="http://schemas.microsoft.com/office/drawing/2014/chart" uri="{C3380CC4-5D6E-409C-BE32-E72D297353CC}">
              <c16:uniqueId val="{00000005-2F3A-4ADC-A8E0-63D2AB533B86}"/>
            </c:ext>
          </c:extLst>
        </c:ser>
        <c:ser>
          <c:idx val="7"/>
          <c:order val="4"/>
          <c:tx>
            <c:strRef>
              <c:f>szenario!$A$14</c:f>
              <c:strCache>
                <c:ptCount val="1"/>
                <c:pt idx="0">
                  <c:v>Solarthermie</c:v>
                </c:pt>
              </c:strCache>
            </c:strRef>
          </c:tx>
          <c:spPr>
            <a:solidFill>
              <a:schemeClr val="accent4"/>
            </a:solidFill>
            <a:ln>
              <a:solidFill>
                <a:schemeClr val="tx1"/>
              </a:solidFill>
            </a:ln>
            <a:effectLst/>
          </c:spPr>
          <c:invertIfNegative val="0"/>
          <c:cat>
            <c:numRef>
              <c:f>szenario!$B$6:$F$6</c:f>
              <c:numCache>
                <c:formatCode>General</c:formatCode>
                <c:ptCount val="5"/>
                <c:pt idx="0">
                  <c:v>2023</c:v>
                </c:pt>
                <c:pt idx="1">
                  <c:v>2030</c:v>
                </c:pt>
                <c:pt idx="2">
                  <c:v>2035</c:v>
                </c:pt>
                <c:pt idx="3">
                  <c:v>2040</c:v>
                </c:pt>
                <c:pt idx="4">
                  <c:v>2045</c:v>
                </c:pt>
              </c:numCache>
            </c:numRef>
          </c:cat>
          <c:val>
            <c:numRef>
              <c:f>szenario!$B$14:$F$14</c:f>
              <c:numCache>
                <c:formatCode>0</c:formatCode>
                <c:ptCount val="5"/>
                <c:pt idx="0">
                  <c:v>1514.8313509582717</c:v>
                </c:pt>
                <c:pt idx="1">
                  <c:v>1596.7596051290302</c:v>
                </c:pt>
                <c:pt idx="2">
                  <c:v>1576.2790377351719</c:v>
                </c:pt>
                <c:pt idx="3">
                  <c:v>1773.896595364635</c:v>
                </c:pt>
                <c:pt idx="4">
                  <c:v>1942.4347523798435</c:v>
                </c:pt>
              </c:numCache>
            </c:numRef>
          </c:val>
          <c:extLst>
            <c:ext xmlns:c16="http://schemas.microsoft.com/office/drawing/2014/chart" uri="{C3380CC4-5D6E-409C-BE32-E72D297353CC}">
              <c16:uniqueId val="{00000006-2F3A-4ADC-A8E0-63D2AB533B86}"/>
            </c:ext>
          </c:extLst>
        </c:ser>
        <c:ser>
          <c:idx val="0"/>
          <c:order val="5"/>
          <c:tx>
            <c:strRef>
              <c:f>szenario!$A$7</c:f>
              <c:strCache>
                <c:ptCount val="1"/>
                <c:pt idx="0">
                  <c:v>Erdgas</c:v>
                </c:pt>
              </c:strCache>
            </c:strRef>
          </c:tx>
          <c:spPr>
            <a:solidFill>
              <a:srgbClr val="F99D59"/>
            </a:solidFill>
            <a:ln>
              <a:solidFill>
                <a:schemeClr val="tx1"/>
              </a:solidFill>
            </a:ln>
            <a:effectLst/>
          </c:spPr>
          <c:invertIfNegative val="0"/>
          <c:cat>
            <c:numRef>
              <c:f>szenario!$B$6:$F$6</c:f>
              <c:numCache>
                <c:formatCode>General</c:formatCode>
                <c:ptCount val="5"/>
                <c:pt idx="0">
                  <c:v>2023</c:v>
                </c:pt>
                <c:pt idx="1">
                  <c:v>2030</c:v>
                </c:pt>
                <c:pt idx="2">
                  <c:v>2035</c:v>
                </c:pt>
                <c:pt idx="3">
                  <c:v>2040</c:v>
                </c:pt>
                <c:pt idx="4">
                  <c:v>2045</c:v>
                </c:pt>
              </c:numCache>
            </c:numRef>
          </c:cat>
          <c:val>
            <c:numRef>
              <c:f>szenario!$B$7:$F$7</c:f>
              <c:numCache>
                <c:formatCode>0</c:formatCode>
                <c:ptCount val="5"/>
                <c:pt idx="0">
                  <c:v>255155.54369734976</c:v>
                </c:pt>
                <c:pt idx="1">
                  <c:v>157288.60267875541</c:v>
                </c:pt>
                <c:pt idx="2">
                  <c:v>88826.856130246248</c:v>
                </c:pt>
                <c:pt idx="3">
                  <c:v>44736.585977174109</c:v>
                </c:pt>
                <c:pt idx="4">
                  <c:v>0</c:v>
                </c:pt>
              </c:numCache>
            </c:numRef>
          </c:val>
          <c:extLst>
            <c:ext xmlns:c16="http://schemas.microsoft.com/office/drawing/2014/chart" uri="{C3380CC4-5D6E-409C-BE32-E72D297353CC}">
              <c16:uniqueId val="{00000007-2F3A-4ADC-A8E0-63D2AB533B86}"/>
            </c:ext>
          </c:extLst>
        </c:ser>
        <c:ser>
          <c:idx val="1"/>
          <c:order val="6"/>
          <c:tx>
            <c:strRef>
              <c:f>szenario!$A$8</c:f>
              <c:strCache>
                <c:ptCount val="1"/>
                <c:pt idx="0">
                  <c:v>Heizöl</c:v>
                </c:pt>
              </c:strCache>
            </c:strRef>
          </c:tx>
          <c:spPr>
            <a:solidFill>
              <a:srgbClr val="FFEDAA"/>
            </a:solidFill>
            <a:ln>
              <a:solidFill>
                <a:schemeClr val="tx1"/>
              </a:solidFill>
            </a:ln>
            <a:effectLst/>
          </c:spPr>
          <c:invertIfNegative val="0"/>
          <c:cat>
            <c:numRef>
              <c:f>szenario!$B$6:$F$6</c:f>
              <c:numCache>
                <c:formatCode>General</c:formatCode>
                <c:ptCount val="5"/>
                <c:pt idx="0">
                  <c:v>2023</c:v>
                </c:pt>
                <c:pt idx="1">
                  <c:v>2030</c:v>
                </c:pt>
                <c:pt idx="2">
                  <c:v>2035</c:v>
                </c:pt>
                <c:pt idx="3">
                  <c:v>2040</c:v>
                </c:pt>
                <c:pt idx="4">
                  <c:v>2045</c:v>
                </c:pt>
              </c:numCache>
            </c:numRef>
          </c:cat>
          <c:val>
            <c:numRef>
              <c:f>szenario!$B$8:$F$8</c:f>
              <c:numCache>
                <c:formatCode>0</c:formatCode>
                <c:ptCount val="5"/>
                <c:pt idx="0">
                  <c:v>12272.503251036072</c:v>
                </c:pt>
                <c:pt idx="1">
                  <c:v>7674.790366062517</c:v>
                </c:pt>
                <c:pt idx="2">
                  <c:v>4633.4144166575761</c:v>
                </c:pt>
                <c:pt idx="3">
                  <c:v>2204.3804763117137</c:v>
                </c:pt>
                <c:pt idx="4">
                  <c:v>0</c:v>
                </c:pt>
              </c:numCache>
            </c:numRef>
          </c:val>
          <c:extLst>
            <c:ext xmlns:c16="http://schemas.microsoft.com/office/drawing/2014/chart" uri="{C3380CC4-5D6E-409C-BE32-E72D297353CC}">
              <c16:uniqueId val="{00000008-2F3A-4ADC-A8E0-63D2AB533B86}"/>
            </c:ext>
          </c:extLst>
        </c:ser>
        <c:ser>
          <c:idx val="3"/>
          <c:order val="7"/>
          <c:tx>
            <c:strRef>
              <c:f>szenario!$A$10</c:f>
              <c:strCache>
                <c:ptCount val="1"/>
                <c:pt idx="0">
                  <c:v>sonstige fossile</c:v>
                </c:pt>
              </c:strCache>
            </c:strRef>
          </c:tx>
          <c:spPr>
            <a:solidFill>
              <a:srgbClr val="D7191C"/>
            </a:solidFill>
            <a:ln>
              <a:solidFill>
                <a:schemeClr val="tx1"/>
              </a:solidFill>
            </a:ln>
            <a:effectLst/>
          </c:spPr>
          <c:invertIfNegative val="0"/>
          <c:cat>
            <c:numRef>
              <c:f>szenario!$B$6:$F$6</c:f>
              <c:numCache>
                <c:formatCode>General</c:formatCode>
                <c:ptCount val="5"/>
                <c:pt idx="0">
                  <c:v>2023</c:v>
                </c:pt>
                <c:pt idx="1">
                  <c:v>2030</c:v>
                </c:pt>
                <c:pt idx="2">
                  <c:v>2035</c:v>
                </c:pt>
                <c:pt idx="3">
                  <c:v>2040</c:v>
                </c:pt>
                <c:pt idx="4">
                  <c:v>2045</c:v>
                </c:pt>
              </c:numCache>
            </c:numRef>
          </c:cat>
          <c:val>
            <c:numRef>
              <c:f>szenario!$B$10:$F$10</c:f>
              <c:numCache>
                <c:formatCode>0</c:formatCode>
                <c:ptCount val="5"/>
                <c:pt idx="0">
                  <c:v>57816.73893480072</c:v>
                </c:pt>
                <c:pt idx="1">
                  <c:v>38437.324368550551</c:v>
                </c:pt>
                <c:pt idx="2">
                  <c:v>25637.259847775247</c:v>
                </c:pt>
                <c:pt idx="3">
                  <c:v>12854.47644007083</c:v>
                </c:pt>
                <c:pt idx="4">
                  <c:v>0</c:v>
                </c:pt>
              </c:numCache>
            </c:numRef>
          </c:val>
          <c:extLst>
            <c:ext xmlns:c16="http://schemas.microsoft.com/office/drawing/2014/chart" uri="{C3380CC4-5D6E-409C-BE32-E72D297353CC}">
              <c16:uniqueId val="{00000009-2F3A-4ADC-A8E0-63D2AB533B86}"/>
            </c:ext>
          </c:extLst>
        </c:ser>
        <c:ser>
          <c:idx val="8"/>
          <c:order val="8"/>
          <c:tx>
            <c:strRef>
              <c:f>szenario!$A$15</c:f>
              <c:strCache>
                <c:ptCount val="1"/>
                <c:pt idx="0">
                  <c:v>Stromdirektheizung</c:v>
                </c:pt>
              </c:strCache>
            </c:strRef>
          </c:tx>
          <c:spPr>
            <a:solidFill>
              <a:srgbClr val="632D09"/>
            </a:solidFill>
            <a:ln>
              <a:solidFill>
                <a:schemeClr val="tx1"/>
              </a:solidFill>
            </a:ln>
            <a:effectLst/>
          </c:spPr>
          <c:invertIfNegative val="0"/>
          <c:val>
            <c:numRef>
              <c:f>szenario!$B$15:$F$15</c:f>
              <c:numCache>
                <c:formatCode>0</c:formatCode>
                <c:ptCount val="5"/>
                <c:pt idx="0">
                  <c:v>24930.953283996128</c:v>
                </c:pt>
                <c:pt idx="1">
                  <c:v>53875.585215537925</c:v>
                </c:pt>
                <c:pt idx="2">
                  <c:v>74283.836153624448</c:v>
                </c:pt>
                <c:pt idx="3">
                  <c:v>95307.885510783526</c:v>
                </c:pt>
                <c:pt idx="4">
                  <c:v>116388.91196702464</c:v>
                </c:pt>
              </c:numCache>
            </c:numRef>
          </c:val>
          <c:extLst>
            <c:ext xmlns:c16="http://schemas.microsoft.com/office/drawing/2014/chart" uri="{C3380CC4-5D6E-409C-BE32-E72D297353CC}">
              <c16:uniqueId val="{0000000A-2F3A-4ADC-A8E0-63D2AB533B86}"/>
            </c:ext>
          </c:extLst>
        </c:ser>
        <c:dLbls>
          <c:showLegendKey val="0"/>
          <c:showVal val="0"/>
          <c:showCatName val="0"/>
          <c:showSerName val="0"/>
          <c:showPercent val="0"/>
          <c:showBubbleSize val="0"/>
        </c:dLbls>
        <c:gapWidth val="150"/>
        <c:overlap val="100"/>
        <c:axId val="1771945903"/>
        <c:axId val="1771946319"/>
      </c:barChart>
      <c:catAx>
        <c:axId val="1771945903"/>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Segoe UI Light" panose="020B0502040204020203" pitchFamily="34" charset="0"/>
                <a:ea typeface="+mn-ea"/>
                <a:cs typeface="Segoe UI Light" panose="020B0502040204020203" pitchFamily="34" charset="0"/>
              </a:defRPr>
            </a:pPr>
            <a:endParaRPr lang="de-DE"/>
          </a:p>
        </c:txPr>
        <c:crossAx val="1771946319"/>
        <c:crosses val="autoZero"/>
        <c:auto val="1"/>
        <c:lblAlgn val="ctr"/>
        <c:lblOffset val="100"/>
        <c:noMultiLvlLbl val="0"/>
      </c:catAx>
      <c:valAx>
        <c:axId val="1771946319"/>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Segoe UI Light" panose="020B0502040204020203" pitchFamily="34" charset="0"/>
                    <a:ea typeface="+mn-ea"/>
                    <a:cs typeface="Segoe UI Light" panose="020B0502040204020203" pitchFamily="34" charset="0"/>
                  </a:defRPr>
                </a:pPr>
                <a:r>
                  <a:rPr lang="de-DE" sz="1200" b="1">
                    <a:latin typeface="Segoe UI Light" panose="020B0502040204020203" pitchFamily="34" charset="0"/>
                    <a:cs typeface="Segoe UI Light" panose="020B0502040204020203" pitchFamily="34" charset="0"/>
                  </a:rPr>
                  <a:t>Wärmebedarf</a:t>
                </a:r>
                <a:r>
                  <a:rPr lang="de-DE" sz="1200" b="1" baseline="0">
                    <a:latin typeface="Segoe UI Light" panose="020B0502040204020203" pitchFamily="34" charset="0"/>
                    <a:cs typeface="Segoe UI Light" panose="020B0502040204020203" pitchFamily="34" charset="0"/>
                  </a:rPr>
                  <a:t> (in GWh/a)</a:t>
                </a:r>
                <a:endParaRPr lang="de-DE" sz="1200" b="1">
                  <a:latin typeface="Segoe UI Light" panose="020B0502040204020203" pitchFamily="34" charset="0"/>
                  <a:cs typeface="Segoe UI Light" panose="020B0502040204020203" pitchFamily="34" charset="0"/>
                </a:endParaRP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Segoe UI Light" panose="020B0502040204020203" pitchFamily="34" charset="0"/>
                  <a:ea typeface="+mn-ea"/>
                  <a:cs typeface="Segoe UI Light" panose="020B0502040204020203" pitchFamily="34" charset="0"/>
                </a:defRPr>
              </a:pPr>
              <a:endParaRPr lang="de-DE"/>
            </a:p>
          </c:txPr>
        </c:title>
        <c:numFmt formatCode="0"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Segoe UI Light" panose="020B0502040204020203" pitchFamily="34" charset="0"/>
                <a:ea typeface="+mn-ea"/>
                <a:cs typeface="Segoe UI Light" panose="020B0502040204020203" pitchFamily="34" charset="0"/>
              </a:defRPr>
            </a:pPr>
            <a:endParaRPr lang="de-DE"/>
          </a:p>
        </c:txPr>
        <c:crossAx val="1771945903"/>
        <c:crosses val="autoZero"/>
        <c:crossBetween val="between"/>
        <c:dispUnits>
          <c:builtInUnit val="thousands"/>
        </c:dispUnits>
      </c:valAx>
      <c:spPr>
        <a:noFill/>
        <a:ln>
          <a:solidFill>
            <a:schemeClr val="tx1"/>
          </a:solidFill>
        </a:ln>
        <a:effectLst/>
      </c:spPr>
    </c:plotArea>
    <c:legend>
      <c:legendPos val="r"/>
      <c:layout>
        <c:manualLayout>
          <c:xMode val="edge"/>
          <c:yMode val="edge"/>
          <c:x val="0.75274907270299074"/>
          <c:y val="5.1767389355247814E-2"/>
          <c:w val="0.24725098894822245"/>
          <c:h val="0.93214228825826051"/>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Segoe UI Light" panose="020B0502040204020203" pitchFamily="34" charset="0"/>
              <a:ea typeface="+mn-ea"/>
              <a:cs typeface="Segoe UI Light" panose="020B0502040204020203" pitchFamily="34" charset="0"/>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de-DE"/>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069760069962573"/>
          <c:y val="5.0894144914611139E-2"/>
          <c:w val="0.59668919095430784"/>
          <c:h val="0.83370001162149765"/>
        </c:manualLayout>
      </c:layout>
      <c:barChart>
        <c:barDir val="col"/>
        <c:grouping val="stacked"/>
        <c:varyColors val="0"/>
        <c:ser>
          <c:idx val="8"/>
          <c:order val="0"/>
          <c:tx>
            <c:strRef>
              <c:f>szenario!$A$97</c:f>
              <c:strCache>
                <c:ptCount val="1"/>
                <c:pt idx="0">
                  <c:v>Abwärme</c:v>
                </c:pt>
              </c:strCache>
              <c:extLst xmlns:c15="http://schemas.microsoft.com/office/drawing/2012/chart"/>
            </c:strRef>
          </c:tx>
          <c:spPr>
            <a:solidFill>
              <a:schemeClr val="bg1">
                <a:lumMod val="75000"/>
              </a:schemeClr>
            </a:solidFill>
            <a:ln>
              <a:solidFill>
                <a:schemeClr val="tx1"/>
              </a:solidFill>
            </a:ln>
            <a:effectLst/>
          </c:spPr>
          <c:invertIfNegative val="0"/>
          <c:val>
            <c:numRef>
              <c:f>szenario!$B$97:$F$97</c:f>
              <c:numCache>
                <c:formatCode>0</c:formatCode>
                <c:ptCount val="5"/>
                <c:pt idx="0">
                  <c:v>0</c:v>
                </c:pt>
                <c:pt idx="1">
                  <c:v>1.9508166543615031</c:v>
                </c:pt>
                <c:pt idx="2">
                  <c:v>7.8779412333736989</c:v>
                </c:pt>
                <c:pt idx="3">
                  <c:v>36.860002531543913</c:v>
                </c:pt>
                <c:pt idx="4">
                  <c:v>56.88538412975511</c:v>
                </c:pt>
              </c:numCache>
              <c:extLst xmlns:c15="http://schemas.microsoft.com/office/drawing/2012/chart"/>
            </c:numRef>
          </c:val>
          <c:extLst xmlns:c15="http://schemas.microsoft.com/office/drawing/2012/chart">
            <c:ext xmlns:c16="http://schemas.microsoft.com/office/drawing/2014/chart" uri="{C3380CC4-5D6E-409C-BE32-E72D297353CC}">
              <c16:uniqueId val="{00000000-E6F6-48A1-B71C-4F170300BD6F}"/>
            </c:ext>
          </c:extLst>
        </c:ser>
        <c:ser>
          <c:idx val="4"/>
          <c:order val="2"/>
          <c:tx>
            <c:strRef>
              <c:f>szenario!$A$95</c:f>
              <c:strCache>
                <c:ptCount val="1"/>
                <c:pt idx="0">
                  <c:v>H2/Biomethan</c:v>
                </c:pt>
              </c:strCache>
            </c:strRef>
          </c:tx>
          <c:spPr>
            <a:solidFill>
              <a:schemeClr val="accent1">
                <a:lumMod val="40000"/>
                <a:lumOff val="60000"/>
              </a:schemeClr>
            </a:solidFill>
            <a:ln>
              <a:solidFill>
                <a:schemeClr val="tx1"/>
              </a:solidFill>
            </a:ln>
            <a:effectLst/>
          </c:spPr>
          <c:invertIfNegative val="0"/>
          <c:cat>
            <c:numRef>
              <c:f>szenario!$B$87:$F$87</c:f>
              <c:numCache>
                <c:formatCode>General</c:formatCode>
                <c:ptCount val="5"/>
                <c:pt idx="0">
                  <c:v>2023</c:v>
                </c:pt>
                <c:pt idx="1">
                  <c:v>2030</c:v>
                </c:pt>
                <c:pt idx="2">
                  <c:v>2035</c:v>
                </c:pt>
                <c:pt idx="3">
                  <c:v>2040</c:v>
                </c:pt>
                <c:pt idx="4">
                  <c:v>2045</c:v>
                </c:pt>
              </c:numCache>
            </c:numRef>
          </c:cat>
          <c:val>
            <c:numRef>
              <c:f>szenario!$B$95:$F$95</c:f>
              <c:numCache>
                <c:formatCode>0</c:formatCode>
                <c:ptCount val="5"/>
                <c:pt idx="0">
                  <c:v>0</c:v>
                </c:pt>
                <c:pt idx="1">
                  <c:v>222.10896154223997</c:v>
                </c:pt>
                <c:pt idx="2">
                  <c:v>226.22645799544648</c:v>
                </c:pt>
                <c:pt idx="3">
                  <c:v>206.48835156757286</c:v>
                </c:pt>
                <c:pt idx="4">
                  <c:v>308.76793595107927</c:v>
                </c:pt>
              </c:numCache>
            </c:numRef>
          </c:val>
          <c:extLst>
            <c:ext xmlns:c16="http://schemas.microsoft.com/office/drawing/2014/chart" uri="{C3380CC4-5D6E-409C-BE32-E72D297353CC}">
              <c16:uniqueId val="{00000001-E6F6-48A1-B71C-4F170300BD6F}"/>
            </c:ext>
          </c:extLst>
        </c:ser>
        <c:ser>
          <c:idx val="2"/>
          <c:order val="3"/>
          <c:tx>
            <c:strRef>
              <c:f>szenario!$A$90</c:f>
              <c:strCache>
                <c:ptCount val="1"/>
                <c:pt idx="0">
                  <c:v>Biomasse</c:v>
                </c:pt>
              </c:strCache>
            </c:strRef>
          </c:tx>
          <c:spPr>
            <a:solidFill>
              <a:srgbClr val="C7E8AD"/>
            </a:solidFill>
            <a:ln>
              <a:solidFill>
                <a:schemeClr val="tx1"/>
              </a:solidFill>
            </a:ln>
            <a:effectLst/>
          </c:spPr>
          <c:invertIfNegative val="0"/>
          <c:cat>
            <c:numRef>
              <c:f>szenario!$B$87:$F$87</c:f>
              <c:numCache>
                <c:formatCode>General</c:formatCode>
                <c:ptCount val="5"/>
                <c:pt idx="0">
                  <c:v>2023</c:v>
                </c:pt>
                <c:pt idx="1">
                  <c:v>2030</c:v>
                </c:pt>
                <c:pt idx="2">
                  <c:v>2035</c:v>
                </c:pt>
                <c:pt idx="3">
                  <c:v>2040</c:v>
                </c:pt>
                <c:pt idx="4">
                  <c:v>2045</c:v>
                </c:pt>
              </c:numCache>
            </c:numRef>
          </c:cat>
          <c:val>
            <c:numRef>
              <c:f>szenario!$B$90:$F$90</c:f>
              <c:numCache>
                <c:formatCode>0</c:formatCode>
                <c:ptCount val="5"/>
                <c:pt idx="0">
                  <c:v>475.34143464231579</c:v>
                </c:pt>
                <c:pt idx="1">
                  <c:v>772.15408360859124</c:v>
                </c:pt>
                <c:pt idx="2">
                  <c:v>871.63666969483393</c:v>
                </c:pt>
                <c:pt idx="3">
                  <c:v>1225.2006099572434</c:v>
                </c:pt>
                <c:pt idx="4">
                  <c:v>1373.5669233044227</c:v>
                </c:pt>
              </c:numCache>
            </c:numRef>
          </c:val>
          <c:extLst>
            <c:ext xmlns:c16="http://schemas.microsoft.com/office/drawing/2014/chart" uri="{C3380CC4-5D6E-409C-BE32-E72D297353CC}">
              <c16:uniqueId val="{00000002-E6F6-48A1-B71C-4F170300BD6F}"/>
            </c:ext>
          </c:extLst>
        </c:ser>
        <c:ser>
          <c:idx val="6"/>
          <c:order val="4"/>
          <c:tx>
            <c:strRef>
              <c:f>szenario!$A$92</c:f>
              <c:strCache>
                <c:ptCount val="1"/>
                <c:pt idx="0">
                  <c:v>Strom</c:v>
                </c:pt>
              </c:strCache>
            </c:strRef>
          </c:tx>
          <c:spPr>
            <a:solidFill>
              <a:schemeClr val="accent2">
                <a:lumMod val="75000"/>
              </a:schemeClr>
            </a:solidFill>
            <a:ln>
              <a:solidFill>
                <a:schemeClr val="tx1"/>
              </a:solidFill>
            </a:ln>
            <a:effectLst/>
          </c:spPr>
          <c:invertIfNegative val="0"/>
          <c:cat>
            <c:numRef>
              <c:f>szenario!$B$87:$F$87</c:f>
              <c:numCache>
                <c:formatCode>General</c:formatCode>
                <c:ptCount val="5"/>
                <c:pt idx="0">
                  <c:v>2023</c:v>
                </c:pt>
                <c:pt idx="1">
                  <c:v>2030</c:v>
                </c:pt>
                <c:pt idx="2">
                  <c:v>2035</c:v>
                </c:pt>
                <c:pt idx="3">
                  <c:v>2040</c:v>
                </c:pt>
                <c:pt idx="4">
                  <c:v>2045</c:v>
                </c:pt>
              </c:numCache>
            </c:numRef>
          </c:cat>
          <c:val>
            <c:numRef>
              <c:f>szenario!$B$92:$F$92</c:f>
              <c:numCache>
                <c:formatCode>0</c:formatCode>
                <c:ptCount val="5"/>
                <c:pt idx="0">
                  <c:v>11438.395957595321</c:v>
                </c:pt>
                <c:pt idx="1">
                  <c:v>21586.725201428886</c:v>
                </c:pt>
                <c:pt idx="2">
                  <c:v>17920.42343703474</c:v>
                </c:pt>
                <c:pt idx="3">
                  <c:v>4639.4773628886542</c:v>
                </c:pt>
                <c:pt idx="4">
                  <c:v>5567.3508273608359</c:v>
                </c:pt>
              </c:numCache>
            </c:numRef>
          </c:val>
          <c:extLst>
            <c:ext xmlns:c16="http://schemas.microsoft.com/office/drawing/2014/chart" uri="{C3380CC4-5D6E-409C-BE32-E72D297353CC}">
              <c16:uniqueId val="{00000003-E6F6-48A1-B71C-4F170300BD6F}"/>
            </c:ext>
          </c:extLst>
        </c:ser>
        <c:ser>
          <c:idx val="7"/>
          <c:order val="5"/>
          <c:tx>
            <c:strRef>
              <c:f>szenario!$A$93</c:f>
              <c:strCache>
                <c:ptCount val="1"/>
                <c:pt idx="0">
                  <c:v>Solarthermie</c:v>
                </c:pt>
              </c:strCache>
            </c:strRef>
          </c:tx>
          <c:spPr>
            <a:solidFill>
              <a:schemeClr val="accent4"/>
            </a:solidFill>
            <a:ln>
              <a:solidFill>
                <a:schemeClr val="tx1"/>
              </a:solidFill>
            </a:ln>
            <a:effectLst/>
          </c:spPr>
          <c:invertIfNegative val="0"/>
          <c:cat>
            <c:numRef>
              <c:f>szenario!$B$87:$F$87</c:f>
              <c:numCache>
                <c:formatCode>General</c:formatCode>
                <c:ptCount val="5"/>
                <c:pt idx="0">
                  <c:v>2023</c:v>
                </c:pt>
                <c:pt idx="1">
                  <c:v>2030</c:v>
                </c:pt>
                <c:pt idx="2">
                  <c:v>2035</c:v>
                </c:pt>
                <c:pt idx="3">
                  <c:v>2040</c:v>
                </c:pt>
                <c:pt idx="4">
                  <c:v>2045</c:v>
                </c:pt>
              </c:numCache>
            </c:numRef>
          </c:cat>
          <c:val>
            <c:numRef>
              <c:f>szenario!$B$93:$F$93</c:f>
              <c:numCache>
                <c:formatCode>0</c:formatCode>
                <c:ptCount val="5"/>
                <c:pt idx="0">
                  <c:v>19.093915749999919</c:v>
                </c:pt>
                <c:pt idx="1">
                  <c:v>20.170010223213104</c:v>
                </c:pt>
                <c:pt idx="2">
                  <c:v>19.711406360175388</c:v>
                </c:pt>
                <c:pt idx="3">
                  <c:v>22.203168817860711</c:v>
                </c:pt>
                <c:pt idx="4">
                  <c:v>24.419718791680875</c:v>
                </c:pt>
              </c:numCache>
            </c:numRef>
          </c:val>
          <c:extLst>
            <c:ext xmlns:c16="http://schemas.microsoft.com/office/drawing/2014/chart" uri="{C3380CC4-5D6E-409C-BE32-E72D297353CC}">
              <c16:uniqueId val="{00000004-E6F6-48A1-B71C-4F170300BD6F}"/>
            </c:ext>
          </c:extLst>
        </c:ser>
        <c:ser>
          <c:idx val="0"/>
          <c:order val="7"/>
          <c:tx>
            <c:strRef>
              <c:f>szenario!$A$88</c:f>
              <c:strCache>
                <c:ptCount val="1"/>
                <c:pt idx="0">
                  <c:v>Erdgas</c:v>
                </c:pt>
              </c:strCache>
            </c:strRef>
          </c:tx>
          <c:spPr>
            <a:solidFill>
              <a:srgbClr val="F99D59"/>
            </a:solidFill>
            <a:ln>
              <a:solidFill>
                <a:schemeClr val="tx1"/>
              </a:solidFill>
            </a:ln>
            <a:effectLst/>
          </c:spPr>
          <c:invertIfNegative val="0"/>
          <c:cat>
            <c:numRef>
              <c:f>szenario!$B$87:$F$87</c:f>
              <c:numCache>
                <c:formatCode>General</c:formatCode>
                <c:ptCount val="5"/>
                <c:pt idx="0">
                  <c:v>2023</c:v>
                </c:pt>
                <c:pt idx="1">
                  <c:v>2030</c:v>
                </c:pt>
                <c:pt idx="2">
                  <c:v>2035</c:v>
                </c:pt>
                <c:pt idx="3">
                  <c:v>2040</c:v>
                </c:pt>
                <c:pt idx="4">
                  <c:v>2045</c:v>
                </c:pt>
              </c:numCache>
            </c:numRef>
          </c:cat>
          <c:val>
            <c:numRef>
              <c:f>szenario!$B$88:$F$88</c:f>
              <c:numCache>
                <c:formatCode>0</c:formatCode>
                <c:ptCount val="5"/>
                <c:pt idx="0">
                  <c:v>70425.748252596561</c:v>
                </c:pt>
                <c:pt idx="1">
                  <c:v>43346.890815965387</c:v>
                </c:pt>
                <c:pt idx="2">
                  <c:v>24358.761895123655</c:v>
                </c:pt>
                <c:pt idx="3">
                  <c:v>12388.560163047252</c:v>
                </c:pt>
                <c:pt idx="4">
                  <c:v>0</c:v>
                </c:pt>
              </c:numCache>
            </c:numRef>
          </c:val>
          <c:extLst>
            <c:ext xmlns:c16="http://schemas.microsoft.com/office/drawing/2014/chart" uri="{C3380CC4-5D6E-409C-BE32-E72D297353CC}">
              <c16:uniqueId val="{00000005-E6F6-48A1-B71C-4F170300BD6F}"/>
            </c:ext>
          </c:extLst>
        </c:ser>
        <c:ser>
          <c:idx val="1"/>
          <c:order val="8"/>
          <c:tx>
            <c:strRef>
              <c:f>szenario!$A$89</c:f>
              <c:strCache>
                <c:ptCount val="1"/>
                <c:pt idx="0">
                  <c:v>Heizöl</c:v>
                </c:pt>
              </c:strCache>
            </c:strRef>
          </c:tx>
          <c:spPr>
            <a:solidFill>
              <a:srgbClr val="FFEDAA"/>
            </a:solidFill>
            <a:ln>
              <a:solidFill>
                <a:schemeClr val="tx1"/>
              </a:solidFill>
            </a:ln>
            <a:effectLst/>
          </c:spPr>
          <c:invertIfNegative val="0"/>
          <c:cat>
            <c:numRef>
              <c:f>szenario!$B$87:$F$87</c:f>
              <c:numCache>
                <c:formatCode>General</c:formatCode>
                <c:ptCount val="5"/>
                <c:pt idx="0">
                  <c:v>2023</c:v>
                </c:pt>
                <c:pt idx="1">
                  <c:v>2030</c:v>
                </c:pt>
                <c:pt idx="2">
                  <c:v>2035</c:v>
                </c:pt>
                <c:pt idx="3">
                  <c:v>2040</c:v>
                </c:pt>
                <c:pt idx="4">
                  <c:v>2045</c:v>
                </c:pt>
              </c:numCache>
            </c:numRef>
          </c:cat>
          <c:val>
            <c:numRef>
              <c:f>szenario!$B$89:$F$89</c:f>
              <c:numCache>
                <c:formatCode>0</c:formatCode>
                <c:ptCount val="5"/>
                <c:pt idx="0">
                  <c:v>4540.662663511026</c:v>
                </c:pt>
                <c:pt idx="1">
                  <c:v>2845.0380378039249</c:v>
                </c:pt>
                <c:pt idx="2">
                  <c:v>1705.3154137627732</c:v>
                </c:pt>
                <c:pt idx="3">
                  <c:v>813.16899766169286</c:v>
                </c:pt>
                <c:pt idx="4">
                  <c:v>0</c:v>
                </c:pt>
              </c:numCache>
            </c:numRef>
          </c:val>
          <c:extLst>
            <c:ext xmlns:c16="http://schemas.microsoft.com/office/drawing/2014/chart" uri="{C3380CC4-5D6E-409C-BE32-E72D297353CC}">
              <c16:uniqueId val="{00000006-E6F6-48A1-B71C-4F170300BD6F}"/>
            </c:ext>
          </c:extLst>
        </c:ser>
        <c:ser>
          <c:idx val="3"/>
          <c:order val="9"/>
          <c:tx>
            <c:strRef>
              <c:f>szenario!$A$91</c:f>
              <c:strCache>
                <c:ptCount val="1"/>
                <c:pt idx="0">
                  <c:v>sonstige fossile</c:v>
                </c:pt>
              </c:strCache>
            </c:strRef>
          </c:tx>
          <c:spPr>
            <a:solidFill>
              <a:srgbClr val="D7191C"/>
            </a:solidFill>
            <a:ln>
              <a:solidFill>
                <a:schemeClr val="tx1"/>
              </a:solidFill>
            </a:ln>
            <a:effectLst/>
          </c:spPr>
          <c:invertIfNegative val="0"/>
          <c:cat>
            <c:numRef>
              <c:f>szenario!$B$87:$F$87</c:f>
              <c:numCache>
                <c:formatCode>General</c:formatCode>
                <c:ptCount val="5"/>
                <c:pt idx="0">
                  <c:v>2023</c:v>
                </c:pt>
                <c:pt idx="1">
                  <c:v>2030</c:v>
                </c:pt>
                <c:pt idx="2">
                  <c:v>2035</c:v>
                </c:pt>
                <c:pt idx="3">
                  <c:v>2040</c:v>
                </c:pt>
                <c:pt idx="4">
                  <c:v>2045</c:v>
                </c:pt>
              </c:numCache>
            </c:numRef>
          </c:cat>
          <c:val>
            <c:numRef>
              <c:f>szenario!$B$91:$F$91</c:f>
              <c:numCache>
                <c:formatCode>0</c:formatCode>
                <c:ptCount val="5"/>
                <c:pt idx="0">
                  <c:v>41485.91082777371</c:v>
                </c:pt>
                <c:pt idx="1">
                  <c:v>27593.000160234482</c:v>
                </c:pt>
                <c:pt idx="2">
                  <c:v>18404.894368007695</c:v>
                </c:pt>
                <c:pt idx="3">
                  <c:v>9228.5209851326636</c:v>
                </c:pt>
                <c:pt idx="4">
                  <c:v>0</c:v>
                </c:pt>
              </c:numCache>
            </c:numRef>
          </c:val>
          <c:extLst>
            <c:ext xmlns:c16="http://schemas.microsoft.com/office/drawing/2014/chart" uri="{C3380CC4-5D6E-409C-BE32-E72D297353CC}">
              <c16:uniqueId val="{00000007-E6F6-48A1-B71C-4F170300BD6F}"/>
            </c:ext>
          </c:extLst>
        </c:ser>
        <c:dLbls>
          <c:showLegendKey val="0"/>
          <c:showVal val="0"/>
          <c:showCatName val="0"/>
          <c:showSerName val="0"/>
          <c:showPercent val="0"/>
          <c:showBubbleSize val="0"/>
        </c:dLbls>
        <c:gapWidth val="150"/>
        <c:overlap val="100"/>
        <c:axId val="1771945903"/>
        <c:axId val="1771946319"/>
        <c:extLst>
          <c:ext xmlns:c15="http://schemas.microsoft.com/office/drawing/2012/chart" uri="{02D57815-91ED-43cb-92C2-25804820EDAC}">
            <c15:filteredBarSeries>
              <c15:ser>
                <c:idx val="5"/>
                <c:order val="1"/>
                <c:tx>
                  <c:strRef>
                    <c:extLst>
                      <c:ext uri="{02D57815-91ED-43cb-92C2-25804820EDAC}">
                        <c15:formulaRef>
                          <c15:sqref>szenario!$A$96</c15:sqref>
                        </c15:formulaRef>
                      </c:ext>
                    </c:extLst>
                    <c:strCache>
                      <c:ptCount val="1"/>
                      <c:pt idx="0">
                        <c:v>Biogas</c:v>
                      </c:pt>
                    </c:strCache>
                  </c:strRef>
                </c:tx>
                <c:spPr>
                  <a:solidFill>
                    <a:srgbClr val="ACDD85"/>
                  </a:solidFill>
                  <a:ln>
                    <a:solidFill>
                      <a:schemeClr val="tx1"/>
                    </a:solidFill>
                  </a:ln>
                  <a:effectLst/>
                </c:spPr>
                <c:invertIfNegative val="0"/>
                <c:val>
                  <c:numRef>
                    <c:extLst>
                      <c:ext uri="{02D57815-91ED-43cb-92C2-25804820EDAC}">
                        <c15:formulaRef>
                          <c15:sqref>szenario!$B$96:$F$96</c15:sqref>
                        </c15:formulaRef>
                      </c:ext>
                    </c:extLst>
                    <c:numCache>
                      <c:formatCode>0</c:formatCode>
                      <c:ptCount val="5"/>
                      <c:pt idx="0">
                        <c:v>0</c:v>
                      </c:pt>
                      <c:pt idx="1">
                        <c:v>0</c:v>
                      </c:pt>
                      <c:pt idx="2">
                        <c:v>0</c:v>
                      </c:pt>
                      <c:pt idx="3">
                        <c:v>0</c:v>
                      </c:pt>
                      <c:pt idx="4">
                        <c:v>0</c:v>
                      </c:pt>
                    </c:numCache>
                  </c:numRef>
                </c:val>
                <c:extLst>
                  <c:ext xmlns:c16="http://schemas.microsoft.com/office/drawing/2014/chart" uri="{C3380CC4-5D6E-409C-BE32-E72D297353CC}">
                    <c16:uniqueId val="{00000008-E6F6-48A1-B71C-4F170300BD6F}"/>
                  </c:ext>
                </c:extLst>
              </c15:ser>
            </c15:filteredBarSeries>
            <c15:filteredBarSeries>
              <c15:ser>
                <c:idx val="9"/>
                <c:order val="6"/>
                <c:tx>
                  <c:strRef>
                    <c:extLst xmlns:c15="http://schemas.microsoft.com/office/drawing/2012/chart">
                      <c:ext xmlns:c15="http://schemas.microsoft.com/office/drawing/2012/chart" uri="{02D57815-91ED-43cb-92C2-25804820EDAC}">
                        <c15:formulaRef>
                          <c15:sqref>szenario!$A$94</c15:sqref>
                        </c15:formulaRef>
                      </c:ext>
                    </c:extLst>
                    <c:strCache>
                      <c:ptCount val="1"/>
                      <c:pt idx="0">
                        <c:v>Geothemie</c:v>
                      </c:pt>
                    </c:strCache>
                  </c:strRef>
                </c:tx>
                <c:spPr>
                  <a:solidFill>
                    <a:srgbClr val="843C0C"/>
                  </a:solidFill>
                  <a:ln>
                    <a:solidFill>
                      <a:schemeClr val="tx1"/>
                    </a:solidFill>
                  </a:ln>
                  <a:effectLst/>
                </c:spPr>
                <c:invertIfNegative val="0"/>
                <c:val>
                  <c:numRef>
                    <c:extLst xmlns:c15="http://schemas.microsoft.com/office/drawing/2012/chart">
                      <c:ext xmlns:c15="http://schemas.microsoft.com/office/drawing/2012/chart" uri="{02D57815-91ED-43cb-92C2-25804820EDAC}">
                        <c15:formulaRef>
                          <c15:sqref>szenario!$B$94:$F$94</c15:sqref>
                        </c15:formulaRef>
                      </c:ext>
                    </c:extLst>
                    <c:numCache>
                      <c:formatCode>0</c:formatCode>
                      <c:ptCount val="5"/>
                      <c:pt idx="0">
                        <c:v>0</c:v>
                      </c:pt>
                      <c:pt idx="1">
                        <c:v>0</c:v>
                      </c:pt>
                      <c:pt idx="2">
                        <c:v>0</c:v>
                      </c:pt>
                      <c:pt idx="3">
                        <c:v>0</c:v>
                      </c:pt>
                      <c:pt idx="4">
                        <c:v>0</c:v>
                      </c:pt>
                    </c:numCache>
                  </c:numRef>
                </c:val>
                <c:extLst xmlns:c15="http://schemas.microsoft.com/office/drawing/2012/chart">
                  <c:ext xmlns:c16="http://schemas.microsoft.com/office/drawing/2014/chart" uri="{C3380CC4-5D6E-409C-BE32-E72D297353CC}">
                    <c16:uniqueId val="{00000009-E6F6-48A1-B71C-4F170300BD6F}"/>
                  </c:ext>
                </c:extLst>
              </c15:ser>
            </c15:filteredBarSeries>
          </c:ext>
        </c:extLst>
      </c:barChart>
      <c:catAx>
        <c:axId val="1771945903"/>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Segoe UI Light" panose="020B0502040204020203" pitchFamily="34" charset="0"/>
                <a:ea typeface="+mn-ea"/>
                <a:cs typeface="Segoe UI Light" panose="020B0502040204020203" pitchFamily="34" charset="0"/>
              </a:defRPr>
            </a:pPr>
            <a:endParaRPr lang="de-DE"/>
          </a:p>
        </c:txPr>
        <c:crossAx val="1771946319"/>
        <c:crosses val="autoZero"/>
        <c:auto val="1"/>
        <c:lblAlgn val="ctr"/>
        <c:lblOffset val="100"/>
        <c:noMultiLvlLbl val="0"/>
      </c:catAx>
      <c:valAx>
        <c:axId val="1771946319"/>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Segoe UI Light" panose="020B0502040204020203" pitchFamily="34" charset="0"/>
                    <a:ea typeface="+mn-ea"/>
                    <a:cs typeface="Segoe UI Light" panose="020B0502040204020203" pitchFamily="34" charset="0"/>
                  </a:defRPr>
                </a:pPr>
                <a:r>
                  <a:rPr lang="de-DE" sz="1400" b="1">
                    <a:latin typeface="Segoe UI Light" panose="020B0502040204020203" pitchFamily="34" charset="0"/>
                    <a:cs typeface="Segoe UI Light" panose="020B0502040204020203" pitchFamily="34" charset="0"/>
                  </a:rPr>
                  <a:t>Treibhausgasemissionen</a:t>
                </a:r>
                <a:r>
                  <a:rPr lang="de-DE" sz="1400" b="1" baseline="0">
                    <a:latin typeface="Segoe UI Light" panose="020B0502040204020203" pitchFamily="34" charset="0"/>
                    <a:cs typeface="Segoe UI Light" panose="020B0502040204020203" pitchFamily="34" charset="0"/>
                  </a:rPr>
                  <a:t> (in t</a:t>
                </a:r>
                <a:r>
                  <a:rPr lang="de-DE" sz="1400" b="1" baseline="-25000">
                    <a:latin typeface="Segoe UI Light" panose="020B0502040204020203" pitchFamily="34" charset="0"/>
                    <a:cs typeface="Segoe UI Light" panose="020B0502040204020203" pitchFamily="34" charset="0"/>
                  </a:rPr>
                  <a:t>CO2eq</a:t>
                </a:r>
                <a:r>
                  <a:rPr lang="de-DE" sz="1400" b="1" baseline="0">
                    <a:latin typeface="Segoe UI Light" panose="020B0502040204020203" pitchFamily="34" charset="0"/>
                    <a:cs typeface="Segoe UI Light" panose="020B0502040204020203" pitchFamily="34" charset="0"/>
                  </a:rPr>
                  <a:t>/a)</a:t>
                </a:r>
                <a:endParaRPr lang="de-DE" sz="1400" b="1">
                  <a:latin typeface="Segoe UI Light" panose="020B0502040204020203" pitchFamily="34" charset="0"/>
                  <a:cs typeface="Segoe UI Light" panose="020B0502040204020203" pitchFamily="34" charset="0"/>
                </a:endParaRP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Segoe UI Light" panose="020B0502040204020203" pitchFamily="34" charset="0"/>
                  <a:ea typeface="+mn-ea"/>
                  <a:cs typeface="Segoe UI Light" panose="020B0502040204020203" pitchFamily="34" charset="0"/>
                </a:defRPr>
              </a:pPr>
              <a:endParaRPr lang="de-DE"/>
            </a:p>
          </c:txPr>
        </c:title>
        <c:numFmt formatCode="0"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Segoe UI Light" panose="020B0502040204020203" pitchFamily="34" charset="0"/>
                <a:ea typeface="+mn-ea"/>
                <a:cs typeface="Segoe UI Light" panose="020B0502040204020203" pitchFamily="34" charset="0"/>
              </a:defRPr>
            </a:pPr>
            <a:endParaRPr lang="de-DE"/>
          </a:p>
        </c:txPr>
        <c:crossAx val="1771945903"/>
        <c:crosses val="autoZero"/>
        <c:crossBetween val="between"/>
      </c:valAx>
      <c:spPr>
        <a:noFill/>
        <a:ln>
          <a:solidFill>
            <a:schemeClr val="tx1"/>
          </a:solidFill>
        </a:ln>
        <a:effectLst/>
      </c:spPr>
    </c:plotArea>
    <c:legend>
      <c:legendPos val="r"/>
      <c:layout>
        <c:manualLayout>
          <c:xMode val="edge"/>
          <c:yMode val="edge"/>
          <c:x val="0.75274904406128429"/>
          <c:y val="6.7857888392091115E-2"/>
          <c:w val="0.22798516942132024"/>
          <c:h val="0.8598254034113953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Segoe UI Light" panose="020B0502040204020203" pitchFamily="34" charset="0"/>
              <a:ea typeface="+mn-ea"/>
              <a:cs typeface="Segoe UI Light" panose="020B0502040204020203" pitchFamily="34" charset="0"/>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de-D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2"/>
            <a:ext cx="3079202" cy="512305"/>
          </a:xfrm>
          <a:prstGeom prst="rect">
            <a:avLst/>
          </a:prstGeom>
        </p:spPr>
        <p:txBody>
          <a:bodyPr vert="horz" lIns="94796" tIns="47398" rIns="94796" bIns="47398" rtlCol="0"/>
          <a:lstStyle>
            <a:lvl1pPr algn="l">
              <a:defRPr sz="1200"/>
            </a:lvl1pPr>
          </a:lstStyle>
          <a:p>
            <a:endParaRPr lang="de-DE"/>
          </a:p>
        </p:txBody>
      </p:sp>
      <p:sp>
        <p:nvSpPr>
          <p:cNvPr id="3" name="Datumsplatzhalter 2"/>
          <p:cNvSpPr>
            <a:spLocks noGrp="1"/>
          </p:cNvSpPr>
          <p:nvPr>
            <p:ph type="dt" sz="quarter" idx="1"/>
          </p:nvPr>
        </p:nvSpPr>
        <p:spPr>
          <a:xfrm>
            <a:off x="4023204" y="2"/>
            <a:ext cx="3079202" cy="512305"/>
          </a:xfrm>
          <a:prstGeom prst="rect">
            <a:avLst/>
          </a:prstGeom>
        </p:spPr>
        <p:txBody>
          <a:bodyPr vert="horz" lIns="94796" tIns="47398" rIns="94796" bIns="47398" rtlCol="0"/>
          <a:lstStyle>
            <a:lvl1pPr algn="r">
              <a:defRPr sz="1200"/>
            </a:lvl1pPr>
          </a:lstStyle>
          <a:p>
            <a:fld id="{E6F826C8-18FB-48F8-B9A2-D257518E66A5}" type="datetimeFigureOut">
              <a:rPr lang="de-DE" smtClean="0"/>
              <a:t>25.11.2025</a:t>
            </a:fld>
            <a:endParaRPr lang="de-DE"/>
          </a:p>
        </p:txBody>
      </p:sp>
      <p:sp>
        <p:nvSpPr>
          <p:cNvPr id="4" name="Fußzeilenplatzhalter 3"/>
          <p:cNvSpPr>
            <a:spLocks noGrp="1"/>
          </p:cNvSpPr>
          <p:nvPr>
            <p:ph type="ftr" sz="quarter" idx="2"/>
          </p:nvPr>
        </p:nvSpPr>
        <p:spPr>
          <a:xfrm>
            <a:off x="0" y="9720674"/>
            <a:ext cx="3079202" cy="512303"/>
          </a:xfrm>
          <a:prstGeom prst="rect">
            <a:avLst/>
          </a:prstGeom>
        </p:spPr>
        <p:txBody>
          <a:bodyPr vert="horz" lIns="94796" tIns="47398" rIns="94796" bIns="47398" rtlCol="0" anchor="b"/>
          <a:lstStyle>
            <a:lvl1pPr algn="l">
              <a:defRPr sz="1200"/>
            </a:lvl1pPr>
          </a:lstStyle>
          <a:p>
            <a:endParaRPr lang="de-DE"/>
          </a:p>
        </p:txBody>
      </p:sp>
      <p:sp>
        <p:nvSpPr>
          <p:cNvPr id="5" name="Foliennummernplatzhalter 4"/>
          <p:cNvSpPr>
            <a:spLocks noGrp="1"/>
          </p:cNvSpPr>
          <p:nvPr>
            <p:ph type="sldNum" sz="quarter" idx="3"/>
          </p:nvPr>
        </p:nvSpPr>
        <p:spPr>
          <a:xfrm>
            <a:off x="4023204" y="9720674"/>
            <a:ext cx="3079202" cy="512303"/>
          </a:xfrm>
          <a:prstGeom prst="rect">
            <a:avLst/>
          </a:prstGeom>
        </p:spPr>
        <p:txBody>
          <a:bodyPr vert="horz" lIns="94796" tIns="47398" rIns="94796" bIns="47398" rtlCol="0" anchor="b"/>
          <a:lstStyle>
            <a:lvl1pPr algn="r">
              <a:defRPr sz="1200"/>
            </a:lvl1pPr>
          </a:lstStyle>
          <a:p>
            <a:fld id="{EACD24BB-043E-4D20-86ED-77D24201850A}" type="slidenum">
              <a:rPr lang="de-DE" smtClean="0"/>
              <a:t>‹Nr.›</a:t>
            </a:fld>
            <a:endParaRPr lang="de-DE"/>
          </a:p>
        </p:txBody>
      </p:sp>
    </p:spTree>
    <p:extLst>
      <p:ext uri="{BB962C8B-B14F-4D97-AF65-F5344CB8AC3E}">
        <p14:creationId xmlns:p14="http://schemas.microsoft.com/office/powerpoint/2010/main" val="23136572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2"/>
            <a:ext cx="3078639" cy="511175"/>
          </a:xfrm>
          <a:prstGeom prst="rect">
            <a:avLst/>
          </a:prstGeom>
          <a:noFill/>
          <a:ln w="9525">
            <a:noFill/>
            <a:miter lim="800000"/>
            <a:headEnd/>
            <a:tailEnd/>
          </a:ln>
          <a:effectLst/>
        </p:spPr>
        <p:txBody>
          <a:bodyPr vert="horz" wrap="square" lIns="94340" tIns="47170" rIns="94340" bIns="47170" numCol="1" anchor="t" anchorCtr="0" compatLnSpc="1">
            <a:prstTxWarp prst="textNoShape">
              <a:avLst/>
            </a:prstTxWarp>
          </a:bodyPr>
          <a:lstStyle>
            <a:lvl1pPr defTabSz="943171">
              <a:spcBef>
                <a:spcPct val="0"/>
              </a:spcBef>
              <a:buFontTx/>
              <a:buNone/>
              <a:defRPr sz="1200">
                <a:solidFill>
                  <a:schemeClr val="tx1"/>
                </a:solidFill>
                <a:effectLst/>
                <a:latin typeface="Arial" charset="0"/>
              </a:defRPr>
            </a:lvl1pPr>
          </a:lstStyle>
          <a:p>
            <a:pPr>
              <a:defRPr/>
            </a:pPr>
            <a:endParaRPr lang="de-DE"/>
          </a:p>
        </p:txBody>
      </p:sp>
      <p:sp>
        <p:nvSpPr>
          <p:cNvPr id="33795" name="Rectangle 3"/>
          <p:cNvSpPr>
            <a:spLocks noGrp="1" noChangeArrowheads="1"/>
          </p:cNvSpPr>
          <p:nvPr>
            <p:ph type="dt" idx="1"/>
          </p:nvPr>
        </p:nvSpPr>
        <p:spPr bwMode="auto">
          <a:xfrm>
            <a:off x="4023837" y="2"/>
            <a:ext cx="3078639" cy="511175"/>
          </a:xfrm>
          <a:prstGeom prst="rect">
            <a:avLst/>
          </a:prstGeom>
          <a:noFill/>
          <a:ln w="9525">
            <a:noFill/>
            <a:miter lim="800000"/>
            <a:headEnd/>
            <a:tailEnd/>
          </a:ln>
          <a:effectLst/>
        </p:spPr>
        <p:txBody>
          <a:bodyPr vert="horz" wrap="square" lIns="94340" tIns="47170" rIns="94340" bIns="47170" numCol="1" anchor="t" anchorCtr="0" compatLnSpc="1">
            <a:prstTxWarp prst="textNoShape">
              <a:avLst/>
            </a:prstTxWarp>
          </a:bodyPr>
          <a:lstStyle>
            <a:lvl1pPr algn="r" defTabSz="943171">
              <a:spcBef>
                <a:spcPct val="0"/>
              </a:spcBef>
              <a:buFontTx/>
              <a:buNone/>
              <a:defRPr sz="1200">
                <a:solidFill>
                  <a:schemeClr val="tx1"/>
                </a:solidFill>
                <a:effectLst/>
                <a:latin typeface="Arial" charset="0"/>
              </a:defRPr>
            </a:lvl1pPr>
          </a:lstStyle>
          <a:p>
            <a:pPr>
              <a:defRPr/>
            </a:pPr>
            <a:endParaRPr lang="de-DE"/>
          </a:p>
        </p:txBody>
      </p:sp>
      <p:sp>
        <p:nvSpPr>
          <p:cNvPr id="56324" name="Rectangle 4"/>
          <p:cNvSpPr>
            <a:spLocks noGrp="1" noRot="1" noChangeAspect="1" noChangeArrowheads="1" noTextEdit="1"/>
          </p:cNvSpPr>
          <p:nvPr>
            <p:ph type="sldImg" idx="2"/>
          </p:nvPr>
        </p:nvSpPr>
        <p:spPr bwMode="auto">
          <a:xfrm>
            <a:off x="142875" y="768350"/>
            <a:ext cx="6819900" cy="3836988"/>
          </a:xfrm>
          <a:prstGeom prst="rect">
            <a:avLst/>
          </a:prstGeom>
          <a:noFill/>
          <a:ln w="9525">
            <a:solidFill>
              <a:srgbClr val="000000"/>
            </a:solidFill>
            <a:miter lim="800000"/>
            <a:headEnd/>
            <a:tailEnd/>
          </a:ln>
        </p:spPr>
      </p:sp>
      <p:sp>
        <p:nvSpPr>
          <p:cNvPr id="33797" name="Rectangle 5"/>
          <p:cNvSpPr>
            <a:spLocks noGrp="1" noChangeArrowheads="1"/>
          </p:cNvSpPr>
          <p:nvPr>
            <p:ph type="body" sz="quarter" idx="3"/>
          </p:nvPr>
        </p:nvSpPr>
        <p:spPr bwMode="auto">
          <a:xfrm>
            <a:off x="710089" y="4860927"/>
            <a:ext cx="5683886" cy="4605337"/>
          </a:xfrm>
          <a:prstGeom prst="rect">
            <a:avLst/>
          </a:prstGeom>
          <a:noFill/>
          <a:ln w="9525">
            <a:noFill/>
            <a:miter lim="800000"/>
            <a:headEnd/>
            <a:tailEnd/>
          </a:ln>
          <a:effectLst/>
        </p:spPr>
        <p:txBody>
          <a:bodyPr vert="horz" wrap="square" lIns="94340" tIns="47170" rIns="94340" bIns="47170" numCol="1" anchor="t" anchorCtr="0" compatLnSpc="1">
            <a:prstTxWarp prst="textNoShape">
              <a:avLst/>
            </a:prstTxWarp>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33798" name="Rectangle 6"/>
          <p:cNvSpPr>
            <a:spLocks noGrp="1" noChangeArrowheads="1"/>
          </p:cNvSpPr>
          <p:nvPr>
            <p:ph type="ftr" sz="quarter" idx="4"/>
          </p:nvPr>
        </p:nvSpPr>
        <p:spPr bwMode="auto">
          <a:xfrm>
            <a:off x="0" y="9721852"/>
            <a:ext cx="3078639" cy="511175"/>
          </a:xfrm>
          <a:prstGeom prst="rect">
            <a:avLst/>
          </a:prstGeom>
          <a:noFill/>
          <a:ln w="9525">
            <a:noFill/>
            <a:miter lim="800000"/>
            <a:headEnd/>
            <a:tailEnd/>
          </a:ln>
          <a:effectLst/>
        </p:spPr>
        <p:txBody>
          <a:bodyPr vert="horz" wrap="square" lIns="94340" tIns="47170" rIns="94340" bIns="47170" numCol="1" anchor="b" anchorCtr="0" compatLnSpc="1">
            <a:prstTxWarp prst="textNoShape">
              <a:avLst/>
            </a:prstTxWarp>
          </a:bodyPr>
          <a:lstStyle>
            <a:lvl1pPr defTabSz="943171">
              <a:spcBef>
                <a:spcPct val="0"/>
              </a:spcBef>
              <a:buFontTx/>
              <a:buNone/>
              <a:defRPr sz="1200">
                <a:solidFill>
                  <a:schemeClr val="tx1"/>
                </a:solidFill>
                <a:effectLst/>
                <a:latin typeface="Arial" charset="0"/>
              </a:defRPr>
            </a:lvl1pPr>
          </a:lstStyle>
          <a:p>
            <a:pPr>
              <a:defRPr/>
            </a:pPr>
            <a:endParaRPr lang="de-DE"/>
          </a:p>
        </p:txBody>
      </p:sp>
      <p:sp>
        <p:nvSpPr>
          <p:cNvPr id="33799" name="Rectangle 7"/>
          <p:cNvSpPr>
            <a:spLocks noGrp="1" noChangeArrowheads="1"/>
          </p:cNvSpPr>
          <p:nvPr>
            <p:ph type="sldNum" sz="quarter" idx="5"/>
          </p:nvPr>
        </p:nvSpPr>
        <p:spPr bwMode="auto">
          <a:xfrm>
            <a:off x="4023837" y="9721852"/>
            <a:ext cx="3078639" cy="511175"/>
          </a:xfrm>
          <a:prstGeom prst="rect">
            <a:avLst/>
          </a:prstGeom>
          <a:noFill/>
          <a:ln w="9525">
            <a:noFill/>
            <a:miter lim="800000"/>
            <a:headEnd/>
            <a:tailEnd/>
          </a:ln>
          <a:effectLst/>
        </p:spPr>
        <p:txBody>
          <a:bodyPr vert="horz" wrap="square" lIns="94340" tIns="47170" rIns="94340" bIns="47170" numCol="1" anchor="b" anchorCtr="0" compatLnSpc="1">
            <a:prstTxWarp prst="textNoShape">
              <a:avLst/>
            </a:prstTxWarp>
          </a:bodyPr>
          <a:lstStyle>
            <a:lvl1pPr algn="r" defTabSz="943171">
              <a:spcBef>
                <a:spcPct val="0"/>
              </a:spcBef>
              <a:buFontTx/>
              <a:buNone/>
              <a:defRPr sz="1200">
                <a:solidFill>
                  <a:schemeClr val="tx1"/>
                </a:solidFill>
                <a:effectLst/>
                <a:latin typeface="Arial" charset="0"/>
              </a:defRPr>
            </a:lvl1pPr>
          </a:lstStyle>
          <a:p>
            <a:pPr>
              <a:defRPr/>
            </a:pPr>
            <a:fld id="{C375CAA3-AAB1-4642-87E0-E1034A770CED}" type="slidenum">
              <a:rPr lang="de-DE"/>
              <a:pPr>
                <a:defRPr/>
              </a:pPr>
              <a:t>‹Nr.›</a:t>
            </a:fld>
            <a:endParaRPr lang="de-DE"/>
          </a:p>
        </p:txBody>
      </p:sp>
    </p:spTree>
    <p:extLst>
      <p:ext uri="{BB962C8B-B14F-4D97-AF65-F5344CB8AC3E}">
        <p14:creationId xmlns:p14="http://schemas.microsoft.com/office/powerpoint/2010/main" val="24734033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8350"/>
            <a:ext cx="6819900" cy="3836988"/>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C375CAA3-AAB1-4642-87E0-E1034A770CED}" type="slidenum">
              <a:rPr lang="de-DE" smtClean="0"/>
              <a:pPr>
                <a:defRPr/>
              </a:pPr>
              <a:t>1</a:t>
            </a:fld>
            <a:endParaRPr lang="de-DE"/>
          </a:p>
        </p:txBody>
      </p:sp>
    </p:spTree>
    <p:extLst>
      <p:ext uri="{BB962C8B-B14F-4D97-AF65-F5344CB8AC3E}">
        <p14:creationId xmlns:p14="http://schemas.microsoft.com/office/powerpoint/2010/main" val="1990717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Einzige Ausnahme Für sogenannte </a:t>
            </a:r>
            <a:r>
              <a:rPr lang="de-DE" dirty="0" err="1"/>
              <a:t>Ölkonstantkessel</a:t>
            </a:r>
            <a:r>
              <a:rPr lang="de-DE" dirty="0"/>
              <a:t> gilt ab Januar 2024 eine Austauschpflicht, wenn sie älter als 30 Jahre sind. Dabei handelt es sich um Ölheizungen ohne Temperaturregelung, die die Kesseltemperatur dauerhaft auf einem hohen Niveau halten. Sie gelten als entsprechend klimaschädlich. Nach aktuellen Schätzungen sind davon allerdings weniger als 1 Prozent aller Immobilieneigentümer betroffen. </a:t>
            </a:r>
          </a:p>
        </p:txBody>
      </p:sp>
      <p:sp>
        <p:nvSpPr>
          <p:cNvPr id="4" name="Foliennummernplatzhalter 3"/>
          <p:cNvSpPr>
            <a:spLocks noGrp="1"/>
          </p:cNvSpPr>
          <p:nvPr>
            <p:ph type="sldNum" sz="quarter" idx="5"/>
          </p:nvPr>
        </p:nvSpPr>
        <p:spPr/>
        <p:txBody>
          <a:bodyPr/>
          <a:lstStyle/>
          <a:p>
            <a:pPr>
              <a:defRPr/>
            </a:pPr>
            <a:fld id="{C375CAA3-AAB1-4642-87E0-E1034A770CED}" type="slidenum">
              <a:rPr lang="de-DE" smtClean="0"/>
              <a:pPr>
                <a:defRPr/>
              </a:pPr>
              <a:t>4</a:t>
            </a:fld>
            <a:endParaRPr lang="de-DE"/>
          </a:p>
        </p:txBody>
      </p:sp>
    </p:spTree>
    <p:extLst>
      <p:ext uri="{BB962C8B-B14F-4D97-AF65-F5344CB8AC3E}">
        <p14:creationId xmlns:p14="http://schemas.microsoft.com/office/powerpoint/2010/main" val="3225402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Einzige Ausnahme Für sogenannte </a:t>
            </a:r>
            <a:r>
              <a:rPr lang="de-DE" dirty="0" err="1"/>
              <a:t>Ölkonstantkessel</a:t>
            </a:r>
            <a:r>
              <a:rPr lang="de-DE" dirty="0"/>
              <a:t> gilt ab Januar 2024 eine Austauschpflicht, wenn sie älter als 30 Jahre sind. Dabei handelt es sich um Ölheizungen ohne Temperaturregelung, die die Kesseltemperatur dauerhaft auf einem hohen Niveau halten. Sie gelten als entsprechend klimaschädlich. Nach aktuellen Schätzungen sind davon allerdings weniger als 1 Prozent aller Immobilieneigentümer betroffen. </a:t>
            </a:r>
          </a:p>
        </p:txBody>
      </p:sp>
      <p:sp>
        <p:nvSpPr>
          <p:cNvPr id="4" name="Foliennummernplatzhalter 3"/>
          <p:cNvSpPr>
            <a:spLocks noGrp="1"/>
          </p:cNvSpPr>
          <p:nvPr>
            <p:ph type="sldNum" sz="quarter" idx="5"/>
          </p:nvPr>
        </p:nvSpPr>
        <p:spPr/>
        <p:txBody>
          <a:bodyPr/>
          <a:lstStyle/>
          <a:p>
            <a:pPr>
              <a:defRPr/>
            </a:pPr>
            <a:fld id="{C375CAA3-AAB1-4642-87E0-E1034A770CED}" type="slidenum">
              <a:rPr lang="de-DE" smtClean="0"/>
              <a:pPr>
                <a:defRPr/>
              </a:pPr>
              <a:t>5</a:t>
            </a:fld>
            <a:endParaRPr lang="de-DE"/>
          </a:p>
        </p:txBody>
      </p:sp>
    </p:spTree>
    <p:extLst>
      <p:ext uri="{BB962C8B-B14F-4D97-AF65-F5344CB8AC3E}">
        <p14:creationId xmlns:p14="http://schemas.microsoft.com/office/powerpoint/2010/main" val="1275854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C375CAA3-AAB1-4642-87E0-E1034A770CED}" type="slidenum">
              <a:rPr lang="de-DE" smtClean="0"/>
              <a:pPr>
                <a:defRPr/>
              </a:pPr>
              <a:t>7</a:t>
            </a:fld>
            <a:endParaRPr lang="de-DE"/>
          </a:p>
        </p:txBody>
      </p:sp>
    </p:spTree>
    <p:extLst>
      <p:ext uri="{BB962C8B-B14F-4D97-AF65-F5344CB8AC3E}">
        <p14:creationId xmlns:p14="http://schemas.microsoft.com/office/powerpoint/2010/main" val="658310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C375CAA3-AAB1-4642-87E0-E1034A770CED}" type="slidenum">
              <a:rPr lang="de-DE" smtClean="0"/>
              <a:pPr>
                <a:defRPr/>
              </a:pPr>
              <a:t>13</a:t>
            </a:fld>
            <a:endParaRPr lang="de-DE"/>
          </a:p>
        </p:txBody>
      </p:sp>
    </p:spTree>
    <p:extLst>
      <p:ext uri="{BB962C8B-B14F-4D97-AF65-F5344CB8AC3E}">
        <p14:creationId xmlns:p14="http://schemas.microsoft.com/office/powerpoint/2010/main" val="4158528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C375CAA3-AAB1-4642-87E0-E1034A770CED}" type="slidenum">
              <a:rPr lang="de-DE" smtClean="0"/>
              <a:pPr>
                <a:defRPr/>
              </a:pPr>
              <a:t>16</a:t>
            </a:fld>
            <a:endParaRPr lang="de-DE"/>
          </a:p>
        </p:txBody>
      </p:sp>
    </p:spTree>
    <p:extLst>
      <p:ext uri="{BB962C8B-B14F-4D97-AF65-F5344CB8AC3E}">
        <p14:creationId xmlns:p14="http://schemas.microsoft.com/office/powerpoint/2010/main" val="3015376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C375CAA3-AAB1-4642-87E0-E1034A770CED}" type="slidenum">
              <a:rPr lang="de-DE" smtClean="0"/>
              <a:pPr>
                <a:defRPr/>
              </a:pPr>
              <a:t>22</a:t>
            </a:fld>
            <a:endParaRPr lang="de-DE"/>
          </a:p>
        </p:txBody>
      </p:sp>
    </p:spTree>
    <p:extLst>
      <p:ext uri="{BB962C8B-B14F-4D97-AF65-F5344CB8AC3E}">
        <p14:creationId xmlns:p14="http://schemas.microsoft.com/office/powerpoint/2010/main" val="1657912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C375CAA3-AAB1-4642-87E0-E1034A770CED}" type="slidenum">
              <a:rPr lang="de-DE" smtClean="0"/>
              <a:pPr>
                <a:defRPr/>
              </a:pPr>
              <a:t>33</a:t>
            </a:fld>
            <a:endParaRPr lang="de-DE"/>
          </a:p>
        </p:txBody>
      </p:sp>
    </p:spTree>
    <p:extLst>
      <p:ext uri="{BB962C8B-B14F-4D97-AF65-F5344CB8AC3E}">
        <p14:creationId xmlns:p14="http://schemas.microsoft.com/office/powerpoint/2010/main" val="3140821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10.jpe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5.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emf"/><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emf"/><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Pr>
        <a:solidFill>
          <a:schemeClr val="bg1"/>
        </a:solidFill>
        <a:effectLst/>
      </p:bgPr>
    </p:bg>
    <p:spTree>
      <p:nvGrpSpPr>
        <p:cNvPr id="1" name=""/>
        <p:cNvGrpSpPr/>
        <p:nvPr/>
      </p:nvGrpSpPr>
      <p:grpSpPr>
        <a:xfrm>
          <a:off x="0" y="0"/>
          <a:ext cx="0" cy="0"/>
          <a:chOff x="0" y="0"/>
          <a:chExt cx="0" cy="0"/>
        </a:xfrm>
      </p:grpSpPr>
      <p:sp>
        <p:nvSpPr>
          <p:cNvPr id="3" name="Rechteck 2"/>
          <p:cNvSpPr/>
          <p:nvPr userDrawn="1"/>
        </p:nvSpPr>
        <p:spPr>
          <a:xfrm>
            <a:off x="0" y="6510476"/>
            <a:ext cx="12192000" cy="360040"/>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a:p>
        </p:txBody>
      </p:sp>
      <p:sp>
        <p:nvSpPr>
          <p:cNvPr id="6" name="Rechteck 5"/>
          <p:cNvSpPr/>
          <p:nvPr userDrawn="1"/>
        </p:nvSpPr>
        <p:spPr>
          <a:xfrm>
            <a:off x="7464152" y="6525254"/>
            <a:ext cx="4516681" cy="269304"/>
          </a:xfrm>
          <a:prstGeom prst="rect">
            <a:avLst/>
          </a:prstGeom>
        </p:spPr>
        <p:txBody>
          <a:bodyPr wrap="square">
            <a:spAutoFit/>
          </a:bodyPr>
          <a:lstStyle/>
          <a:p>
            <a:pPr marL="0" marR="0" indent="0" algn="r" defTabSz="914400" rtl="0" eaLnBrk="1" fontAlgn="base" latinLnBrk="0" hangingPunct="1">
              <a:lnSpc>
                <a:spcPct val="115000"/>
              </a:lnSpc>
              <a:spcBef>
                <a:spcPts val="0"/>
              </a:spcBef>
              <a:spcAft>
                <a:spcPts val="0"/>
              </a:spcAft>
              <a:buClrTx/>
              <a:buSzTx/>
              <a:buFontTx/>
              <a:buNone/>
              <a:tabLst/>
              <a:defRPr/>
            </a:pPr>
            <a:r>
              <a:rPr lang="de-DE" sz="1000" kern="1200" cap="none" dirty="0">
                <a:solidFill>
                  <a:srgbClr val="2C2C2C"/>
                </a:solidFill>
                <a:effectLst/>
                <a:latin typeface="Avenir LT Std 65 Medium" panose="020B0603020203020204" pitchFamily="34" charset="0"/>
                <a:ea typeface="+mn-ea"/>
                <a:cs typeface="+mn-cs"/>
              </a:rPr>
              <a:t>prosio </a:t>
            </a:r>
            <a:r>
              <a:rPr lang="de-DE" sz="1000" kern="1200" cap="none" dirty="0" err="1">
                <a:solidFill>
                  <a:srgbClr val="2C2C2C"/>
                </a:solidFill>
                <a:effectLst/>
                <a:latin typeface="Avenir LT Std 65 Medium" panose="020B0603020203020204" pitchFamily="34" charset="0"/>
                <a:ea typeface="+mn-ea"/>
                <a:cs typeface="+mn-cs"/>
              </a:rPr>
              <a:t>engineering</a:t>
            </a:r>
            <a:r>
              <a:rPr lang="de-DE" sz="1000" kern="1200" cap="none" baseline="0" dirty="0">
                <a:solidFill>
                  <a:srgbClr val="2C2C2C"/>
                </a:solidFill>
                <a:effectLst/>
                <a:latin typeface="Avenir LT Std 65 Medium" panose="020B0603020203020204" pitchFamily="34" charset="0"/>
                <a:ea typeface="+mn-ea"/>
                <a:cs typeface="+mn-cs"/>
              </a:rPr>
              <a:t> GmbH </a:t>
            </a:r>
            <a:r>
              <a:rPr lang="de-DE" sz="1000" cap="none" dirty="0">
                <a:solidFill>
                  <a:srgbClr val="F7A705"/>
                </a:solidFill>
                <a:effectLst/>
                <a:latin typeface="Avenir LT Std 65 Medium" panose="020B060302020302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000" cap="none" dirty="0">
                <a:solidFill>
                  <a:srgbClr val="2C2C2C"/>
                </a:solidFill>
                <a:effectLst/>
                <a:latin typeface="Avenir LT Std 65 Medium" panose="020B0603020203020204" pitchFamily="34" charset="0"/>
              </a:rPr>
              <a:t> </a:t>
            </a:r>
            <a:r>
              <a:rPr lang="de-DE" sz="1000" cap="none" dirty="0">
                <a:solidFill>
                  <a:srgbClr val="2C2C2C"/>
                </a:solidFill>
                <a:effectLst/>
                <a:latin typeface="Avenir LT Std 65 Medium" panose="020B0603020203020204" pitchFamily="34" charset="0"/>
                <a:ea typeface="Calibri" panose="020F0502020204030204" pitchFamily="34" charset="0"/>
                <a:cs typeface="Times New Roman" panose="02020603050405020304" pitchFamily="18" charset="0"/>
              </a:rPr>
              <a:t>Bergstraße 6</a:t>
            </a:r>
            <a:r>
              <a:rPr lang="de-DE" sz="1000" cap="none" dirty="0">
                <a:solidFill>
                  <a:srgbClr val="7F7F7F"/>
                </a:solidFill>
                <a:effectLst/>
                <a:latin typeface="Avenir LT Std 65 Medium" panose="020B0603020203020204" pitchFamily="34" charset="0"/>
                <a:ea typeface="Calibri" panose="020F0502020204030204" pitchFamily="34" charset="0"/>
                <a:cs typeface="Times New Roman" panose="02020603050405020304" pitchFamily="18" charset="0"/>
              </a:rPr>
              <a:t> </a:t>
            </a:r>
            <a:r>
              <a:rPr lang="de-DE" sz="1000" cap="none" dirty="0">
                <a:solidFill>
                  <a:srgbClr val="F7A705"/>
                </a:solidFill>
                <a:effectLst/>
                <a:latin typeface="Avenir LT Std 65 Medium" panose="020B060302020302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000" cap="none" baseline="0" dirty="0">
                <a:solidFill>
                  <a:srgbClr val="7F7F7F"/>
                </a:solidFill>
                <a:effectLst/>
                <a:latin typeface="Avenir LT Std 65 Medium" panose="020B0603020203020204" pitchFamily="34" charset="0"/>
                <a:ea typeface="Calibri" panose="020F0502020204030204" pitchFamily="34" charset="0"/>
              </a:rPr>
              <a:t> </a:t>
            </a:r>
            <a:r>
              <a:rPr lang="de-DE" sz="1000" cap="none" dirty="0">
                <a:solidFill>
                  <a:srgbClr val="2C2C2C"/>
                </a:solidFill>
                <a:effectLst/>
                <a:latin typeface="Avenir LT Std 65 Medium" panose="020B0603020203020204" pitchFamily="34" charset="0"/>
                <a:ea typeface="Calibri" panose="020F0502020204030204" pitchFamily="34" charset="0"/>
              </a:rPr>
              <a:t>91207 Lauf an der Pegnitz</a:t>
            </a:r>
            <a:endParaRPr lang="de-DE" sz="1050" cap="none" dirty="0">
              <a:effectLst/>
              <a:latin typeface="Avenir LT Std 65 Medium" panose="020B0603020203020204" pitchFamily="34" charset="0"/>
            </a:endParaRPr>
          </a:p>
        </p:txBody>
      </p:sp>
      <p:sp>
        <p:nvSpPr>
          <p:cNvPr id="8" name="Rechteck 7"/>
          <p:cNvSpPr/>
          <p:nvPr userDrawn="1"/>
        </p:nvSpPr>
        <p:spPr>
          <a:xfrm>
            <a:off x="1127448" y="6525254"/>
            <a:ext cx="5760640" cy="269304"/>
          </a:xfrm>
          <a:prstGeom prst="rect">
            <a:avLst/>
          </a:prstGeom>
        </p:spPr>
        <p:txBody>
          <a:bodyPr wrap="square">
            <a:spAutoFit/>
          </a:bodyPr>
          <a:lstStyle/>
          <a:p>
            <a:pPr marL="0" marR="0" indent="0" algn="l" defTabSz="914400" rtl="0" eaLnBrk="1" fontAlgn="base" latinLnBrk="0" hangingPunct="1">
              <a:lnSpc>
                <a:spcPct val="115000"/>
              </a:lnSpc>
              <a:spcBef>
                <a:spcPts val="0"/>
              </a:spcBef>
              <a:spcAft>
                <a:spcPts val="0"/>
              </a:spcAft>
              <a:buClrTx/>
              <a:buSzTx/>
              <a:buFontTx/>
              <a:buNone/>
              <a:tabLst/>
              <a:defRPr/>
            </a:pPr>
            <a:r>
              <a:rPr lang="de-DE" sz="1000" kern="1200" cap="none" dirty="0">
                <a:solidFill>
                  <a:srgbClr val="2C2C2C"/>
                </a:solidFill>
                <a:effectLst/>
                <a:latin typeface="Avenir LT Std 65 Medium" panose="020B0603020203020204" pitchFamily="34" charset="0"/>
                <a:ea typeface="+mn-ea"/>
                <a:cs typeface="+mn-cs"/>
              </a:rPr>
              <a:t>Energieagentur Nordbayern</a:t>
            </a:r>
            <a:r>
              <a:rPr lang="de-DE" sz="1000" kern="1200" cap="none" baseline="0" dirty="0">
                <a:solidFill>
                  <a:srgbClr val="2C2C2C"/>
                </a:solidFill>
                <a:effectLst/>
                <a:latin typeface="Avenir LT Std 65 Medium" panose="020B0603020203020204" pitchFamily="34" charset="0"/>
                <a:ea typeface="+mn-ea"/>
                <a:cs typeface="+mn-cs"/>
              </a:rPr>
              <a:t> GmbH </a:t>
            </a:r>
            <a:r>
              <a:rPr lang="de-DE" sz="1000" cap="none" dirty="0">
                <a:solidFill>
                  <a:srgbClr val="0076B4"/>
                </a:solidFill>
                <a:effectLst/>
                <a:latin typeface="Avenir LT Std 65 Medium" panose="020B060302020302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000" cap="none" dirty="0">
                <a:solidFill>
                  <a:srgbClr val="2C2C2C"/>
                </a:solidFill>
                <a:effectLst/>
                <a:latin typeface="Avenir LT Std 65 Medium" panose="020B0603020203020204" pitchFamily="34" charset="0"/>
              </a:rPr>
              <a:t> </a:t>
            </a:r>
            <a:r>
              <a:rPr lang="de-DE" sz="1000" cap="none" dirty="0" err="1">
                <a:solidFill>
                  <a:srgbClr val="2C2C2C"/>
                </a:solidFill>
                <a:effectLst/>
                <a:latin typeface="Avenir LT Std 65 Medium" panose="020B0603020203020204" pitchFamily="34" charset="0"/>
                <a:ea typeface="Calibri" panose="020F0502020204030204" pitchFamily="34" charset="0"/>
                <a:cs typeface="Times New Roman" panose="02020603050405020304" pitchFamily="18" charset="0"/>
              </a:rPr>
              <a:t>Kressenstein</a:t>
            </a:r>
            <a:r>
              <a:rPr lang="de-DE" sz="1000" cap="none" dirty="0">
                <a:solidFill>
                  <a:srgbClr val="2C2C2C"/>
                </a:solidFill>
                <a:effectLst/>
                <a:latin typeface="Avenir LT Std 65 Medium" panose="020B0603020203020204" pitchFamily="34" charset="0"/>
                <a:ea typeface="Calibri" panose="020F0502020204030204" pitchFamily="34" charset="0"/>
                <a:cs typeface="Times New Roman" panose="02020603050405020304" pitchFamily="18" charset="0"/>
              </a:rPr>
              <a:t> 19</a:t>
            </a:r>
            <a:r>
              <a:rPr lang="de-DE" sz="1000" cap="none" baseline="0" dirty="0">
                <a:solidFill>
                  <a:srgbClr val="2C2C2C"/>
                </a:solidFill>
                <a:effectLst/>
                <a:latin typeface="Avenir LT Std 65 Medium" panose="020B0603020203020204" pitchFamily="34" charset="0"/>
                <a:ea typeface="Calibri" panose="020F0502020204030204" pitchFamily="34" charset="0"/>
                <a:cs typeface="Times New Roman" panose="02020603050405020304" pitchFamily="18" charset="0"/>
              </a:rPr>
              <a:t> </a:t>
            </a:r>
            <a:r>
              <a:rPr lang="de-DE" sz="1000" cap="none" dirty="0">
                <a:solidFill>
                  <a:srgbClr val="0076B4"/>
                </a:solidFill>
                <a:effectLst/>
                <a:latin typeface="Avenir LT Std 65 Medium" panose="020B060302020302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000" cap="none" dirty="0">
                <a:solidFill>
                  <a:srgbClr val="F7A705"/>
                </a:solidFill>
                <a:effectLst/>
                <a:latin typeface="Avenir LT Std 65 Medium" panose="020B0603020203020204" pitchFamily="34" charset="0"/>
                <a:ea typeface="Calibri" panose="020F0502020204030204" pitchFamily="34" charset="0"/>
                <a:cs typeface="Times New Roman" panose="02020603050405020304" pitchFamily="18" charset="0"/>
                <a:sym typeface="Wingdings" panose="05000000000000000000" pitchFamily="2" charset="2"/>
              </a:rPr>
              <a:t> </a:t>
            </a:r>
            <a:r>
              <a:rPr lang="de-DE" sz="1000" cap="none" dirty="0">
                <a:solidFill>
                  <a:srgbClr val="2C2C2C"/>
                </a:solidFill>
                <a:effectLst/>
                <a:latin typeface="Avenir LT Std 65 Medium" panose="020B0603020203020204" pitchFamily="34" charset="0"/>
                <a:ea typeface="Calibri" panose="020F0502020204030204" pitchFamily="34" charset="0"/>
                <a:cs typeface="Times New Roman" panose="02020603050405020304" pitchFamily="18" charset="0"/>
              </a:rPr>
              <a:t>95326 Kulmbach</a:t>
            </a:r>
            <a:endParaRPr lang="de-DE" sz="1050" cap="none" dirty="0">
              <a:effectLst/>
              <a:latin typeface="Avenir LT Std 65 Medium" panose="020B0603020203020204" pitchFamily="34" charset="0"/>
            </a:endParaRPr>
          </a:p>
        </p:txBody>
      </p:sp>
    </p:spTree>
    <p:extLst>
      <p:ext uri="{BB962C8B-B14F-4D97-AF65-F5344CB8AC3E}">
        <p14:creationId xmlns:p14="http://schemas.microsoft.com/office/powerpoint/2010/main" val="967934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sp>
        <p:nvSpPr>
          <p:cNvPr id="16" name="Bild">
            <a:extLst>
              <a:ext uri="{FF2B5EF4-FFF2-40B4-BE49-F238E27FC236}">
                <a16:creationId xmlns:a16="http://schemas.microsoft.com/office/drawing/2014/main" id="{3FFD2ABC-B3DF-D70C-DFC9-4B801D71C24A}"/>
              </a:ext>
            </a:extLst>
          </p:cNvPr>
          <p:cNvSpPr>
            <a:spLocks noGrp="1" noChangeAspect="1"/>
          </p:cNvSpPr>
          <p:nvPr>
            <p:ph type="pic" sz="quarter" idx="14"/>
          </p:nvPr>
        </p:nvSpPr>
        <p:spPr bwMode="gray">
          <a:xfrm>
            <a:off x="0" y="83128"/>
            <a:ext cx="12192000" cy="68580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12" name="Textplatzhalter 11">
            <a:extLst>
              <a:ext uri="{FF2B5EF4-FFF2-40B4-BE49-F238E27FC236}">
                <a16:creationId xmlns:a16="http://schemas.microsoft.com/office/drawing/2014/main" id="{67310591-4499-85D2-1606-8BDD630672A4}"/>
              </a:ext>
            </a:extLst>
          </p:cNvPr>
          <p:cNvSpPr>
            <a:spLocks noGrp="1"/>
          </p:cNvSpPr>
          <p:nvPr>
            <p:ph type="body" sz="quarter" idx="10" hasCustomPrompt="1"/>
          </p:nvPr>
        </p:nvSpPr>
        <p:spPr>
          <a:xfrm>
            <a:off x="540072" y="3428526"/>
            <a:ext cx="3430800" cy="3430800"/>
          </a:xfrm>
          <a:solidFill>
            <a:schemeClr val="tx2"/>
          </a:solidFill>
        </p:spPr>
        <p:txBody>
          <a:bodyPr/>
          <a:lstStyle>
            <a:lvl1pPr marL="0" indent="0">
              <a:buNone/>
              <a:defRPr/>
            </a:lvl1pPr>
          </a:lstStyle>
          <a:p>
            <a:pPr lvl="0"/>
            <a:r>
              <a:rPr lang="de-DE" dirty="0"/>
              <a:t> </a:t>
            </a:r>
          </a:p>
        </p:txBody>
      </p:sp>
      <p:sp>
        <p:nvSpPr>
          <p:cNvPr id="23" name="Titel">
            <a:extLst>
              <a:ext uri="{FF2B5EF4-FFF2-40B4-BE49-F238E27FC236}">
                <a16:creationId xmlns:a16="http://schemas.microsoft.com/office/drawing/2014/main" id="{3FCD59BB-2007-0DE8-0635-798D31A3C74C}"/>
              </a:ext>
            </a:extLst>
          </p:cNvPr>
          <p:cNvSpPr>
            <a:spLocks noGrp="1"/>
          </p:cNvSpPr>
          <p:nvPr>
            <p:ph type="title" hasCustomPrompt="1"/>
          </p:nvPr>
        </p:nvSpPr>
        <p:spPr bwMode="gray">
          <a:xfrm>
            <a:off x="819474" y="3606800"/>
            <a:ext cx="2862471" cy="1625600"/>
          </a:xfrm>
        </p:spPr>
        <p:txBody>
          <a:bodyPr anchor="t"/>
          <a:lstStyle>
            <a:lvl1pPr>
              <a:lnSpc>
                <a:spcPct val="100000"/>
              </a:lnSpc>
              <a:defRPr sz="2550">
                <a:solidFill>
                  <a:schemeClr val="accent1"/>
                </a:solidFill>
              </a:defRPr>
            </a:lvl1pPr>
          </a:lstStyle>
          <a:p>
            <a:r>
              <a:rPr lang="de-DE" noProof="0" dirty="0"/>
              <a:t>Dies ist ein</a:t>
            </a:r>
            <a:br>
              <a:rPr lang="de-DE" noProof="0" dirty="0"/>
            </a:br>
            <a:r>
              <a:rPr lang="de-DE" noProof="0" dirty="0"/>
              <a:t>dreizeiliger</a:t>
            </a:r>
            <a:br>
              <a:rPr lang="de-DE" noProof="0" dirty="0"/>
            </a:br>
            <a:r>
              <a:rPr lang="de-DE" noProof="0" dirty="0"/>
              <a:t>Platzhalter</a:t>
            </a:r>
          </a:p>
        </p:txBody>
      </p:sp>
      <p:sp>
        <p:nvSpPr>
          <p:cNvPr id="3" name="Textplatzhalter 2">
            <a:extLst>
              <a:ext uri="{FF2B5EF4-FFF2-40B4-BE49-F238E27FC236}">
                <a16:creationId xmlns:a16="http://schemas.microsoft.com/office/drawing/2014/main" id="{F41A1FB3-A9A2-0DCA-B024-413A08180344}"/>
              </a:ext>
            </a:extLst>
          </p:cNvPr>
          <p:cNvSpPr>
            <a:spLocks noGrp="1"/>
          </p:cNvSpPr>
          <p:nvPr>
            <p:ph type="body" sz="quarter" idx="15" hasCustomPrompt="1"/>
          </p:nvPr>
        </p:nvSpPr>
        <p:spPr>
          <a:xfrm>
            <a:off x="9707115" y="416214"/>
            <a:ext cx="1944000" cy="5220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e-DE" dirty="0"/>
              <a:t> </a:t>
            </a:r>
            <a:endParaRPr lang="en-US" dirty="0"/>
          </a:p>
        </p:txBody>
      </p:sp>
    </p:spTree>
    <p:extLst>
      <p:ext uri="{BB962C8B-B14F-4D97-AF65-F5344CB8AC3E}">
        <p14:creationId xmlns:p14="http://schemas.microsoft.com/office/powerpoint/2010/main" val="228261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PERATE">
    <p:bg>
      <p:bgPr>
        <a:solidFill>
          <a:schemeClr val="bg1"/>
        </a:solidFill>
        <a:effectLst/>
      </p:bgPr>
    </p:bg>
    <p:spTree>
      <p:nvGrpSpPr>
        <p:cNvPr id="1" name=""/>
        <p:cNvGrpSpPr/>
        <p:nvPr/>
      </p:nvGrpSpPr>
      <p:grpSpPr>
        <a:xfrm>
          <a:off x="0" y="0"/>
          <a:ext cx="0" cy="0"/>
          <a:chOff x="0" y="0"/>
          <a:chExt cx="0" cy="0"/>
        </a:xfrm>
      </p:grpSpPr>
      <p:sp>
        <p:nvSpPr>
          <p:cNvPr id="6" name="Bild">
            <a:extLst>
              <a:ext uri="{FF2B5EF4-FFF2-40B4-BE49-F238E27FC236}">
                <a16:creationId xmlns:a16="http://schemas.microsoft.com/office/drawing/2014/main" id="{313157DB-8D87-51A4-5D84-FCADAFA4912E}"/>
              </a:ext>
            </a:extLst>
          </p:cNvPr>
          <p:cNvSpPr>
            <a:spLocks noGrp="1" noChangeAspect="1"/>
          </p:cNvSpPr>
          <p:nvPr>
            <p:ph type="pic" sz="quarter" idx="14"/>
          </p:nvPr>
        </p:nvSpPr>
        <p:spPr bwMode="gray">
          <a:xfrm>
            <a:off x="6220747" y="0"/>
            <a:ext cx="5971253" cy="68580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2" name="Titel"/>
          <p:cNvSpPr>
            <a:spLocks noGrp="1"/>
          </p:cNvSpPr>
          <p:nvPr>
            <p:ph type="title" hasCustomPrompt="1"/>
          </p:nvPr>
        </p:nvSpPr>
        <p:spPr bwMode="gray">
          <a:xfrm>
            <a:off x="540074" y="1218846"/>
            <a:ext cx="5423172" cy="2108554"/>
          </a:xfrm>
        </p:spPr>
        <p:txBody>
          <a:bodyPr anchor="b"/>
          <a:lstStyle>
            <a:lvl1pPr>
              <a:lnSpc>
                <a:spcPct val="100000"/>
              </a:lnSpc>
              <a:defRPr sz="2550">
                <a:solidFill>
                  <a:schemeClr val="accent1"/>
                </a:solidFill>
              </a:defRPr>
            </a:lvl1pPr>
          </a:lstStyle>
          <a:p>
            <a:r>
              <a:rPr lang="de-DE" noProof="0" dirty="0"/>
              <a:t>Zwischenfolie</a:t>
            </a:r>
            <a:br>
              <a:rPr lang="de-DE" noProof="0" dirty="0"/>
            </a:br>
            <a:r>
              <a:rPr lang="de-DE" noProof="0" dirty="0"/>
              <a:t>Dies ist ein</a:t>
            </a:r>
            <a:br>
              <a:rPr lang="de-DE" noProof="0" dirty="0"/>
            </a:br>
            <a:r>
              <a:rPr lang="de-DE" noProof="0" dirty="0"/>
              <a:t>vierzeiliger</a:t>
            </a:r>
            <a:br>
              <a:rPr lang="de-DE" noProof="0" dirty="0"/>
            </a:br>
            <a:r>
              <a:rPr lang="de-DE" noProof="0" dirty="0"/>
              <a:t>Platzhaltertext</a:t>
            </a:r>
          </a:p>
        </p:txBody>
      </p:sp>
      <p:sp>
        <p:nvSpPr>
          <p:cNvPr id="43" name="Foliennummer">
            <a:extLst>
              <a:ext uri="{FF2B5EF4-FFF2-40B4-BE49-F238E27FC236}">
                <a16:creationId xmlns:a16="http://schemas.microsoft.com/office/drawing/2014/main" id="{37D4BD93-A2C9-B874-D80E-6638E74B4A87}"/>
              </a:ext>
            </a:extLst>
          </p:cNvPr>
          <p:cNvSpPr>
            <a:spLocks noGrp="1"/>
          </p:cNvSpPr>
          <p:nvPr>
            <p:ph type="sldNum" sz="quarter" idx="4"/>
          </p:nvPr>
        </p:nvSpPr>
        <p:spPr bwMode="gray">
          <a:xfrm>
            <a:off x="609125" y="6217349"/>
            <a:ext cx="280795" cy="288000"/>
          </a:xfrm>
          <a:prstGeom prst="rect">
            <a:avLst/>
          </a:prstGeom>
        </p:spPr>
        <p:txBody>
          <a:bodyPr vert="horz" lIns="0" tIns="0" rIns="0" bIns="0" rtlCol="0" anchor="ctr" anchorCtr="0"/>
          <a:lstStyle>
            <a:lvl1pPr algn="l">
              <a:defRPr sz="525">
                <a:solidFill>
                  <a:schemeClr val="accent1"/>
                </a:solidFill>
                <a:latin typeface="+mj-lt"/>
              </a:defRPr>
            </a:lvl1pPr>
          </a:lstStyle>
          <a:p>
            <a:fld id="{02CEFE82-39F2-4F47-8A0C-D5AB3496FA5C}" type="slidenum">
              <a:rPr lang="de-DE" smtClean="0">
                <a:solidFill>
                  <a:srgbClr val="3C3C3C"/>
                </a:solidFill>
              </a:rPr>
              <a:pPr/>
              <a:t>‹Nr.›</a:t>
            </a:fld>
            <a:endParaRPr lang="de-DE" dirty="0">
              <a:solidFill>
                <a:srgbClr val="3C3C3C"/>
              </a:solidFill>
            </a:endParaRPr>
          </a:p>
        </p:txBody>
      </p:sp>
      <p:sp>
        <p:nvSpPr>
          <p:cNvPr id="5" name="Textplatzhalter 2">
            <a:extLst>
              <a:ext uri="{FF2B5EF4-FFF2-40B4-BE49-F238E27FC236}">
                <a16:creationId xmlns:a16="http://schemas.microsoft.com/office/drawing/2014/main" id="{1BEC5A99-28BB-CA8A-7691-C59AC46F28A1}"/>
              </a:ext>
            </a:extLst>
          </p:cNvPr>
          <p:cNvSpPr>
            <a:spLocks noGrp="1"/>
          </p:cNvSpPr>
          <p:nvPr>
            <p:ph type="body" sz="quarter" idx="16" hasCustomPrompt="1"/>
          </p:nvPr>
        </p:nvSpPr>
        <p:spPr>
          <a:xfrm>
            <a:off x="10387515" y="6203113"/>
            <a:ext cx="1263600" cy="3384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e-DE" dirty="0"/>
              <a:t> </a:t>
            </a:r>
            <a:endParaRPr lang="en-US" dirty="0"/>
          </a:p>
        </p:txBody>
      </p:sp>
    </p:spTree>
    <p:extLst>
      <p:ext uri="{BB962C8B-B14F-4D97-AF65-F5344CB8AC3E}">
        <p14:creationId xmlns:p14="http://schemas.microsoft.com/office/powerpoint/2010/main" val="308976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1">
    <p:bg>
      <p:bgPr>
        <a:solidFill>
          <a:schemeClr val="bg1"/>
        </a:solidFill>
        <a:effectLst/>
      </p:bgPr>
    </p:bg>
    <p:spTree>
      <p:nvGrpSpPr>
        <p:cNvPr id="1" name=""/>
        <p:cNvGrpSpPr/>
        <p:nvPr/>
      </p:nvGrpSpPr>
      <p:grpSpPr>
        <a:xfrm>
          <a:off x="0" y="0"/>
          <a:ext cx="0" cy="0"/>
          <a:chOff x="0" y="0"/>
          <a:chExt cx="0" cy="0"/>
        </a:xfrm>
      </p:grpSpPr>
      <p:grpSp>
        <p:nvGrpSpPr>
          <p:cNvPr id="15" name="Gruppieren 14">
            <a:extLst>
              <a:ext uri="{FF2B5EF4-FFF2-40B4-BE49-F238E27FC236}">
                <a16:creationId xmlns:a16="http://schemas.microsoft.com/office/drawing/2014/main" id="{20FC3E0B-DF70-BA57-EF62-E5B65F9CEB87}"/>
              </a:ext>
            </a:extLst>
          </p:cNvPr>
          <p:cNvGrpSpPr/>
          <p:nvPr userDrawn="1"/>
        </p:nvGrpSpPr>
        <p:grpSpPr>
          <a:xfrm>
            <a:off x="609125" y="1920700"/>
            <a:ext cx="1404843" cy="1369666"/>
            <a:chOff x="-1663406" y="5848452"/>
            <a:chExt cx="642033" cy="625957"/>
          </a:xfrm>
          <a:solidFill>
            <a:schemeClr val="tx2"/>
          </a:solidFill>
        </p:grpSpPr>
        <p:sp>
          <p:nvSpPr>
            <p:cNvPr id="16" name="Freihandform: Form 15">
              <a:extLst>
                <a:ext uri="{FF2B5EF4-FFF2-40B4-BE49-F238E27FC236}">
                  <a16:creationId xmlns:a16="http://schemas.microsoft.com/office/drawing/2014/main" id="{AC7F1FE2-839B-8476-21F3-152EE6337932}"/>
                </a:ext>
              </a:extLst>
            </p:cNvPr>
            <p:cNvSpPr/>
            <p:nvPr/>
          </p:nvSpPr>
          <p:spPr>
            <a:xfrm>
              <a:off x="-1663406" y="5848452"/>
              <a:ext cx="312464" cy="625957"/>
            </a:xfrm>
            <a:custGeom>
              <a:avLst/>
              <a:gdLst/>
              <a:ahLst/>
              <a:cxnLst/>
              <a:rect l="l" t="t" r="r" b="b"/>
              <a:pathLst>
                <a:path w="312464" h="625957">
                  <a:moveTo>
                    <a:pt x="23640" y="0"/>
                  </a:moveTo>
                  <a:lnTo>
                    <a:pt x="312464" y="0"/>
                  </a:lnTo>
                  <a:lnTo>
                    <a:pt x="312464" y="207624"/>
                  </a:lnTo>
                  <a:cubicBezTo>
                    <a:pt x="312464" y="291222"/>
                    <a:pt x="305269" y="357004"/>
                    <a:pt x="290879" y="404971"/>
                  </a:cubicBezTo>
                  <a:cubicBezTo>
                    <a:pt x="276490" y="452937"/>
                    <a:pt x="249252" y="496277"/>
                    <a:pt x="209166" y="534993"/>
                  </a:cubicBezTo>
                  <a:cubicBezTo>
                    <a:pt x="169080" y="573708"/>
                    <a:pt x="118202" y="604030"/>
                    <a:pt x="56531" y="625957"/>
                  </a:cubicBezTo>
                  <a:lnTo>
                    <a:pt x="0" y="505699"/>
                  </a:lnTo>
                  <a:cubicBezTo>
                    <a:pt x="58244" y="486513"/>
                    <a:pt x="99700" y="459789"/>
                    <a:pt x="124369" y="425527"/>
                  </a:cubicBezTo>
                  <a:cubicBezTo>
                    <a:pt x="149037" y="391266"/>
                    <a:pt x="162056" y="345698"/>
                    <a:pt x="163427" y="288824"/>
                  </a:cubicBezTo>
                  <a:lnTo>
                    <a:pt x="23640" y="288824"/>
                  </a:lnTo>
                  <a:lnTo>
                    <a:pt x="2364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algn="ctr" fontAlgn="auto">
                <a:lnSpc>
                  <a:spcPct val="90000"/>
                </a:lnSpc>
                <a:spcBef>
                  <a:spcPts val="0"/>
                </a:spcBef>
                <a:spcAft>
                  <a:spcPts val="750"/>
                </a:spcAft>
                <a:buFontTx/>
                <a:buNone/>
              </a:pPr>
              <a:endParaRPr lang="en-US" sz="1350" dirty="0">
                <a:solidFill>
                  <a:srgbClr val="3C3C3C">
                    <a:lumMod val="20000"/>
                    <a:lumOff val="80000"/>
                  </a:srgbClr>
                </a:solidFill>
                <a:effectLst/>
              </a:endParaRPr>
            </a:p>
          </p:txBody>
        </p:sp>
        <p:sp>
          <p:nvSpPr>
            <p:cNvPr id="17" name="Freihandform: Form 16">
              <a:extLst>
                <a:ext uri="{FF2B5EF4-FFF2-40B4-BE49-F238E27FC236}">
                  <a16:creationId xmlns:a16="http://schemas.microsoft.com/office/drawing/2014/main" id="{863906BC-DA6E-BB13-14D4-F489F6CFEA48}"/>
                </a:ext>
              </a:extLst>
            </p:cNvPr>
            <p:cNvSpPr/>
            <p:nvPr/>
          </p:nvSpPr>
          <p:spPr>
            <a:xfrm>
              <a:off x="-1333838" y="5848452"/>
              <a:ext cx="312465" cy="625957"/>
            </a:xfrm>
            <a:custGeom>
              <a:avLst/>
              <a:gdLst/>
              <a:ahLst/>
              <a:cxnLst/>
              <a:rect l="l" t="t" r="r" b="b"/>
              <a:pathLst>
                <a:path w="312465" h="625957">
                  <a:moveTo>
                    <a:pt x="23640" y="0"/>
                  </a:moveTo>
                  <a:lnTo>
                    <a:pt x="312465" y="0"/>
                  </a:lnTo>
                  <a:lnTo>
                    <a:pt x="312465" y="207624"/>
                  </a:lnTo>
                  <a:cubicBezTo>
                    <a:pt x="312465" y="291222"/>
                    <a:pt x="305098" y="357004"/>
                    <a:pt x="290366" y="404971"/>
                  </a:cubicBezTo>
                  <a:cubicBezTo>
                    <a:pt x="275634" y="452937"/>
                    <a:pt x="248224" y="496277"/>
                    <a:pt x="208139" y="534993"/>
                  </a:cubicBezTo>
                  <a:cubicBezTo>
                    <a:pt x="168053" y="573708"/>
                    <a:pt x="117517" y="604030"/>
                    <a:pt x="56531" y="625957"/>
                  </a:cubicBezTo>
                  <a:lnTo>
                    <a:pt x="0" y="505699"/>
                  </a:lnTo>
                  <a:cubicBezTo>
                    <a:pt x="57559" y="486513"/>
                    <a:pt x="98844" y="459789"/>
                    <a:pt x="123855" y="425527"/>
                  </a:cubicBezTo>
                  <a:cubicBezTo>
                    <a:pt x="148866" y="391266"/>
                    <a:pt x="161714" y="345698"/>
                    <a:pt x="162399" y="288824"/>
                  </a:cubicBezTo>
                  <a:lnTo>
                    <a:pt x="23640" y="288824"/>
                  </a:lnTo>
                  <a:lnTo>
                    <a:pt x="2364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algn="ctr" fontAlgn="auto">
                <a:lnSpc>
                  <a:spcPct val="90000"/>
                </a:lnSpc>
                <a:spcBef>
                  <a:spcPts val="0"/>
                </a:spcBef>
                <a:spcAft>
                  <a:spcPts val="750"/>
                </a:spcAft>
                <a:buFontTx/>
                <a:buNone/>
              </a:pPr>
              <a:endParaRPr lang="en-US" sz="1350" dirty="0">
                <a:solidFill>
                  <a:srgbClr val="3C3C3C">
                    <a:lumMod val="20000"/>
                    <a:lumOff val="80000"/>
                  </a:srgbClr>
                </a:solidFill>
                <a:effectLst/>
              </a:endParaRPr>
            </a:p>
          </p:txBody>
        </p:sp>
      </p:grpSp>
      <p:sp>
        <p:nvSpPr>
          <p:cNvPr id="2" name="Titel"/>
          <p:cNvSpPr>
            <a:spLocks noGrp="1"/>
          </p:cNvSpPr>
          <p:nvPr>
            <p:ph type="title" hasCustomPrompt="1"/>
          </p:nvPr>
        </p:nvSpPr>
        <p:spPr bwMode="gray">
          <a:xfrm>
            <a:off x="1537571" y="2209446"/>
            <a:ext cx="5423172" cy="2108554"/>
          </a:xfrm>
        </p:spPr>
        <p:txBody>
          <a:bodyPr anchor="b"/>
          <a:lstStyle>
            <a:lvl1pPr>
              <a:lnSpc>
                <a:spcPct val="100000"/>
              </a:lnSpc>
              <a:defRPr sz="2550">
                <a:solidFill>
                  <a:schemeClr val="accent1"/>
                </a:solidFill>
              </a:defRPr>
            </a:lvl1pPr>
          </a:lstStyle>
          <a:p>
            <a:r>
              <a:rPr lang="de-DE" dirty="0"/>
              <a:t>Um diesen Text zu ersetzen, klicken Sie auf </a:t>
            </a:r>
            <a:br>
              <a:rPr lang="de-DE" dirty="0"/>
            </a:br>
            <a:r>
              <a:rPr lang="de-DE" dirty="0"/>
              <a:t>den Platzhaltertext und geben Sie Ihren Text ein.</a:t>
            </a:r>
            <a:endParaRPr lang="de-DE" noProof="0" dirty="0"/>
          </a:p>
        </p:txBody>
      </p:sp>
      <p:sp>
        <p:nvSpPr>
          <p:cNvPr id="8" name="Untertitel"/>
          <p:cNvSpPr>
            <a:spLocks noGrp="1"/>
          </p:cNvSpPr>
          <p:nvPr>
            <p:ph type="body" sz="quarter" idx="13" hasCustomPrompt="1"/>
          </p:nvPr>
        </p:nvSpPr>
        <p:spPr bwMode="gray">
          <a:xfrm>
            <a:off x="1537572" y="4541177"/>
            <a:ext cx="5423173" cy="288000"/>
          </a:xfrm>
        </p:spPr>
        <p:txBody>
          <a:bodyPr anchor="t"/>
          <a:lstStyle>
            <a:lvl1pPr marL="0" indent="0">
              <a:buNone/>
              <a:defRPr sz="750" baseline="0">
                <a:solidFill>
                  <a:schemeClr val="accent2"/>
                </a:solidFill>
              </a:defRPr>
            </a:lvl1pPr>
          </a:lstStyle>
          <a:p>
            <a:r>
              <a:rPr lang="de-DE" noProof="0" dirty="0"/>
              <a:t>Geben Sie Ihren Untertitel ein</a:t>
            </a:r>
          </a:p>
        </p:txBody>
      </p:sp>
      <p:sp>
        <p:nvSpPr>
          <p:cNvPr id="43" name="Foliennummer">
            <a:extLst>
              <a:ext uri="{FF2B5EF4-FFF2-40B4-BE49-F238E27FC236}">
                <a16:creationId xmlns:a16="http://schemas.microsoft.com/office/drawing/2014/main" id="{37D4BD93-A2C9-B874-D80E-6638E74B4A87}"/>
              </a:ext>
            </a:extLst>
          </p:cNvPr>
          <p:cNvSpPr>
            <a:spLocks noGrp="1"/>
          </p:cNvSpPr>
          <p:nvPr>
            <p:ph type="sldNum" sz="quarter" idx="4"/>
          </p:nvPr>
        </p:nvSpPr>
        <p:spPr bwMode="gray">
          <a:xfrm>
            <a:off x="609125" y="6217349"/>
            <a:ext cx="280795" cy="288000"/>
          </a:xfrm>
          <a:prstGeom prst="rect">
            <a:avLst/>
          </a:prstGeom>
        </p:spPr>
        <p:txBody>
          <a:bodyPr vert="horz" lIns="0" tIns="0" rIns="0" bIns="0" rtlCol="0" anchor="ctr" anchorCtr="0"/>
          <a:lstStyle>
            <a:lvl1pPr algn="l">
              <a:defRPr sz="525">
                <a:solidFill>
                  <a:schemeClr val="accent1"/>
                </a:solidFill>
                <a:latin typeface="+mj-lt"/>
              </a:defRPr>
            </a:lvl1pPr>
          </a:lstStyle>
          <a:p>
            <a:fld id="{02CEFE82-39F2-4F47-8A0C-D5AB3496FA5C}" type="slidenum">
              <a:rPr lang="de-DE" smtClean="0">
                <a:solidFill>
                  <a:srgbClr val="3C3C3C"/>
                </a:solidFill>
              </a:rPr>
              <a:pPr/>
              <a:t>‹Nr.›</a:t>
            </a:fld>
            <a:endParaRPr lang="de-DE" dirty="0">
              <a:solidFill>
                <a:srgbClr val="3C3C3C"/>
              </a:solidFill>
            </a:endParaRPr>
          </a:p>
        </p:txBody>
      </p:sp>
      <p:sp>
        <p:nvSpPr>
          <p:cNvPr id="7" name="Bild">
            <a:extLst>
              <a:ext uri="{FF2B5EF4-FFF2-40B4-BE49-F238E27FC236}">
                <a16:creationId xmlns:a16="http://schemas.microsoft.com/office/drawing/2014/main" id="{D34E90A9-79EC-C5A9-B207-A0A495108755}"/>
              </a:ext>
            </a:extLst>
          </p:cNvPr>
          <p:cNvSpPr>
            <a:spLocks noGrp="1" noChangeAspect="1"/>
          </p:cNvSpPr>
          <p:nvPr>
            <p:ph type="pic" sz="quarter" idx="16"/>
          </p:nvPr>
        </p:nvSpPr>
        <p:spPr bwMode="gray">
          <a:xfrm>
            <a:off x="8114301" y="0"/>
            <a:ext cx="4077699" cy="68580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10" name="Textplatzhalter 2">
            <a:extLst>
              <a:ext uri="{FF2B5EF4-FFF2-40B4-BE49-F238E27FC236}">
                <a16:creationId xmlns:a16="http://schemas.microsoft.com/office/drawing/2014/main" id="{1A998401-BEBC-F898-3B57-E7CDA8146572}"/>
              </a:ext>
            </a:extLst>
          </p:cNvPr>
          <p:cNvSpPr>
            <a:spLocks noGrp="1"/>
          </p:cNvSpPr>
          <p:nvPr>
            <p:ph type="body" sz="quarter" idx="17" hasCustomPrompt="1"/>
          </p:nvPr>
        </p:nvSpPr>
        <p:spPr>
          <a:xfrm>
            <a:off x="10387515" y="6203113"/>
            <a:ext cx="1263600" cy="3384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e-DE" dirty="0"/>
              <a:t> </a:t>
            </a:r>
            <a:endParaRPr lang="en-US" dirty="0"/>
          </a:p>
        </p:txBody>
      </p:sp>
    </p:spTree>
    <p:extLst>
      <p:ext uri="{BB962C8B-B14F-4D97-AF65-F5344CB8AC3E}">
        <p14:creationId xmlns:p14="http://schemas.microsoft.com/office/powerpoint/2010/main" val="273210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2">
    <p:bg>
      <p:bgPr>
        <a:solidFill>
          <a:schemeClr val="bg1"/>
        </a:solidFill>
        <a:effectLst/>
      </p:bgPr>
    </p:bg>
    <p:spTree>
      <p:nvGrpSpPr>
        <p:cNvPr id="1" name=""/>
        <p:cNvGrpSpPr/>
        <p:nvPr/>
      </p:nvGrpSpPr>
      <p:grpSpPr>
        <a:xfrm>
          <a:off x="0" y="0"/>
          <a:ext cx="0" cy="0"/>
          <a:chOff x="0" y="0"/>
          <a:chExt cx="0" cy="0"/>
        </a:xfrm>
      </p:grpSpPr>
      <p:grpSp>
        <p:nvGrpSpPr>
          <p:cNvPr id="15" name="Gruppieren 14">
            <a:extLst>
              <a:ext uri="{FF2B5EF4-FFF2-40B4-BE49-F238E27FC236}">
                <a16:creationId xmlns:a16="http://schemas.microsoft.com/office/drawing/2014/main" id="{20FC3E0B-DF70-BA57-EF62-E5B65F9CEB87}"/>
              </a:ext>
            </a:extLst>
          </p:cNvPr>
          <p:cNvGrpSpPr/>
          <p:nvPr userDrawn="1"/>
        </p:nvGrpSpPr>
        <p:grpSpPr>
          <a:xfrm>
            <a:off x="609125" y="1920700"/>
            <a:ext cx="1404843" cy="1369666"/>
            <a:chOff x="-1663406" y="5848452"/>
            <a:chExt cx="642033" cy="625957"/>
          </a:xfrm>
          <a:solidFill>
            <a:schemeClr val="tx2"/>
          </a:solidFill>
        </p:grpSpPr>
        <p:sp>
          <p:nvSpPr>
            <p:cNvPr id="16" name="Freihandform: Form 15">
              <a:extLst>
                <a:ext uri="{FF2B5EF4-FFF2-40B4-BE49-F238E27FC236}">
                  <a16:creationId xmlns:a16="http://schemas.microsoft.com/office/drawing/2014/main" id="{AC7F1FE2-839B-8476-21F3-152EE6337932}"/>
                </a:ext>
              </a:extLst>
            </p:cNvPr>
            <p:cNvSpPr/>
            <p:nvPr/>
          </p:nvSpPr>
          <p:spPr>
            <a:xfrm>
              <a:off x="-1663406" y="5848452"/>
              <a:ext cx="312464" cy="625957"/>
            </a:xfrm>
            <a:custGeom>
              <a:avLst/>
              <a:gdLst/>
              <a:ahLst/>
              <a:cxnLst/>
              <a:rect l="l" t="t" r="r" b="b"/>
              <a:pathLst>
                <a:path w="312464" h="625957">
                  <a:moveTo>
                    <a:pt x="23640" y="0"/>
                  </a:moveTo>
                  <a:lnTo>
                    <a:pt x="312464" y="0"/>
                  </a:lnTo>
                  <a:lnTo>
                    <a:pt x="312464" y="207624"/>
                  </a:lnTo>
                  <a:cubicBezTo>
                    <a:pt x="312464" y="291222"/>
                    <a:pt x="305269" y="357004"/>
                    <a:pt x="290879" y="404971"/>
                  </a:cubicBezTo>
                  <a:cubicBezTo>
                    <a:pt x="276490" y="452937"/>
                    <a:pt x="249252" y="496277"/>
                    <a:pt x="209166" y="534993"/>
                  </a:cubicBezTo>
                  <a:cubicBezTo>
                    <a:pt x="169080" y="573708"/>
                    <a:pt x="118202" y="604030"/>
                    <a:pt x="56531" y="625957"/>
                  </a:cubicBezTo>
                  <a:lnTo>
                    <a:pt x="0" y="505699"/>
                  </a:lnTo>
                  <a:cubicBezTo>
                    <a:pt x="58244" y="486513"/>
                    <a:pt x="99700" y="459789"/>
                    <a:pt x="124369" y="425527"/>
                  </a:cubicBezTo>
                  <a:cubicBezTo>
                    <a:pt x="149037" y="391266"/>
                    <a:pt x="162056" y="345698"/>
                    <a:pt x="163427" y="288824"/>
                  </a:cubicBezTo>
                  <a:lnTo>
                    <a:pt x="23640" y="288824"/>
                  </a:lnTo>
                  <a:lnTo>
                    <a:pt x="2364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algn="ctr" fontAlgn="auto">
                <a:lnSpc>
                  <a:spcPct val="90000"/>
                </a:lnSpc>
                <a:spcBef>
                  <a:spcPts val="0"/>
                </a:spcBef>
                <a:spcAft>
                  <a:spcPts val="750"/>
                </a:spcAft>
                <a:buFontTx/>
                <a:buNone/>
              </a:pPr>
              <a:endParaRPr lang="en-US" sz="1350" dirty="0">
                <a:solidFill>
                  <a:srgbClr val="3C3C3C">
                    <a:lumMod val="20000"/>
                    <a:lumOff val="80000"/>
                  </a:srgbClr>
                </a:solidFill>
                <a:effectLst/>
              </a:endParaRPr>
            </a:p>
          </p:txBody>
        </p:sp>
        <p:sp>
          <p:nvSpPr>
            <p:cNvPr id="17" name="Freihandform: Form 16">
              <a:extLst>
                <a:ext uri="{FF2B5EF4-FFF2-40B4-BE49-F238E27FC236}">
                  <a16:creationId xmlns:a16="http://schemas.microsoft.com/office/drawing/2014/main" id="{863906BC-DA6E-BB13-14D4-F489F6CFEA48}"/>
                </a:ext>
              </a:extLst>
            </p:cNvPr>
            <p:cNvSpPr/>
            <p:nvPr/>
          </p:nvSpPr>
          <p:spPr>
            <a:xfrm>
              <a:off x="-1333838" y="5848452"/>
              <a:ext cx="312465" cy="625957"/>
            </a:xfrm>
            <a:custGeom>
              <a:avLst/>
              <a:gdLst/>
              <a:ahLst/>
              <a:cxnLst/>
              <a:rect l="l" t="t" r="r" b="b"/>
              <a:pathLst>
                <a:path w="312465" h="625957">
                  <a:moveTo>
                    <a:pt x="23640" y="0"/>
                  </a:moveTo>
                  <a:lnTo>
                    <a:pt x="312465" y="0"/>
                  </a:lnTo>
                  <a:lnTo>
                    <a:pt x="312465" y="207624"/>
                  </a:lnTo>
                  <a:cubicBezTo>
                    <a:pt x="312465" y="291222"/>
                    <a:pt x="305098" y="357004"/>
                    <a:pt x="290366" y="404971"/>
                  </a:cubicBezTo>
                  <a:cubicBezTo>
                    <a:pt x="275634" y="452937"/>
                    <a:pt x="248224" y="496277"/>
                    <a:pt x="208139" y="534993"/>
                  </a:cubicBezTo>
                  <a:cubicBezTo>
                    <a:pt x="168053" y="573708"/>
                    <a:pt x="117517" y="604030"/>
                    <a:pt x="56531" y="625957"/>
                  </a:cubicBezTo>
                  <a:lnTo>
                    <a:pt x="0" y="505699"/>
                  </a:lnTo>
                  <a:cubicBezTo>
                    <a:pt x="57559" y="486513"/>
                    <a:pt x="98844" y="459789"/>
                    <a:pt x="123855" y="425527"/>
                  </a:cubicBezTo>
                  <a:cubicBezTo>
                    <a:pt x="148866" y="391266"/>
                    <a:pt x="161714" y="345698"/>
                    <a:pt x="162399" y="288824"/>
                  </a:cubicBezTo>
                  <a:lnTo>
                    <a:pt x="23640" y="288824"/>
                  </a:lnTo>
                  <a:lnTo>
                    <a:pt x="2364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algn="ctr" fontAlgn="auto">
                <a:lnSpc>
                  <a:spcPct val="90000"/>
                </a:lnSpc>
                <a:spcBef>
                  <a:spcPts val="0"/>
                </a:spcBef>
                <a:spcAft>
                  <a:spcPts val="750"/>
                </a:spcAft>
                <a:buFontTx/>
                <a:buNone/>
              </a:pPr>
              <a:endParaRPr lang="en-US" sz="1350" dirty="0">
                <a:solidFill>
                  <a:srgbClr val="3C3C3C">
                    <a:lumMod val="20000"/>
                    <a:lumOff val="80000"/>
                  </a:srgbClr>
                </a:solidFill>
                <a:effectLst/>
              </a:endParaRPr>
            </a:p>
          </p:txBody>
        </p:sp>
      </p:grpSp>
      <p:sp>
        <p:nvSpPr>
          <p:cNvPr id="2" name="Titel"/>
          <p:cNvSpPr>
            <a:spLocks noGrp="1"/>
          </p:cNvSpPr>
          <p:nvPr>
            <p:ph type="title" hasCustomPrompt="1"/>
          </p:nvPr>
        </p:nvSpPr>
        <p:spPr bwMode="gray">
          <a:xfrm>
            <a:off x="1537571" y="2209446"/>
            <a:ext cx="10045303" cy="2108554"/>
          </a:xfrm>
        </p:spPr>
        <p:txBody>
          <a:bodyPr anchor="b"/>
          <a:lstStyle>
            <a:lvl1pPr>
              <a:lnSpc>
                <a:spcPct val="100000"/>
              </a:lnSpc>
              <a:defRPr sz="2550">
                <a:solidFill>
                  <a:schemeClr val="accent1"/>
                </a:solidFill>
              </a:defRPr>
            </a:lvl1pPr>
          </a:lstStyle>
          <a:p>
            <a:r>
              <a:rPr lang="de-DE" dirty="0"/>
              <a:t>Um diesen Text zu ersetzen, klicken Sie auf </a:t>
            </a:r>
            <a:br>
              <a:rPr lang="de-DE" dirty="0"/>
            </a:br>
            <a:r>
              <a:rPr lang="de-DE" dirty="0"/>
              <a:t>den Platzhaltertext und geben Sie Ihren Text ein.</a:t>
            </a:r>
            <a:endParaRPr lang="de-DE" noProof="0" dirty="0"/>
          </a:p>
        </p:txBody>
      </p:sp>
      <p:sp>
        <p:nvSpPr>
          <p:cNvPr id="8" name="Untertitel"/>
          <p:cNvSpPr>
            <a:spLocks noGrp="1"/>
          </p:cNvSpPr>
          <p:nvPr>
            <p:ph type="body" sz="quarter" idx="13" hasCustomPrompt="1"/>
          </p:nvPr>
        </p:nvSpPr>
        <p:spPr bwMode="gray">
          <a:xfrm>
            <a:off x="1537573" y="4541177"/>
            <a:ext cx="10045305" cy="288000"/>
          </a:xfrm>
        </p:spPr>
        <p:txBody>
          <a:bodyPr anchor="t"/>
          <a:lstStyle>
            <a:lvl1pPr marL="0" indent="0">
              <a:buNone/>
              <a:defRPr sz="750" baseline="0">
                <a:solidFill>
                  <a:schemeClr val="accent2"/>
                </a:solidFill>
              </a:defRPr>
            </a:lvl1pPr>
          </a:lstStyle>
          <a:p>
            <a:r>
              <a:rPr lang="de-DE" noProof="0" dirty="0"/>
              <a:t>Geben Sie Ihren Untertitel ein</a:t>
            </a:r>
          </a:p>
        </p:txBody>
      </p:sp>
      <p:sp>
        <p:nvSpPr>
          <p:cNvPr id="43" name="Foliennummer">
            <a:extLst>
              <a:ext uri="{FF2B5EF4-FFF2-40B4-BE49-F238E27FC236}">
                <a16:creationId xmlns:a16="http://schemas.microsoft.com/office/drawing/2014/main" id="{37D4BD93-A2C9-B874-D80E-6638E74B4A87}"/>
              </a:ext>
            </a:extLst>
          </p:cNvPr>
          <p:cNvSpPr>
            <a:spLocks noGrp="1"/>
          </p:cNvSpPr>
          <p:nvPr>
            <p:ph type="sldNum" sz="quarter" idx="4"/>
          </p:nvPr>
        </p:nvSpPr>
        <p:spPr bwMode="gray">
          <a:xfrm>
            <a:off x="609125" y="6217349"/>
            <a:ext cx="280795" cy="288000"/>
          </a:xfrm>
          <a:prstGeom prst="rect">
            <a:avLst/>
          </a:prstGeom>
        </p:spPr>
        <p:txBody>
          <a:bodyPr vert="horz" lIns="0" tIns="0" rIns="0" bIns="0" rtlCol="0" anchor="ctr" anchorCtr="0"/>
          <a:lstStyle>
            <a:lvl1pPr algn="l">
              <a:defRPr sz="525">
                <a:solidFill>
                  <a:schemeClr val="accent1"/>
                </a:solidFill>
                <a:latin typeface="+mj-lt"/>
              </a:defRPr>
            </a:lvl1pPr>
          </a:lstStyle>
          <a:p>
            <a:fld id="{02CEFE82-39F2-4F47-8A0C-D5AB3496FA5C}" type="slidenum">
              <a:rPr lang="de-DE" smtClean="0">
                <a:solidFill>
                  <a:srgbClr val="3C3C3C"/>
                </a:solidFill>
              </a:rPr>
              <a:pPr/>
              <a:t>‹Nr.›</a:t>
            </a:fld>
            <a:endParaRPr lang="de-DE" dirty="0">
              <a:solidFill>
                <a:srgbClr val="3C3C3C"/>
              </a:solidFill>
            </a:endParaRPr>
          </a:p>
        </p:txBody>
      </p:sp>
      <p:sp>
        <p:nvSpPr>
          <p:cNvPr id="10" name="Textplatzhalter 2">
            <a:extLst>
              <a:ext uri="{FF2B5EF4-FFF2-40B4-BE49-F238E27FC236}">
                <a16:creationId xmlns:a16="http://schemas.microsoft.com/office/drawing/2014/main" id="{23079734-C8F1-D43E-E91F-710365E72CC3}"/>
              </a:ext>
            </a:extLst>
          </p:cNvPr>
          <p:cNvSpPr>
            <a:spLocks noGrp="1"/>
          </p:cNvSpPr>
          <p:nvPr>
            <p:ph type="body" sz="quarter" idx="16" hasCustomPrompt="1"/>
          </p:nvPr>
        </p:nvSpPr>
        <p:spPr>
          <a:xfrm>
            <a:off x="10387515" y="6203113"/>
            <a:ext cx="1263600" cy="3384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e-DE" dirty="0"/>
              <a:t> </a:t>
            </a:r>
            <a:endParaRPr lang="en-US" dirty="0"/>
          </a:p>
        </p:txBody>
      </p:sp>
    </p:spTree>
    <p:extLst>
      <p:ext uri="{BB962C8B-B14F-4D97-AF65-F5344CB8AC3E}">
        <p14:creationId xmlns:p14="http://schemas.microsoft.com/office/powerpoint/2010/main" val="308275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3">
    <p:bg>
      <p:bgPr>
        <a:solidFill>
          <a:schemeClr val="bg1"/>
        </a:solidFill>
        <a:effectLst/>
      </p:bgPr>
    </p:bg>
    <p:spTree>
      <p:nvGrpSpPr>
        <p:cNvPr id="1" name=""/>
        <p:cNvGrpSpPr/>
        <p:nvPr/>
      </p:nvGrpSpPr>
      <p:grpSpPr>
        <a:xfrm>
          <a:off x="0" y="0"/>
          <a:ext cx="0" cy="0"/>
          <a:chOff x="0" y="0"/>
          <a:chExt cx="0" cy="0"/>
        </a:xfrm>
      </p:grpSpPr>
      <p:grpSp>
        <p:nvGrpSpPr>
          <p:cNvPr id="15" name="Gruppieren 14">
            <a:extLst>
              <a:ext uri="{FF2B5EF4-FFF2-40B4-BE49-F238E27FC236}">
                <a16:creationId xmlns:a16="http://schemas.microsoft.com/office/drawing/2014/main" id="{20FC3E0B-DF70-BA57-EF62-E5B65F9CEB87}"/>
              </a:ext>
            </a:extLst>
          </p:cNvPr>
          <p:cNvGrpSpPr/>
          <p:nvPr userDrawn="1"/>
        </p:nvGrpSpPr>
        <p:grpSpPr>
          <a:xfrm>
            <a:off x="609125" y="1920700"/>
            <a:ext cx="1404843" cy="1369666"/>
            <a:chOff x="-1663406" y="5848452"/>
            <a:chExt cx="642033" cy="625957"/>
          </a:xfrm>
          <a:solidFill>
            <a:schemeClr val="tx2"/>
          </a:solidFill>
        </p:grpSpPr>
        <p:sp>
          <p:nvSpPr>
            <p:cNvPr id="16" name="Freihandform: Form 15">
              <a:extLst>
                <a:ext uri="{FF2B5EF4-FFF2-40B4-BE49-F238E27FC236}">
                  <a16:creationId xmlns:a16="http://schemas.microsoft.com/office/drawing/2014/main" id="{AC7F1FE2-839B-8476-21F3-152EE6337932}"/>
                </a:ext>
              </a:extLst>
            </p:cNvPr>
            <p:cNvSpPr/>
            <p:nvPr/>
          </p:nvSpPr>
          <p:spPr>
            <a:xfrm>
              <a:off x="-1663406" y="5848452"/>
              <a:ext cx="312464" cy="625957"/>
            </a:xfrm>
            <a:custGeom>
              <a:avLst/>
              <a:gdLst/>
              <a:ahLst/>
              <a:cxnLst/>
              <a:rect l="l" t="t" r="r" b="b"/>
              <a:pathLst>
                <a:path w="312464" h="625957">
                  <a:moveTo>
                    <a:pt x="23640" y="0"/>
                  </a:moveTo>
                  <a:lnTo>
                    <a:pt x="312464" y="0"/>
                  </a:lnTo>
                  <a:lnTo>
                    <a:pt x="312464" y="207624"/>
                  </a:lnTo>
                  <a:cubicBezTo>
                    <a:pt x="312464" y="291222"/>
                    <a:pt x="305269" y="357004"/>
                    <a:pt x="290879" y="404971"/>
                  </a:cubicBezTo>
                  <a:cubicBezTo>
                    <a:pt x="276490" y="452937"/>
                    <a:pt x="249252" y="496277"/>
                    <a:pt x="209166" y="534993"/>
                  </a:cubicBezTo>
                  <a:cubicBezTo>
                    <a:pt x="169080" y="573708"/>
                    <a:pt x="118202" y="604030"/>
                    <a:pt x="56531" y="625957"/>
                  </a:cubicBezTo>
                  <a:lnTo>
                    <a:pt x="0" y="505699"/>
                  </a:lnTo>
                  <a:cubicBezTo>
                    <a:pt x="58244" y="486513"/>
                    <a:pt x="99700" y="459789"/>
                    <a:pt x="124369" y="425527"/>
                  </a:cubicBezTo>
                  <a:cubicBezTo>
                    <a:pt x="149037" y="391266"/>
                    <a:pt x="162056" y="345698"/>
                    <a:pt x="163427" y="288824"/>
                  </a:cubicBezTo>
                  <a:lnTo>
                    <a:pt x="23640" y="288824"/>
                  </a:lnTo>
                  <a:lnTo>
                    <a:pt x="2364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algn="ctr" fontAlgn="auto">
                <a:lnSpc>
                  <a:spcPct val="90000"/>
                </a:lnSpc>
                <a:spcBef>
                  <a:spcPts val="0"/>
                </a:spcBef>
                <a:spcAft>
                  <a:spcPts val="750"/>
                </a:spcAft>
                <a:buFontTx/>
                <a:buNone/>
              </a:pPr>
              <a:endParaRPr lang="en-US" sz="1350" dirty="0">
                <a:solidFill>
                  <a:srgbClr val="3C3C3C">
                    <a:lumMod val="20000"/>
                    <a:lumOff val="80000"/>
                  </a:srgbClr>
                </a:solidFill>
                <a:effectLst/>
              </a:endParaRPr>
            </a:p>
          </p:txBody>
        </p:sp>
        <p:sp>
          <p:nvSpPr>
            <p:cNvPr id="17" name="Freihandform: Form 16">
              <a:extLst>
                <a:ext uri="{FF2B5EF4-FFF2-40B4-BE49-F238E27FC236}">
                  <a16:creationId xmlns:a16="http://schemas.microsoft.com/office/drawing/2014/main" id="{863906BC-DA6E-BB13-14D4-F489F6CFEA48}"/>
                </a:ext>
              </a:extLst>
            </p:cNvPr>
            <p:cNvSpPr/>
            <p:nvPr/>
          </p:nvSpPr>
          <p:spPr>
            <a:xfrm>
              <a:off x="-1333838" y="5848452"/>
              <a:ext cx="312465" cy="625957"/>
            </a:xfrm>
            <a:custGeom>
              <a:avLst/>
              <a:gdLst/>
              <a:ahLst/>
              <a:cxnLst/>
              <a:rect l="l" t="t" r="r" b="b"/>
              <a:pathLst>
                <a:path w="312465" h="625957">
                  <a:moveTo>
                    <a:pt x="23640" y="0"/>
                  </a:moveTo>
                  <a:lnTo>
                    <a:pt x="312465" y="0"/>
                  </a:lnTo>
                  <a:lnTo>
                    <a:pt x="312465" y="207624"/>
                  </a:lnTo>
                  <a:cubicBezTo>
                    <a:pt x="312465" y="291222"/>
                    <a:pt x="305098" y="357004"/>
                    <a:pt x="290366" y="404971"/>
                  </a:cubicBezTo>
                  <a:cubicBezTo>
                    <a:pt x="275634" y="452937"/>
                    <a:pt x="248224" y="496277"/>
                    <a:pt x="208139" y="534993"/>
                  </a:cubicBezTo>
                  <a:cubicBezTo>
                    <a:pt x="168053" y="573708"/>
                    <a:pt x="117517" y="604030"/>
                    <a:pt x="56531" y="625957"/>
                  </a:cubicBezTo>
                  <a:lnTo>
                    <a:pt x="0" y="505699"/>
                  </a:lnTo>
                  <a:cubicBezTo>
                    <a:pt x="57559" y="486513"/>
                    <a:pt x="98844" y="459789"/>
                    <a:pt x="123855" y="425527"/>
                  </a:cubicBezTo>
                  <a:cubicBezTo>
                    <a:pt x="148866" y="391266"/>
                    <a:pt x="161714" y="345698"/>
                    <a:pt x="162399" y="288824"/>
                  </a:cubicBezTo>
                  <a:lnTo>
                    <a:pt x="23640" y="288824"/>
                  </a:lnTo>
                  <a:lnTo>
                    <a:pt x="2364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algn="ctr" fontAlgn="auto">
                <a:lnSpc>
                  <a:spcPct val="90000"/>
                </a:lnSpc>
                <a:spcBef>
                  <a:spcPts val="0"/>
                </a:spcBef>
                <a:spcAft>
                  <a:spcPts val="750"/>
                </a:spcAft>
                <a:buFontTx/>
                <a:buNone/>
              </a:pPr>
              <a:endParaRPr lang="en-US" sz="1350" dirty="0">
                <a:solidFill>
                  <a:srgbClr val="3C3C3C">
                    <a:lumMod val="20000"/>
                    <a:lumOff val="80000"/>
                  </a:srgbClr>
                </a:solidFill>
                <a:effectLst/>
              </a:endParaRPr>
            </a:p>
          </p:txBody>
        </p:sp>
      </p:grpSp>
      <p:sp>
        <p:nvSpPr>
          <p:cNvPr id="2" name="Titel"/>
          <p:cNvSpPr>
            <a:spLocks noGrp="1"/>
          </p:cNvSpPr>
          <p:nvPr>
            <p:ph type="title" hasCustomPrompt="1"/>
          </p:nvPr>
        </p:nvSpPr>
        <p:spPr bwMode="gray">
          <a:xfrm>
            <a:off x="1537571" y="2209446"/>
            <a:ext cx="5423172" cy="2108554"/>
          </a:xfrm>
        </p:spPr>
        <p:txBody>
          <a:bodyPr anchor="b"/>
          <a:lstStyle>
            <a:lvl1pPr>
              <a:lnSpc>
                <a:spcPct val="100000"/>
              </a:lnSpc>
              <a:defRPr sz="2550">
                <a:solidFill>
                  <a:schemeClr val="accent1"/>
                </a:solidFill>
              </a:defRPr>
            </a:lvl1pPr>
          </a:lstStyle>
          <a:p>
            <a:r>
              <a:rPr lang="de-DE" dirty="0"/>
              <a:t>Um diesen Text zu ersetzen, klicken Sie auf </a:t>
            </a:r>
            <a:br>
              <a:rPr lang="de-DE" dirty="0"/>
            </a:br>
            <a:r>
              <a:rPr lang="de-DE" dirty="0"/>
              <a:t>den Platzhaltertext und geben Sie Ihren Text ein.</a:t>
            </a:r>
            <a:endParaRPr lang="de-DE" noProof="0" dirty="0"/>
          </a:p>
        </p:txBody>
      </p:sp>
      <p:sp>
        <p:nvSpPr>
          <p:cNvPr id="8" name="Untertitel"/>
          <p:cNvSpPr>
            <a:spLocks noGrp="1"/>
          </p:cNvSpPr>
          <p:nvPr>
            <p:ph type="body" sz="quarter" idx="13" hasCustomPrompt="1"/>
          </p:nvPr>
        </p:nvSpPr>
        <p:spPr bwMode="gray">
          <a:xfrm>
            <a:off x="1537572" y="4541177"/>
            <a:ext cx="5423173" cy="288000"/>
          </a:xfrm>
        </p:spPr>
        <p:txBody>
          <a:bodyPr anchor="t"/>
          <a:lstStyle>
            <a:lvl1pPr marL="0" indent="0">
              <a:buNone/>
              <a:defRPr sz="750" baseline="0">
                <a:solidFill>
                  <a:schemeClr val="accent2"/>
                </a:solidFill>
              </a:defRPr>
            </a:lvl1pPr>
          </a:lstStyle>
          <a:p>
            <a:r>
              <a:rPr lang="de-DE" noProof="0" dirty="0"/>
              <a:t>Geben Sie Ihren Untertitel ein</a:t>
            </a:r>
          </a:p>
        </p:txBody>
      </p:sp>
      <p:sp>
        <p:nvSpPr>
          <p:cNvPr id="43" name="Foliennummer">
            <a:extLst>
              <a:ext uri="{FF2B5EF4-FFF2-40B4-BE49-F238E27FC236}">
                <a16:creationId xmlns:a16="http://schemas.microsoft.com/office/drawing/2014/main" id="{37D4BD93-A2C9-B874-D80E-6638E74B4A87}"/>
              </a:ext>
            </a:extLst>
          </p:cNvPr>
          <p:cNvSpPr>
            <a:spLocks noGrp="1"/>
          </p:cNvSpPr>
          <p:nvPr>
            <p:ph type="sldNum" sz="quarter" idx="4"/>
          </p:nvPr>
        </p:nvSpPr>
        <p:spPr bwMode="gray">
          <a:xfrm>
            <a:off x="609125" y="6217349"/>
            <a:ext cx="280795" cy="288000"/>
          </a:xfrm>
          <a:prstGeom prst="rect">
            <a:avLst/>
          </a:prstGeom>
        </p:spPr>
        <p:txBody>
          <a:bodyPr vert="horz" lIns="0" tIns="0" rIns="0" bIns="0" rtlCol="0" anchor="ctr" anchorCtr="0"/>
          <a:lstStyle>
            <a:lvl1pPr algn="l">
              <a:defRPr sz="525">
                <a:solidFill>
                  <a:schemeClr val="accent1"/>
                </a:solidFill>
                <a:latin typeface="+mj-lt"/>
              </a:defRPr>
            </a:lvl1pPr>
          </a:lstStyle>
          <a:p>
            <a:fld id="{02CEFE82-39F2-4F47-8A0C-D5AB3496FA5C}" type="slidenum">
              <a:rPr lang="de-DE" smtClean="0">
                <a:solidFill>
                  <a:srgbClr val="3C3C3C"/>
                </a:solidFill>
              </a:rPr>
              <a:pPr/>
              <a:t>‹Nr.›</a:t>
            </a:fld>
            <a:endParaRPr lang="de-DE" dirty="0">
              <a:solidFill>
                <a:srgbClr val="3C3C3C"/>
              </a:solidFill>
            </a:endParaRPr>
          </a:p>
        </p:txBody>
      </p:sp>
    </p:spTree>
    <p:extLst>
      <p:ext uri="{BB962C8B-B14F-4D97-AF65-F5344CB8AC3E}">
        <p14:creationId xmlns:p14="http://schemas.microsoft.com/office/powerpoint/2010/main" val="937051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3" name="Inhalt"/>
          <p:cNvSpPr>
            <a:spLocks noGrp="1"/>
          </p:cNvSpPr>
          <p:nvPr>
            <p:ph sz="half" idx="1"/>
          </p:nvPr>
        </p:nvSpPr>
        <p:spPr bwMode="gray">
          <a:xfrm>
            <a:off x="540070" y="1582303"/>
            <a:ext cx="11111047" cy="4068436"/>
          </a:xfrm>
        </p:spPr>
        <p:txBody>
          <a:bodyPr/>
          <a:lstStyle>
            <a:lvl1pPr>
              <a:defRPr sz="750">
                <a:solidFill>
                  <a:schemeClr val="accent1"/>
                </a:solidFill>
              </a:defRPr>
            </a:lvl1pPr>
            <a:lvl2pPr>
              <a:defRPr sz="675">
                <a:solidFill>
                  <a:schemeClr val="accent1"/>
                </a:solidFill>
              </a:defRPr>
            </a:lvl2pPr>
            <a:lvl3pPr>
              <a:defRPr sz="600">
                <a:solidFill>
                  <a:schemeClr val="accent1"/>
                </a:solidFill>
              </a:defRPr>
            </a:lvl3pPr>
            <a:lvl4pPr>
              <a:defRPr sz="525">
                <a:solidFill>
                  <a:schemeClr val="accent1"/>
                </a:solidFill>
              </a:defRPr>
            </a:lvl4pPr>
            <a:lvl5pPr>
              <a:defRPr sz="525">
                <a:solidFill>
                  <a:schemeClr val="accent1"/>
                </a:solidFill>
              </a:defRPr>
            </a:lvl5pPr>
            <a:lvl6pPr>
              <a:defRPr sz="1350"/>
            </a:lvl6pPr>
            <a:lvl7pPr>
              <a:defRPr sz="1350"/>
            </a:lvl7pPr>
            <a:lvl8pPr>
              <a:defRPr sz="1350"/>
            </a:lvl8pPr>
            <a:lvl9pPr>
              <a:defRPr sz="135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7" name="Foliennummer">
            <a:extLst>
              <a:ext uri="{FF2B5EF4-FFF2-40B4-BE49-F238E27FC236}">
                <a16:creationId xmlns:a16="http://schemas.microsoft.com/office/drawing/2014/main" id="{0627F056-1266-22A4-A92A-E3C562B0EE78}"/>
              </a:ext>
            </a:extLst>
          </p:cNvPr>
          <p:cNvSpPr>
            <a:spLocks noGrp="1"/>
          </p:cNvSpPr>
          <p:nvPr>
            <p:ph type="sldNum" sz="quarter" idx="4"/>
          </p:nvPr>
        </p:nvSpPr>
        <p:spPr bwMode="gray">
          <a:xfrm>
            <a:off x="609125" y="6217349"/>
            <a:ext cx="280795" cy="288000"/>
          </a:xfrm>
          <a:prstGeom prst="rect">
            <a:avLst/>
          </a:prstGeom>
        </p:spPr>
        <p:txBody>
          <a:bodyPr vert="horz" lIns="0" tIns="0" rIns="0" bIns="0" rtlCol="0" anchor="ctr" anchorCtr="0"/>
          <a:lstStyle>
            <a:lvl1pPr algn="l">
              <a:defRPr sz="525">
                <a:solidFill>
                  <a:schemeClr val="accent1"/>
                </a:solidFill>
                <a:latin typeface="+mj-lt"/>
              </a:defRPr>
            </a:lvl1pPr>
          </a:lstStyle>
          <a:p>
            <a:fld id="{02CEFE82-39F2-4F47-8A0C-D5AB3496FA5C}" type="slidenum">
              <a:rPr lang="de-DE" smtClean="0">
                <a:solidFill>
                  <a:srgbClr val="3C3C3C"/>
                </a:solidFill>
              </a:rPr>
              <a:pPr/>
              <a:t>‹Nr.›</a:t>
            </a:fld>
            <a:endParaRPr lang="de-DE" dirty="0">
              <a:solidFill>
                <a:srgbClr val="3C3C3C"/>
              </a:solidFill>
            </a:endParaRPr>
          </a:p>
        </p:txBody>
      </p:sp>
      <p:sp>
        <p:nvSpPr>
          <p:cNvPr id="11" name="Titel">
            <a:extLst>
              <a:ext uri="{FF2B5EF4-FFF2-40B4-BE49-F238E27FC236}">
                <a16:creationId xmlns:a16="http://schemas.microsoft.com/office/drawing/2014/main" id="{5100C33C-99AA-677F-7CEB-AD45371728BD}"/>
              </a:ext>
            </a:extLst>
          </p:cNvPr>
          <p:cNvSpPr>
            <a:spLocks noGrp="1"/>
          </p:cNvSpPr>
          <p:nvPr>
            <p:ph type="title" hasCustomPrompt="1"/>
          </p:nvPr>
        </p:nvSpPr>
        <p:spPr bwMode="gray">
          <a:xfrm>
            <a:off x="540070" y="432000"/>
            <a:ext cx="11111047" cy="900000"/>
          </a:xfrm>
        </p:spPr>
        <p:txBody>
          <a:bodyPr/>
          <a:lstStyle>
            <a:lvl1pPr>
              <a:lnSpc>
                <a:spcPct val="100000"/>
              </a:lnSpc>
              <a:defRPr sz="2100"/>
            </a:lvl1pPr>
          </a:lstStyle>
          <a:p>
            <a:r>
              <a:rPr lang="de-DE" noProof="0" dirty="0"/>
              <a:t>Platzhaltertext</a:t>
            </a:r>
          </a:p>
        </p:txBody>
      </p:sp>
    </p:spTree>
    <p:extLst>
      <p:ext uri="{BB962C8B-B14F-4D97-AF65-F5344CB8AC3E}">
        <p14:creationId xmlns:p14="http://schemas.microsoft.com/office/powerpoint/2010/main" val="161146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2">
    <p:bg>
      <p:bgPr>
        <a:solidFill>
          <a:schemeClr val="accent1"/>
        </a:solidFill>
        <a:effectLst/>
      </p:bgPr>
    </p:bg>
    <p:spTree>
      <p:nvGrpSpPr>
        <p:cNvPr id="1" name=""/>
        <p:cNvGrpSpPr/>
        <p:nvPr/>
      </p:nvGrpSpPr>
      <p:grpSpPr>
        <a:xfrm>
          <a:off x="0" y="0"/>
          <a:ext cx="0" cy="0"/>
          <a:chOff x="0" y="0"/>
          <a:chExt cx="0" cy="0"/>
        </a:xfrm>
      </p:grpSpPr>
      <p:sp>
        <p:nvSpPr>
          <p:cNvPr id="3" name="Inhalt"/>
          <p:cNvSpPr>
            <a:spLocks noGrp="1"/>
          </p:cNvSpPr>
          <p:nvPr>
            <p:ph sz="half" idx="1"/>
          </p:nvPr>
        </p:nvSpPr>
        <p:spPr bwMode="gray">
          <a:xfrm>
            <a:off x="540070" y="1582303"/>
            <a:ext cx="11111047" cy="4068436"/>
          </a:xfrm>
        </p:spPr>
        <p:txBody>
          <a:bodyPr/>
          <a:lstStyle>
            <a:lvl1pPr>
              <a:defRPr sz="750">
                <a:solidFill>
                  <a:schemeClr val="tx2"/>
                </a:solidFill>
              </a:defRPr>
            </a:lvl1pPr>
            <a:lvl2pPr>
              <a:defRPr sz="675">
                <a:solidFill>
                  <a:schemeClr val="tx2"/>
                </a:solidFill>
              </a:defRPr>
            </a:lvl2pPr>
            <a:lvl3pPr>
              <a:defRPr sz="600">
                <a:solidFill>
                  <a:schemeClr val="tx2"/>
                </a:solidFill>
              </a:defRPr>
            </a:lvl3pPr>
            <a:lvl4pPr>
              <a:defRPr sz="525">
                <a:solidFill>
                  <a:schemeClr val="tx2"/>
                </a:solidFill>
              </a:defRPr>
            </a:lvl4pPr>
            <a:lvl5pPr>
              <a:defRPr sz="525">
                <a:solidFill>
                  <a:schemeClr val="tx2"/>
                </a:solidFill>
              </a:defRPr>
            </a:lvl5pPr>
            <a:lvl6pPr>
              <a:defRPr sz="1350"/>
            </a:lvl6pPr>
            <a:lvl7pPr>
              <a:defRPr sz="1350"/>
            </a:lvl7pPr>
            <a:lvl8pPr>
              <a:defRPr sz="1350"/>
            </a:lvl8pPr>
            <a:lvl9pPr>
              <a:defRPr sz="135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7" name="Foliennummer">
            <a:extLst>
              <a:ext uri="{FF2B5EF4-FFF2-40B4-BE49-F238E27FC236}">
                <a16:creationId xmlns:a16="http://schemas.microsoft.com/office/drawing/2014/main" id="{0627F056-1266-22A4-A92A-E3C562B0EE78}"/>
              </a:ext>
            </a:extLst>
          </p:cNvPr>
          <p:cNvSpPr>
            <a:spLocks noGrp="1"/>
          </p:cNvSpPr>
          <p:nvPr>
            <p:ph type="sldNum" sz="quarter" idx="4"/>
          </p:nvPr>
        </p:nvSpPr>
        <p:spPr bwMode="gray">
          <a:xfrm>
            <a:off x="609125" y="6217349"/>
            <a:ext cx="280795" cy="288000"/>
          </a:xfrm>
          <a:prstGeom prst="rect">
            <a:avLst/>
          </a:prstGeom>
        </p:spPr>
        <p:txBody>
          <a:bodyPr vert="horz" lIns="0" tIns="0" rIns="0" bIns="0" rtlCol="0" anchor="ctr" anchorCtr="0"/>
          <a:lstStyle>
            <a:lvl1pPr algn="l">
              <a:defRPr sz="525">
                <a:solidFill>
                  <a:schemeClr val="tx2"/>
                </a:solidFill>
                <a:latin typeface="+mj-lt"/>
              </a:defRPr>
            </a:lvl1pPr>
          </a:lstStyle>
          <a:p>
            <a:fld id="{02CEFE82-39F2-4F47-8A0C-D5AB3496FA5C}" type="slidenum">
              <a:rPr lang="de-DE" smtClean="0">
                <a:solidFill>
                  <a:srgbClr val="F3F3F1"/>
                </a:solidFill>
              </a:rPr>
              <a:pPr/>
              <a:t>‹Nr.›</a:t>
            </a:fld>
            <a:endParaRPr lang="de-DE" dirty="0">
              <a:solidFill>
                <a:srgbClr val="F3F3F1"/>
              </a:solidFill>
            </a:endParaRPr>
          </a:p>
        </p:txBody>
      </p:sp>
      <p:sp>
        <p:nvSpPr>
          <p:cNvPr id="11" name="Titel">
            <a:extLst>
              <a:ext uri="{FF2B5EF4-FFF2-40B4-BE49-F238E27FC236}">
                <a16:creationId xmlns:a16="http://schemas.microsoft.com/office/drawing/2014/main" id="{5100C33C-99AA-677F-7CEB-AD45371728BD}"/>
              </a:ext>
            </a:extLst>
          </p:cNvPr>
          <p:cNvSpPr>
            <a:spLocks noGrp="1"/>
          </p:cNvSpPr>
          <p:nvPr>
            <p:ph type="title" hasCustomPrompt="1"/>
          </p:nvPr>
        </p:nvSpPr>
        <p:spPr bwMode="gray">
          <a:xfrm>
            <a:off x="540070" y="432000"/>
            <a:ext cx="11111047" cy="900000"/>
          </a:xfrm>
        </p:spPr>
        <p:txBody>
          <a:bodyPr/>
          <a:lstStyle>
            <a:lvl1pPr>
              <a:lnSpc>
                <a:spcPct val="100000"/>
              </a:lnSpc>
              <a:defRPr sz="2100">
                <a:solidFill>
                  <a:schemeClr val="tx2"/>
                </a:solidFill>
              </a:defRPr>
            </a:lvl1pPr>
          </a:lstStyle>
          <a:p>
            <a:r>
              <a:rPr lang="de-DE" noProof="0" dirty="0"/>
              <a:t>Platzhaltertext</a:t>
            </a:r>
          </a:p>
        </p:txBody>
      </p:sp>
      <p:sp>
        <p:nvSpPr>
          <p:cNvPr id="7" name="Textplatzhalter 2">
            <a:extLst>
              <a:ext uri="{FF2B5EF4-FFF2-40B4-BE49-F238E27FC236}">
                <a16:creationId xmlns:a16="http://schemas.microsoft.com/office/drawing/2014/main" id="{953F9519-71F1-780A-EFCE-038C7A851966}"/>
              </a:ext>
            </a:extLst>
          </p:cNvPr>
          <p:cNvSpPr>
            <a:spLocks noGrp="1"/>
          </p:cNvSpPr>
          <p:nvPr>
            <p:ph type="body" sz="quarter" idx="17" hasCustomPrompt="1"/>
          </p:nvPr>
        </p:nvSpPr>
        <p:spPr>
          <a:xfrm>
            <a:off x="10387515" y="6203113"/>
            <a:ext cx="1263600" cy="3384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e-DE" dirty="0"/>
              <a:t> </a:t>
            </a:r>
            <a:endParaRPr lang="en-US" dirty="0"/>
          </a:p>
        </p:txBody>
      </p:sp>
    </p:spTree>
    <p:extLst>
      <p:ext uri="{BB962C8B-B14F-4D97-AF65-F5344CB8AC3E}">
        <p14:creationId xmlns:p14="http://schemas.microsoft.com/office/powerpoint/2010/main" val="4251588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 name="Inhalt"/>
          <p:cNvSpPr>
            <a:spLocks noGrp="1"/>
          </p:cNvSpPr>
          <p:nvPr>
            <p:ph sz="half" idx="1"/>
          </p:nvPr>
        </p:nvSpPr>
        <p:spPr bwMode="gray">
          <a:xfrm>
            <a:off x="540069" y="1582303"/>
            <a:ext cx="5430779" cy="4068436"/>
          </a:xfrm>
        </p:spPr>
        <p:txBody>
          <a:bodyPr/>
          <a:lstStyle>
            <a:lvl1pPr>
              <a:defRPr sz="750"/>
            </a:lvl1pPr>
            <a:lvl2pPr>
              <a:defRPr sz="675"/>
            </a:lvl2pPr>
            <a:lvl3pPr>
              <a:defRPr sz="600"/>
            </a:lvl3pPr>
            <a:lvl4pPr>
              <a:defRPr sz="525"/>
            </a:lvl4pPr>
            <a:lvl5pPr>
              <a:defRPr sz="525"/>
            </a:lvl5pPr>
            <a:lvl6pPr>
              <a:defRPr sz="1350"/>
            </a:lvl6pPr>
            <a:lvl7pPr>
              <a:defRPr sz="1350"/>
            </a:lvl7pPr>
            <a:lvl8pPr>
              <a:defRPr sz="1350"/>
            </a:lvl8pPr>
            <a:lvl9pPr>
              <a:defRPr sz="135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9" name="Inhalt">
            <a:extLst>
              <a:ext uri="{FF2B5EF4-FFF2-40B4-BE49-F238E27FC236}">
                <a16:creationId xmlns:a16="http://schemas.microsoft.com/office/drawing/2014/main" id="{6781DB92-2406-4A67-ACCA-EF9ABA5B66EF}"/>
              </a:ext>
            </a:extLst>
          </p:cNvPr>
          <p:cNvSpPr>
            <a:spLocks noGrp="1"/>
          </p:cNvSpPr>
          <p:nvPr>
            <p:ph sz="half" idx="14"/>
          </p:nvPr>
        </p:nvSpPr>
        <p:spPr bwMode="gray">
          <a:xfrm>
            <a:off x="6221152" y="1582303"/>
            <a:ext cx="5430779" cy="4068436"/>
          </a:xfrm>
        </p:spPr>
        <p:txBody>
          <a:bodyPr/>
          <a:lstStyle>
            <a:lvl1pPr>
              <a:defRPr sz="750"/>
            </a:lvl1pPr>
            <a:lvl2pPr>
              <a:defRPr sz="675"/>
            </a:lvl2pPr>
            <a:lvl3pPr>
              <a:defRPr sz="600"/>
            </a:lvl3pPr>
            <a:lvl4pPr>
              <a:defRPr sz="525"/>
            </a:lvl4pPr>
            <a:lvl5pPr>
              <a:defRPr sz="525"/>
            </a:lvl5pPr>
            <a:lvl6pPr>
              <a:defRPr sz="1350"/>
            </a:lvl6pPr>
            <a:lvl7pPr>
              <a:defRPr sz="1350"/>
            </a:lvl7pPr>
            <a:lvl8pPr>
              <a:defRPr sz="1350"/>
            </a:lvl8pPr>
            <a:lvl9pPr>
              <a:defRPr sz="135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6" name="Foliennummer">
            <a:extLst>
              <a:ext uri="{FF2B5EF4-FFF2-40B4-BE49-F238E27FC236}">
                <a16:creationId xmlns:a16="http://schemas.microsoft.com/office/drawing/2014/main" id="{7CCE1DB8-7BB2-0502-B89A-9B563317EEE4}"/>
              </a:ext>
            </a:extLst>
          </p:cNvPr>
          <p:cNvSpPr>
            <a:spLocks noGrp="1"/>
          </p:cNvSpPr>
          <p:nvPr>
            <p:ph type="sldNum" sz="quarter" idx="4"/>
          </p:nvPr>
        </p:nvSpPr>
        <p:spPr bwMode="gray">
          <a:xfrm>
            <a:off x="609125" y="6217349"/>
            <a:ext cx="280795" cy="288000"/>
          </a:xfrm>
          <a:prstGeom prst="rect">
            <a:avLst/>
          </a:prstGeom>
        </p:spPr>
        <p:txBody>
          <a:bodyPr vert="horz" lIns="0" tIns="0" rIns="0" bIns="0" rtlCol="0" anchor="ctr" anchorCtr="0"/>
          <a:lstStyle>
            <a:lvl1pPr algn="l">
              <a:defRPr sz="525">
                <a:solidFill>
                  <a:schemeClr val="accent1"/>
                </a:solidFill>
                <a:latin typeface="+mj-lt"/>
              </a:defRPr>
            </a:lvl1pPr>
          </a:lstStyle>
          <a:p>
            <a:fld id="{02CEFE82-39F2-4F47-8A0C-D5AB3496FA5C}" type="slidenum">
              <a:rPr lang="de-DE" smtClean="0">
                <a:solidFill>
                  <a:srgbClr val="3C3C3C"/>
                </a:solidFill>
              </a:rPr>
              <a:pPr/>
              <a:t>‹Nr.›</a:t>
            </a:fld>
            <a:endParaRPr lang="de-DE" dirty="0">
              <a:solidFill>
                <a:srgbClr val="3C3C3C"/>
              </a:solidFill>
            </a:endParaRPr>
          </a:p>
        </p:txBody>
      </p:sp>
      <p:sp>
        <p:nvSpPr>
          <p:cNvPr id="13" name="Titel">
            <a:extLst>
              <a:ext uri="{FF2B5EF4-FFF2-40B4-BE49-F238E27FC236}">
                <a16:creationId xmlns:a16="http://schemas.microsoft.com/office/drawing/2014/main" id="{01E8975E-CB9B-F435-C890-23E376AF526F}"/>
              </a:ext>
            </a:extLst>
          </p:cNvPr>
          <p:cNvSpPr>
            <a:spLocks noGrp="1"/>
          </p:cNvSpPr>
          <p:nvPr>
            <p:ph type="title" hasCustomPrompt="1"/>
          </p:nvPr>
        </p:nvSpPr>
        <p:spPr bwMode="gray">
          <a:xfrm>
            <a:off x="540070" y="432000"/>
            <a:ext cx="11111047" cy="900000"/>
          </a:xfrm>
        </p:spPr>
        <p:txBody>
          <a:bodyPr/>
          <a:lstStyle>
            <a:lvl1pPr>
              <a:lnSpc>
                <a:spcPct val="100000"/>
              </a:lnSpc>
              <a:defRPr sz="2100"/>
            </a:lvl1pPr>
          </a:lstStyle>
          <a:p>
            <a:r>
              <a:rPr lang="de-DE" noProof="0" dirty="0"/>
              <a:t>Platzhaltertext</a:t>
            </a:r>
          </a:p>
        </p:txBody>
      </p:sp>
      <p:sp>
        <p:nvSpPr>
          <p:cNvPr id="6" name="Textplatzhalter 2">
            <a:extLst>
              <a:ext uri="{FF2B5EF4-FFF2-40B4-BE49-F238E27FC236}">
                <a16:creationId xmlns:a16="http://schemas.microsoft.com/office/drawing/2014/main" id="{C7BECBCD-0E57-98BF-6451-4BC796BF9AB2}"/>
              </a:ext>
            </a:extLst>
          </p:cNvPr>
          <p:cNvSpPr>
            <a:spLocks noGrp="1"/>
          </p:cNvSpPr>
          <p:nvPr>
            <p:ph type="body" sz="quarter" idx="16" hasCustomPrompt="1"/>
          </p:nvPr>
        </p:nvSpPr>
        <p:spPr>
          <a:xfrm>
            <a:off x="10387515" y="6203113"/>
            <a:ext cx="1263600" cy="3384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e-DE" dirty="0"/>
              <a:t> </a:t>
            </a:r>
            <a:endParaRPr lang="en-US" dirty="0"/>
          </a:p>
        </p:txBody>
      </p:sp>
    </p:spTree>
    <p:extLst>
      <p:ext uri="{BB962C8B-B14F-4D97-AF65-F5344CB8AC3E}">
        <p14:creationId xmlns:p14="http://schemas.microsoft.com/office/powerpoint/2010/main" val="295750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10" name="Titel">
            <a:extLst>
              <a:ext uri="{FF2B5EF4-FFF2-40B4-BE49-F238E27FC236}">
                <a16:creationId xmlns:a16="http://schemas.microsoft.com/office/drawing/2014/main" id="{27E88C6C-B09C-4C65-8FC5-DDCB965BE239}"/>
              </a:ext>
            </a:extLst>
          </p:cNvPr>
          <p:cNvSpPr>
            <a:spLocks noGrp="1"/>
          </p:cNvSpPr>
          <p:nvPr>
            <p:ph type="title" hasCustomPrompt="1"/>
          </p:nvPr>
        </p:nvSpPr>
        <p:spPr bwMode="gray">
          <a:xfrm>
            <a:off x="540070" y="432000"/>
            <a:ext cx="11111047" cy="900000"/>
          </a:xfrm>
        </p:spPr>
        <p:txBody>
          <a:bodyPr/>
          <a:lstStyle>
            <a:lvl1pPr>
              <a:lnSpc>
                <a:spcPct val="100000"/>
              </a:lnSpc>
              <a:defRPr sz="2100"/>
            </a:lvl1pPr>
          </a:lstStyle>
          <a:p>
            <a:r>
              <a:rPr lang="de-DE" noProof="0" dirty="0"/>
              <a:t>Platzhaltertext</a:t>
            </a:r>
          </a:p>
        </p:txBody>
      </p:sp>
      <p:sp>
        <p:nvSpPr>
          <p:cNvPr id="8" name="Inhalt 1">
            <a:extLst>
              <a:ext uri="{FF2B5EF4-FFF2-40B4-BE49-F238E27FC236}">
                <a16:creationId xmlns:a16="http://schemas.microsoft.com/office/drawing/2014/main" id="{C1A7D05A-11B4-4F2C-91C2-95C96FE92441}"/>
              </a:ext>
            </a:extLst>
          </p:cNvPr>
          <p:cNvSpPr>
            <a:spLocks noGrp="1"/>
          </p:cNvSpPr>
          <p:nvPr>
            <p:ph sz="half" idx="1"/>
          </p:nvPr>
        </p:nvSpPr>
        <p:spPr bwMode="gray">
          <a:xfrm>
            <a:off x="540070" y="1582304"/>
            <a:ext cx="3536815" cy="4068437"/>
          </a:xfrm>
        </p:spPr>
        <p:txBody>
          <a:bodyPr/>
          <a:lstStyle>
            <a:lvl1pPr>
              <a:defRPr sz="750"/>
            </a:lvl1pPr>
            <a:lvl2pPr>
              <a:defRPr sz="675"/>
            </a:lvl2pPr>
            <a:lvl3pPr>
              <a:defRPr sz="600"/>
            </a:lvl3pPr>
            <a:lvl4pPr>
              <a:defRPr sz="525"/>
            </a:lvl4pPr>
            <a:lvl5pPr>
              <a:defRPr sz="525"/>
            </a:lvl5pPr>
            <a:lvl6pPr>
              <a:defRPr sz="1350"/>
            </a:lvl6pPr>
            <a:lvl7pPr>
              <a:defRPr sz="1350"/>
            </a:lvl7pPr>
            <a:lvl8pPr>
              <a:defRPr sz="1350"/>
            </a:lvl8pPr>
            <a:lvl9pPr>
              <a:defRPr sz="135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7" name="Foliennummer">
            <a:extLst>
              <a:ext uri="{FF2B5EF4-FFF2-40B4-BE49-F238E27FC236}">
                <a16:creationId xmlns:a16="http://schemas.microsoft.com/office/drawing/2014/main" id="{A5B9373D-11D5-ECEA-644C-091B12AD6179}"/>
              </a:ext>
            </a:extLst>
          </p:cNvPr>
          <p:cNvSpPr>
            <a:spLocks noGrp="1"/>
          </p:cNvSpPr>
          <p:nvPr>
            <p:ph type="sldNum" sz="quarter" idx="4"/>
          </p:nvPr>
        </p:nvSpPr>
        <p:spPr bwMode="gray">
          <a:xfrm>
            <a:off x="609125" y="6217349"/>
            <a:ext cx="280795" cy="288000"/>
          </a:xfrm>
          <a:prstGeom prst="rect">
            <a:avLst/>
          </a:prstGeom>
        </p:spPr>
        <p:txBody>
          <a:bodyPr vert="horz" lIns="0" tIns="0" rIns="0" bIns="0" rtlCol="0" anchor="ctr" anchorCtr="0"/>
          <a:lstStyle>
            <a:lvl1pPr algn="l">
              <a:defRPr sz="525">
                <a:solidFill>
                  <a:schemeClr val="accent1"/>
                </a:solidFill>
                <a:latin typeface="+mj-lt"/>
              </a:defRPr>
            </a:lvl1pPr>
          </a:lstStyle>
          <a:p>
            <a:fld id="{02CEFE82-39F2-4F47-8A0C-D5AB3496FA5C}" type="slidenum">
              <a:rPr lang="de-DE" smtClean="0">
                <a:solidFill>
                  <a:srgbClr val="3C3C3C"/>
                </a:solidFill>
              </a:rPr>
              <a:pPr/>
              <a:t>‹Nr.›</a:t>
            </a:fld>
            <a:endParaRPr lang="de-DE" dirty="0">
              <a:solidFill>
                <a:srgbClr val="3C3C3C"/>
              </a:solidFill>
            </a:endParaRPr>
          </a:p>
        </p:txBody>
      </p:sp>
      <p:sp>
        <p:nvSpPr>
          <p:cNvPr id="6" name="Inhalt 1">
            <a:extLst>
              <a:ext uri="{FF2B5EF4-FFF2-40B4-BE49-F238E27FC236}">
                <a16:creationId xmlns:a16="http://schemas.microsoft.com/office/drawing/2014/main" id="{671F0529-4546-6AD8-F056-23A96BC185F3}"/>
              </a:ext>
            </a:extLst>
          </p:cNvPr>
          <p:cNvSpPr>
            <a:spLocks noGrp="1"/>
          </p:cNvSpPr>
          <p:nvPr>
            <p:ph sz="half" idx="10"/>
          </p:nvPr>
        </p:nvSpPr>
        <p:spPr bwMode="gray">
          <a:xfrm>
            <a:off x="8114302" y="1582303"/>
            <a:ext cx="3536815" cy="4068436"/>
          </a:xfrm>
        </p:spPr>
        <p:txBody>
          <a:bodyPr/>
          <a:lstStyle>
            <a:lvl1pPr>
              <a:defRPr sz="750"/>
            </a:lvl1pPr>
            <a:lvl2pPr>
              <a:defRPr sz="675"/>
            </a:lvl2pPr>
            <a:lvl3pPr>
              <a:defRPr sz="600"/>
            </a:lvl3pPr>
            <a:lvl4pPr>
              <a:defRPr sz="525"/>
            </a:lvl4pPr>
            <a:lvl5pPr>
              <a:defRPr sz="525"/>
            </a:lvl5pPr>
            <a:lvl6pPr>
              <a:defRPr sz="1350"/>
            </a:lvl6pPr>
            <a:lvl7pPr>
              <a:defRPr sz="1350"/>
            </a:lvl7pPr>
            <a:lvl8pPr>
              <a:defRPr sz="1350"/>
            </a:lvl8pPr>
            <a:lvl9pPr>
              <a:defRPr sz="135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9" name="Inhalt 2">
            <a:extLst>
              <a:ext uri="{FF2B5EF4-FFF2-40B4-BE49-F238E27FC236}">
                <a16:creationId xmlns:a16="http://schemas.microsoft.com/office/drawing/2014/main" id="{680519E9-1A6A-9172-D7C3-9E7D6BF82ABA}"/>
              </a:ext>
            </a:extLst>
          </p:cNvPr>
          <p:cNvSpPr>
            <a:spLocks noGrp="1"/>
          </p:cNvSpPr>
          <p:nvPr>
            <p:ph sz="half" idx="14"/>
          </p:nvPr>
        </p:nvSpPr>
        <p:spPr bwMode="gray">
          <a:xfrm>
            <a:off x="4327186" y="1582303"/>
            <a:ext cx="3536815" cy="4068436"/>
          </a:xfrm>
        </p:spPr>
        <p:txBody>
          <a:bodyPr/>
          <a:lstStyle>
            <a:lvl1pPr>
              <a:defRPr sz="750"/>
            </a:lvl1pPr>
            <a:lvl2pPr>
              <a:defRPr sz="675"/>
            </a:lvl2pPr>
            <a:lvl3pPr>
              <a:defRPr sz="600"/>
            </a:lvl3pPr>
            <a:lvl4pPr>
              <a:defRPr sz="525"/>
            </a:lvl4pPr>
            <a:lvl5pPr>
              <a:defRPr sz="525"/>
            </a:lvl5pPr>
            <a:lvl6pPr>
              <a:defRPr sz="1350"/>
            </a:lvl6pPr>
            <a:lvl7pPr>
              <a:defRPr sz="1350"/>
            </a:lvl7pPr>
            <a:lvl8pPr>
              <a:defRPr sz="1350"/>
            </a:lvl8pPr>
            <a:lvl9pPr>
              <a:defRPr sz="135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1" name="Textplatzhalter 2">
            <a:extLst>
              <a:ext uri="{FF2B5EF4-FFF2-40B4-BE49-F238E27FC236}">
                <a16:creationId xmlns:a16="http://schemas.microsoft.com/office/drawing/2014/main" id="{DD424594-851E-A389-AA2D-8CBCF7019321}"/>
              </a:ext>
            </a:extLst>
          </p:cNvPr>
          <p:cNvSpPr>
            <a:spLocks noGrp="1"/>
          </p:cNvSpPr>
          <p:nvPr>
            <p:ph type="body" sz="quarter" idx="16" hasCustomPrompt="1"/>
          </p:nvPr>
        </p:nvSpPr>
        <p:spPr>
          <a:xfrm>
            <a:off x="10387515" y="6203113"/>
            <a:ext cx="1263600" cy="3384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e-DE" dirty="0"/>
              <a:t> </a:t>
            </a:r>
            <a:endParaRPr lang="en-US" dirty="0"/>
          </a:p>
        </p:txBody>
      </p:sp>
    </p:spTree>
    <p:extLst>
      <p:ext uri="{BB962C8B-B14F-4D97-AF65-F5344CB8AC3E}">
        <p14:creationId xmlns:p14="http://schemas.microsoft.com/office/powerpoint/2010/main" val="260986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5">
    <p:bg>
      <p:bgPr>
        <a:solidFill>
          <a:schemeClr val="accent1"/>
        </a:solidFill>
        <a:effectLst/>
      </p:bgPr>
    </p:bg>
    <p:spTree>
      <p:nvGrpSpPr>
        <p:cNvPr id="1" name=""/>
        <p:cNvGrpSpPr/>
        <p:nvPr/>
      </p:nvGrpSpPr>
      <p:grpSpPr>
        <a:xfrm>
          <a:off x="0" y="0"/>
          <a:ext cx="0" cy="0"/>
          <a:chOff x="0" y="0"/>
          <a:chExt cx="0" cy="0"/>
        </a:xfrm>
      </p:grpSpPr>
      <p:sp>
        <p:nvSpPr>
          <p:cNvPr id="10" name="Titel">
            <a:extLst>
              <a:ext uri="{FF2B5EF4-FFF2-40B4-BE49-F238E27FC236}">
                <a16:creationId xmlns:a16="http://schemas.microsoft.com/office/drawing/2014/main" id="{27E88C6C-B09C-4C65-8FC5-DDCB965BE239}"/>
              </a:ext>
            </a:extLst>
          </p:cNvPr>
          <p:cNvSpPr>
            <a:spLocks noGrp="1"/>
          </p:cNvSpPr>
          <p:nvPr>
            <p:ph type="title" hasCustomPrompt="1"/>
          </p:nvPr>
        </p:nvSpPr>
        <p:spPr bwMode="gray">
          <a:xfrm>
            <a:off x="540070" y="432000"/>
            <a:ext cx="11111047" cy="900000"/>
          </a:xfrm>
        </p:spPr>
        <p:txBody>
          <a:bodyPr/>
          <a:lstStyle>
            <a:lvl1pPr>
              <a:lnSpc>
                <a:spcPct val="100000"/>
              </a:lnSpc>
              <a:defRPr sz="2100">
                <a:solidFill>
                  <a:schemeClr val="tx2"/>
                </a:solidFill>
              </a:defRPr>
            </a:lvl1pPr>
          </a:lstStyle>
          <a:p>
            <a:r>
              <a:rPr lang="de-DE" noProof="0" dirty="0"/>
              <a:t>Platzhaltertext</a:t>
            </a:r>
          </a:p>
        </p:txBody>
      </p:sp>
      <p:sp>
        <p:nvSpPr>
          <p:cNvPr id="8" name="Inhalt 1">
            <a:extLst>
              <a:ext uri="{FF2B5EF4-FFF2-40B4-BE49-F238E27FC236}">
                <a16:creationId xmlns:a16="http://schemas.microsoft.com/office/drawing/2014/main" id="{C1A7D05A-11B4-4F2C-91C2-95C96FE92441}"/>
              </a:ext>
            </a:extLst>
          </p:cNvPr>
          <p:cNvSpPr>
            <a:spLocks noGrp="1"/>
          </p:cNvSpPr>
          <p:nvPr>
            <p:ph sz="half" idx="1"/>
          </p:nvPr>
        </p:nvSpPr>
        <p:spPr bwMode="gray">
          <a:xfrm>
            <a:off x="540070" y="1582304"/>
            <a:ext cx="3536815" cy="4068437"/>
          </a:xfrm>
        </p:spPr>
        <p:txBody>
          <a:bodyPr/>
          <a:lstStyle>
            <a:lvl1pPr>
              <a:defRPr sz="750">
                <a:solidFill>
                  <a:schemeClr val="tx2"/>
                </a:solidFill>
              </a:defRPr>
            </a:lvl1pPr>
            <a:lvl2pPr>
              <a:defRPr sz="675">
                <a:solidFill>
                  <a:schemeClr val="tx2"/>
                </a:solidFill>
              </a:defRPr>
            </a:lvl2pPr>
            <a:lvl3pPr>
              <a:defRPr sz="600">
                <a:solidFill>
                  <a:schemeClr val="tx2"/>
                </a:solidFill>
              </a:defRPr>
            </a:lvl3pPr>
            <a:lvl4pPr>
              <a:defRPr sz="525">
                <a:solidFill>
                  <a:schemeClr val="tx2"/>
                </a:solidFill>
              </a:defRPr>
            </a:lvl4pPr>
            <a:lvl5pPr>
              <a:defRPr sz="525">
                <a:solidFill>
                  <a:schemeClr val="tx2"/>
                </a:solidFill>
              </a:defRPr>
            </a:lvl5pPr>
            <a:lvl6pPr>
              <a:defRPr sz="1350"/>
            </a:lvl6pPr>
            <a:lvl7pPr>
              <a:defRPr sz="1350"/>
            </a:lvl7pPr>
            <a:lvl8pPr>
              <a:defRPr sz="1350"/>
            </a:lvl8pPr>
            <a:lvl9pPr>
              <a:defRPr sz="135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7" name="Foliennummer">
            <a:extLst>
              <a:ext uri="{FF2B5EF4-FFF2-40B4-BE49-F238E27FC236}">
                <a16:creationId xmlns:a16="http://schemas.microsoft.com/office/drawing/2014/main" id="{A5B9373D-11D5-ECEA-644C-091B12AD6179}"/>
              </a:ext>
            </a:extLst>
          </p:cNvPr>
          <p:cNvSpPr>
            <a:spLocks noGrp="1"/>
          </p:cNvSpPr>
          <p:nvPr>
            <p:ph type="sldNum" sz="quarter" idx="4"/>
          </p:nvPr>
        </p:nvSpPr>
        <p:spPr bwMode="gray">
          <a:xfrm>
            <a:off x="609125" y="6217349"/>
            <a:ext cx="280795" cy="288000"/>
          </a:xfrm>
          <a:prstGeom prst="rect">
            <a:avLst/>
          </a:prstGeom>
        </p:spPr>
        <p:txBody>
          <a:bodyPr vert="horz" lIns="0" tIns="0" rIns="0" bIns="0" rtlCol="0" anchor="ctr" anchorCtr="0"/>
          <a:lstStyle>
            <a:lvl1pPr algn="l">
              <a:defRPr sz="525">
                <a:solidFill>
                  <a:schemeClr val="tx2"/>
                </a:solidFill>
                <a:latin typeface="+mj-lt"/>
              </a:defRPr>
            </a:lvl1pPr>
          </a:lstStyle>
          <a:p>
            <a:fld id="{02CEFE82-39F2-4F47-8A0C-D5AB3496FA5C}" type="slidenum">
              <a:rPr lang="de-DE" smtClean="0">
                <a:solidFill>
                  <a:srgbClr val="F3F3F1"/>
                </a:solidFill>
              </a:rPr>
              <a:pPr/>
              <a:t>‹Nr.›</a:t>
            </a:fld>
            <a:endParaRPr lang="de-DE" dirty="0">
              <a:solidFill>
                <a:srgbClr val="F3F3F1"/>
              </a:solidFill>
            </a:endParaRPr>
          </a:p>
        </p:txBody>
      </p:sp>
      <p:sp>
        <p:nvSpPr>
          <p:cNvPr id="6" name="Inhalt 1">
            <a:extLst>
              <a:ext uri="{FF2B5EF4-FFF2-40B4-BE49-F238E27FC236}">
                <a16:creationId xmlns:a16="http://schemas.microsoft.com/office/drawing/2014/main" id="{671F0529-4546-6AD8-F056-23A96BC185F3}"/>
              </a:ext>
            </a:extLst>
          </p:cNvPr>
          <p:cNvSpPr>
            <a:spLocks noGrp="1"/>
          </p:cNvSpPr>
          <p:nvPr>
            <p:ph sz="half" idx="10"/>
          </p:nvPr>
        </p:nvSpPr>
        <p:spPr bwMode="gray">
          <a:xfrm>
            <a:off x="8114302" y="1582303"/>
            <a:ext cx="3536815" cy="4068436"/>
          </a:xfrm>
        </p:spPr>
        <p:txBody>
          <a:bodyPr/>
          <a:lstStyle>
            <a:lvl1pPr>
              <a:defRPr sz="750">
                <a:solidFill>
                  <a:schemeClr val="tx2"/>
                </a:solidFill>
              </a:defRPr>
            </a:lvl1pPr>
            <a:lvl2pPr>
              <a:defRPr sz="675">
                <a:solidFill>
                  <a:schemeClr val="tx2"/>
                </a:solidFill>
              </a:defRPr>
            </a:lvl2pPr>
            <a:lvl3pPr>
              <a:defRPr sz="600">
                <a:solidFill>
                  <a:schemeClr val="tx2"/>
                </a:solidFill>
              </a:defRPr>
            </a:lvl3pPr>
            <a:lvl4pPr>
              <a:defRPr sz="525">
                <a:solidFill>
                  <a:schemeClr val="tx2"/>
                </a:solidFill>
              </a:defRPr>
            </a:lvl4pPr>
            <a:lvl5pPr>
              <a:defRPr sz="525">
                <a:solidFill>
                  <a:schemeClr val="tx2"/>
                </a:solidFill>
              </a:defRPr>
            </a:lvl5pPr>
            <a:lvl6pPr>
              <a:defRPr sz="1350"/>
            </a:lvl6pPr>
            <a:lvl7pPr>
              <a:defRPr sz="1350"/>
            </a:lvl7pPr>
            <a:lvl8pPr>
              <a:defRPr sz="1350"/>
            </a:lvl8pPr>
            <a:lvl9pPr>
              <a:defRPr sz="135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9" name="Inhalt 2">
            <a:extLst>
              <a:ext uri="{FF2B5EF4-FFF2-40B4-BE49-F238E27FC236}">
                <a16:creationId xmlns:a16="http://schemas.microsoft.com/office/drawing/2014/main" id="{680519E9-1A6A-9172-D7C3-9E7D6BF82ABA}"/>
              </a:ext>
            </a:extLst>
          </p:cNvPr>
          <p:cNvSpPr>
            <a:spLocks noGrp="1"/>
          </p:cNvSpPr>
          <p:nvPr>
            <p:ph sz="half" idx="14"/>
          </p:nvPr>
        </p:nvSpPr>
        <p:spPr bwMode="gray">
          <a:xfrm>
            <a:off x="4327186" y="1582303"/>
            <a:ext cx="3536815" cy="4068436"/>
          </a:xfrm>
        </p:spPr>
        <p:txBody>
          <a:bodyPr/>
          <a:lstStyle>
            <a:lvl1pPr>
              <a:defRPr sz="750">
                <a:solidFill>
                  <a:schemeClr val="tx2"/>
                </a:solidFill>
              </a:defRPr>
            </a:lvl1pPr>
            <a:lvl2pPr>
              <a:defRPr sz="675">
                <a:solidFill>
                  <a:schemeClr val="tx2"/>
                </a:solidFill>
              </a:defRPr>
            </a:lvl2pPr>
            <a:lvl3pPr>
              <a:defRPr sz="600">
                <a:solidFill>
                  <a:schemeClr val="tx2"/>
                </a:solidFill>
              </a:defRPr>
            </a:lvl3pPr>
            <a:lvl4pPr>
              <a:defRPr sz="525">
                <a:solidFill>
                  <a:schemeClr val="tx2"/>
                </a:solidFill>
              </a:defRPr>
            </a:lvl4pPr>
            <a:lvl5pPr>
              <a:defRPr sz="525">
                <a:solidFill>
                  <a:schemeClr val="tx2"/>
                </a:solidFill>
              </a:defRPr>
            </a:lvl5pPr>
            <a:lvl6pPr>
              <a:defRPr sz="1350"/>
            </a:lvl6pPr>
            <a:lvl7pPr>
              <a:defRPr sz="1350"/>
            </a:lvl7pPr>
            <a:lvl8pPr>
              <a:defRPr sz="1350"/>
            </a:lvl8pPr>
            <a:lvl9pPr>
              <a:defRPr sz="135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2" name="Textplatzhalter 2">
            <a:extLst>
              <a:ext uri="{FF2B5EF4-FFF2-40B4-BE49-F238E27FC236}">
                <a16:creationId xmlns:a16="http://schemas.microsoft.com/office/drawing/2014/main" id="{339564A4-5A8F-C717-489C-E587BCA23E82}"/>
              </a:ext>
            </a:extLst>
          </p:cNvPr>
          <p:cNvSpPr>
            <a:spLocks noGrp="1"/>
          </p:cNvSpPr>
          <p:nvPr>
            <p:ph type="body" sz="quarter" idx="17" hasCustomPrompt="1"/>
          </p:nvPr>
        </p:nvSpPr>
        <p:spPr>
          <a:xfrm>
            <a:off x="10387515" y="6203113"/>
            <a:ext cx="1263600" cy="3384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e-DE" dirty="0"/>
              <a:t> </a:t>
            </a:r>
            <a:endParaRPr lang="en-US" dirty="0"/>
          </a:p>
        </p:txBody>
      </p:sp>
    </p:spTree>
    <p:extLst>
      <p:ext uri="{BB962C8B-B14F-4D97-AF65-F5344CB8AC3E}">
        <p14:creationId xmlns:p14="http://schemas.microsoft.com/office/powerpoint/2010/main" val="164266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folie">
    <p:bg>
      <p:bgPr>
        <a:solidFill>
          <a:schemeClr val="bg1"/>
        </a:solidFill>
        <a:effectLst/>
      </p:bgPr>
    </p:bg>
    <p:spTree>
      <p:nvGrpSpPr>
        <p:cNvPr id="1" name=""/>
        <p:cNvGrpSpPr/>
        <p:nvPr/>
      </p:nvGrpSpPr>
      <p:grpSpPr>
        <a:xfrm>
          <a:off x="0" y="0"/>
          <a:ext cx="0" cy="0"/>
          <a:chOff x="0" y="0"/>
          <a:chExt cx="0" cy="0"/>
        </a:xfrm>
      </p:grpSpPr>
      <p:sp>
        <p:nvSpPr>
          <p:cNvPr id="3" name="Rechteck 2"/>
          <p:cNvSpPr/>
          <p:nvPr userDrawn="1"/>
        </p:nvSpPr>
        <p:spPr>
          <a:xfrm>
            <a:off x="0" y="6510476"/>
            <a:ext cx="12192000" cy="360040"/>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a:p>
        </p:txBody>
      </p:sp>
      <p:sp>
        <p:nvSpPr>
          <p:cNvPr id="6" name="Rechteck 5"/>
          <p:cNvSpPr/>
          <p:nvPr userDrawn="1"/>
        </p:nvSpPr>
        <p:spPr>
          <a:xfrm>
            <a:off x="1675858" y="6525254"/>
            <a:ext cx="10448991" cy="269304"/>
          </a:xfrm>
          <a:prstGeom prst="rect">
            <a:avLst/>
          </a:prstGeom>
        </p:spPr>
        <p:txBody>
          <a:bodyPr wrap="square">
            <a:spAutoFit/>
          </a:bodyPr>
          <a:lstStyle/>
          <a:p>
            <a:pPr marL="0" marR="0" indent="0" algn="r" defTabSz="914400" rtl="0" eaLnBrk="1" fontAlgn="base" latinLnBrk="0" hangingPunct="1">
              <a:lnSpc>
                <a:spcPct val="115000"/>
              </a:lnSpc>
              <a:spcBef>
                <a:spcPts val="0"/>
              </a:spcBef>
              <a:spcAft>
                <a:spcPts val="0"/>
              </a:spcAft>
              <a:buClrTx/>
              <a:buSzTx/>
              <a:buFontTx/>
              <a:buNone/>
              <a:tabLst/>
              <a:defRPr/>
            </a:pPr>
            <a:r>
              <a:rPr lang="de-DE" sz="1000" kern="1200" cap="none" dirty="0">
                <a:solidFill>
                  <a:srgbClr val="2C2C2C"/>
                </a:solidFill>
                <a:effectLst/>
                <a:latin typeface="Avenir LT Std 65 Medium" panose="020B0603020203020204" pitchFamily="34" charset="0"/>
                <a:ea typeface="+mn-ea"/>
                <a:cs typeface="+mn-cs"/>
              </a:rPr>
              <a:t>prosio </a:t>
            </a:r>
            <a:r>
              <a:rPr lang="de-DE" sz="1000" kern="1200" cap="none" dirty="0" err="1">
                <a:solidFill>
                  <a:srgbClr val="2C2C2C"/>
                </a:solidFill>
                <a:effectLst/>
                <a:latin typeface="Avenir LT Std 65 Medium" panose="020B0603020203020204" pitchFamily="34" charset="0"/>
                <a:ea typeface="+mn-ea"/>
                <a:cs typeface="+mn-cs"/>
              </a:rPr>
              <a:t>engineering</a:t>
            </a:r>
            <a:r>
              <a:rPr lang="de-DE" sz="1000" kern="1200" cap="none" baseline="0" dirty="0">
                <a:solidFill>
                  <a:srgbClr val="2C2C2C"/>
                </a:solidFill>
                <a:effectLst/>
                <a:latin typeface="Avenir LT Std 65 Medium" panose="020B0603020203020204" pitchFamily="34" charset="0"/>
                <a:ea typeface="+mn-ea"/>
                <a:cs typeface="+mn-cs"/>
              </a:rPr>
              <a:t> GmbH </a:t>
            </a:r>
            <a:r>
              <a:rPr lang="de-DE" sz="1000" cap="none" dirty="0">
                <a:solidFill>
                  <a:srgbClr val="F7A705"/>
                </a:solidFill>
                <a:effectLst/>
                <a:latin typeface="Avenir LT Std 65 Medium" panose="020B060302020302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000" kern="1200" cap="none" baseline="0" dirty="0">
                <a:solidFill>
                  <a:srgbClr val="F7A705"/>
                </a:solidFill>
                <a:effectLst/>
                <a:latin typeface="Avenir LT Std 65 Medium" panose="020B0603020203020204" pitchFamily="34" charset="0"/>
                <a:ea typeface="+mn-ea"/>
                <a:cs typeface="+mn-cs"/>
              </a:rPr>
              <a:t> </a:t>
            </a:r>
            <a:r>
              <a:rPr lang="de-DE" sz="1000" cap="none" dirty="0">
                <a:solidFill>
                  <a:srgbClr val="2C2C2C"/>
                </a:solidFill>
                <a:effectLst/>
                <a:latin typeface="Avenir LT Std 65 Medium" panose="020B0603020203020204" pitchFamily="34" charset="0"/>
              </a:rPr>
              <a:t>info@prosio-engineering.de </a:t>
            </a:r>
            <a:r>
              <a:rPr lang="de-DE" sz="1000" cap="none" dirty="0">
                <a:solidFill>
                  <a:srgbClr val="F7A705"/>
                </a:solidFill>
                <a:effectLst/>
                <a:latin typeface="Avenir LT Std 65 Medium" panose="020B060302020302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000" cap="none" dirty="0">
                <a:solidFill>
                  <a:srgbClr val="2C2C2C"/>
                </a:solidFill>
                <a:effectLst/>
                <a:latin typeface="Avenir LT Std 65 Medium" panose="020B0603020203020204" pitchFamily="34" charset="0"/>
              </a:rPr>
              <a:t> </a:t>
            </a:r>
            <a:r>
              <a:rPr lang="de-DE" sz="1000" cap="none" dirty="0">
                <a:solidFill>
                  <a:srgbClr val="2C2C2C"/>
                </a:solidFill>
                <a:effectLst/>
                <a:latin typeface="Avenir LT Std 65 Medium" panose="020B0603020203020204" pitchFamily="34" charset="0"/>
                <a:ea typeface="Calibri" panose="020F0502020204030204" pitchFamily="34" charset="0"/>
                <a:cs typeface="Times New Roman" panose="02020603050405020304" pitchFamily="18" charset="0"/>
              </a:rPr>
              <a:t>Bergstraße 6</a:t>
            </a:r>
            <a:r>
              <a:rPr lang="de-DE" sz="1000" cap="none" dirty="0">
                <a:solidFill>
                  <a:srgbClr val="7F7F7F"/>
                </a:solidFill>
                <a:effectLst/>
                <a:latin typeface="Avenir LT Std 65 Medium" panose="020B0603020203020204" pitchFamily="34" charset="0"/>
                <a:ea typeface="Calibri" panose="020F0502020204030204" pitchFamily="34" charset="0"/>
                <a:cs typeface="Times New Roman" panose="02020603050405020304" pitchFamily="18" charset="0"/>
              </a:rPr>
              <a:t> </a:t>
            </a:r>
            <a:r>
              <a:rPr lang="de-DE" sz="1000" cap="none" dirty="0">
                <a:solidFill>
                  <a:srgbClr val="F7A705"/>
                </a:solidFill>
                <a:effectLst/>
                <a:latin typeface="Avenir LT Std 65 Medium" panose="020B060302020302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000" cap="none" baseline="0" dirty="0">
                <a:solidFill>
                  <a:srgbClr val="7F7F7F"/>
                </a:solidFill>
                <a:effectLst/>
                <a:latin typeface="Avenir LT Std 65 Medium" panose="020B0603020203020204" pitchFamily="34" charset="0"/>
                <a:ea typeface="Calibri" panose="020F0502020204030204" pitchFamily="34" charset="0"/>
              </a:rPr>
              <a:t> </a:t>
            </a:r>
            <a:r>
              <a:rPr lang="de-DE" sz="1000" cap="none" dirty="0">
                <a:solidFill>
                  <a:srgbClr val="2C2C2C"/>
                </a:solidFill>
                <a:effectLst/>
                <a:latin typeface="Avenir LT Std 65 Medium" panose="020B0603020203020204" pitchFamily="34" charset="0"/>
                <a:ea typeface="Calibri" panose="020F0502020204030204" pitchFamily="34" charset="0"/>
              </a:rPr>
              <a:t>91207 Lauf an der Pegnitz</a:t>
            </a:r>
            <a:endParaRPr lang="de-DE" sz="1050" cap="none" dirty="0">
              <a:effectLst/>
              <a:latin typeface="Avenir LT Std 65 Medium" panose="020B0603020203020204" pitchFamily="34" charset="0"/>
            </a:endParaRPr>
          </a:p>
        </p:txBody>
      </p:sp>
    </p:spTree>
    <p:extLst>
      <p:ext uri="{BB962C8B-B14F-4D97-AF65-F5344CB8AC3E}">
        <p14:creationId xmlns:p14="http://schemas.microsoft.com/office/powerpoint/2010/main" val="14759161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6">
    <p:spTree>
      <p:nvGrpSpPr>
        <p:cNvPr id="1" name=""/>
        <p:cNvGrpSpPr/>
        <p:nvPr/>
      </p:nvGrpSpPr>
      <p:grpSpPr>
        <a:xfrm>
          <a:off x="0" y="0"/>
          <a:ext cx="0" cy="0"/>
          <a:chOff x="0" y="0"/>
          <a:chExt cx="0" cy="0"/>
        </a:xfrm>
      </p:grpSpPr>
      <p:sp>
        <p:nvSpPr>
          <p:cNvPr id="10" name="Titel">
            <a:extLst>
              <a:ext uri="{FF2B5EF4-FFF2-40B4-BE49-F238E27FC236}">
                <a16:creationId xmlns:a16="http://schemas.microsoft.com/office/drawing/2014/main" id="{27E88C6C-B09C-4C65-8FC5-DDCB965BE239}"/>
              </a:ext>
            </a:extLst>
          </p:cNvPr>
          <p:cNvSpPr>
            <a:spLocks noGrp="1"/>
          </p:cNvSpPr>
          <p:nvPr>
            <p:ph type="title" hasCustomPrompt="1"/>
          </p:nvPr>
        </p:nvSpPr>
        <p:spPr bwMode="gray">
          <a:xfrm>
            <a:off x="540070" y="432000"/>
            <a:ext cx="11111047" cy="900000"/>
          </a:xfrm>
        </p:spPr>
        <p:txBody>
          <a:bodyPr/>
          <a:lstStyle>
            <a:lvl1pPr>
              <a:lnSpc>
                <a:spcPct val="100000"/>
              </a:lnSpc>
              <a:defRPr sz="2100"/>
            </a:lvl1pPr>
          </a:lstStyle>
          <a:p>
            <a:r>
              <a:rPr lang="de-DE" noProof="0" dirty="0"/>
              <a:t>Platzhaltertext</a:t>
            </a:r>
          </a:p>
        </p:txBody>
      </p:sp>
      <p:sp>
        <p:nvSpPr>
          <p:cNvPr id="8" name="Inhalt 1">
            <a:extLst>
              <a:ext uri="{FF2B5EF4-FFF2-40B4-BE49-F238E27FC236}">
                <a16:creationId xmlns:a16="http://schemas.microsoft.com/office/drawing/2014/main" id="{C1A7D05A-11B4-4F2C-91C2-95C96FE92441}"/>
              </a:ext>
            </a:extLst>
          </p:cNvPr>
          <p:cNvSpPr>
            <a:spLocks noGrp="1"/>
          </p:cNvSpPr>
          <p:nvPr>
            <p:ph sz="half" idx="1"/>
          </p:nvPr>
        </p:nvSpPr>
        <p:spPr bwMode="gray">
          <a:xfrm>
            <a:off x="540070" y="1582304"/>
            <a:ext cx="3536815" cy="4068437"/>
          </a:xfrm>
        </p:spPr>
        <p:txBody>
          <a:bodyPr/>
          <a:lstStyle>
            <a:lvl1pPr>
              <a:defRPr sz="750"/>
            </a:lvl1pPr>
            <a:lvl2pPr>
              <a:defRPr sz="675"/>
            </a:lvl2pPr>
            <a:lvl3pPr>
              <a:defRPr sz="600"/>
            </a:lvl3pPr>
            <a:lvl4pPr>
              <a:defRPr sz="525"/>
            </a:lvl4pPr>
            <a:lvl5pPr>
              <a:defRPr sz="525"/>
            </a:lvl5pPr>
            <a:lvl6pPr>
              <a:defRPr sz="1350"/>
            </a:lvl6pPr>
            <a:lvl7pPr>
              <a:defRPr sz="1350"/>
            </a:lvl7pPr>
            <a:lvl8pPr>
              <a:defRPr sz="1350"/>
            </a:lvl8pPr>
            <a:lvl9pPr>
              <a:defRPr sz="135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7" name="Foliennummer">
            <a:extLst>
              <a:ext uri="{FF2B5EF4-FFF2-40B4-BE49-F238E27FC236}">
                <a16:creationId xmlns:a16="http://schemas.microsoft.com/office/drawing/2014/main" id="{A5B9373D-11D5-ECEA-644C-091B12AD6179}"/>
              </a:ext>
            </a:extLst>
          </p:cNvPr>
          <p:cNvSpPr>
            <a:spLocks noGrp="1"/>
          </p:cNvSpPr>
          <p:nvPr>
            <p:ph type="sldNum" sz="quarter" idx="4"/>
          </p:nvPr>
        </p:nvSpPr>
        <p:spPr bwMode="gray">
          <a:xfrm>
            <a:off x="609125" y="6217349"/>
            <a:ext cx="280795" cy="288000"/>
          </a:xfrm>
          <a:prstGeom prst="rect">
            <a:avLst/>
          </a:prstGeom>
        </p:spPr>
        <p:txBody>
          <a:bodyPr vert="horz" lIns="0" tIns="0" rIns="0" bIns="0" rtlCol="0" anchor="ctr" anchorCtr="0"/>
          <a:lstStyle>
            <a:lvl1pPr algn="l">
              <a:defRPr sz="525">
                <a:solidFill>
                  <a:schemeClr val="accent1"/>
                </a:solidFill>
                <a:latin typeface="+mj-lt"/>
              </a:defRPr>
            </a:lvl1pPr>
          </a:lstStyle>
          <a:p>
            <a:fld id="{02CEFE82-39F2-4F47-8A0C-D5AB3496FA5C}" type="slidenum">
              <a:rPr lang="de-DE" smtClean="0">
                <a:solidFill>
                  <a:srgbClr val="3C3C3C"/>
                </a:solidFill>
              </a:rPr>
              <a:pPr/>
              <a:t>‹Nr.›</a:t>
            </a:fld>
            <a:endParaRPr lang="de-DE" dirty="0">
              <a:solidFill>
                <a:srgbClr val="3C3C3C"/>
              </a:solidFill>
            </a:endParaRPr>
          </a:p>
        </p:txBody>
      </p:sp>
      <p:sp>
        <p:nvSpPr>
          <p:cNvPr id="9" name="Inhalt 2">
            <a:extLst>
              <a:ext uri="{FF2B5EF4-FFF2-40B4-BE49-F238E27FC236}">
                <a16:creationId xmlns:a16="http://schemas.microsoft.com/office/drawing/2014/main" id="{680519E9-1A6A-9172-D7C3-9E7D6BF82ABA}"/>
              </a:ext>
            </a:extLst>
          </p:cNvPr>
          <p:cNvSpPr>
            <a:spLocks noGrp="1"/>
          </p:cNvSpPr>
          <p:nvPr>
            <p:ph sz="half" idx="14"/>
          </p:nvPr>
        </p:nvSpPr>
        <p:spPr bwMode="gray">
          <a:xfrm>
            <a:off x="4827790" y="1582303"/>
            <a:ext cx="6823327" cy="4068436"/>
          </a:xfrm>
        </p:spPr>
        <p:txBody>
          <a:bodyPr/>
          <a:lstStyle>
            <a:lvl1pPr>
              <a:defRPr sz="750"/>
            </a:lvl1pPr>
            <a:lvl2pPr>
              <a:defRPr sz="675"/>
            </a:lvl2pPr>
            <a:lvl3pPr>
              <a:defRPr sz="600"/>
            </a:lvl3pPr>
            <a:lvl4pPr>
              <a:defRPr sz="525"/>
            </a:lvl4pPr>
            <a:lvl5pPr>
              <a:defRPr sz="525"/>
            </a:lvl5pPr>
            <a:lvl6pPr>
              <a:defRPr sz="1350"/>
            </a:lvl6pPr>
            <a:lvl7pPr>
              <a:defRPr sz="1350"/>
            </a:lvl7pPr>
            <a:lvl8pPr>
              <a:defRPr sz="1350"/>
            </a:lvl8pPr>
            <a:lvl9pPr>
              <a:defRPr sz="135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6" name="Textplatzhalter 2">
            <a:extLst>
              <a:ext uri="{FF2B5EF4-FFF2-40B4-BE49-F238E27FC236}">
                <a16:creationId xmlns:a16="http://schemas.microsoft.com/office/drawing/2014/main" id="{857DA502-5E2D-72D7-E111-392C44CA7A74}"/>
              </a:ext>
            </a:extLst>
          </p:cNvPr>
          <p:cNvSpPr>
            <a:spLocks noGrp="1"/>
          </p:cNvSpPr>
          <p:nvPr>
            <p:ph type="body" sz="quarter" idx="16" hasCustomPrompt="1"/>
          </p:nvPr>
        </p:nvSpPr>
        <p:spPr>
          <a:xfrm>
            <a:off x="10387515" y="6203113"/>
            <a:ext cx="1263600" cy="3384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e-DE" dirty="0"/>
              <a:t> </a:t>
            </a:r>
            <a:endParaRPr lang="en-US" dirty="0"/>
          </a:p>
        </p:txBody>
      </p:sp>
    </p:spTree>
    <p:extLst>
      <p:ext uri="{BB962C8B-B14F-4D97-AF65-F5344CB8AC3E}">
        <p14:creationId xmlns:p14="http://schemas.microsoft.com/office/powerpoint/2010/main" val="360418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7">
    <p:spTree>
      <p:nvGrpSpPr>
        <p:cNvPr id="1" name=""/>
        <p:cNvGrpSpPr/>
        <p:nvPr/>
      </p:nvGrpSpPr>
      <p:grpSpPr>
        <a:xfrm>
          <a:off x="0" y="0"/>
          <a:ext cx="0" cy="0"/>
          <a:chOff x="0" y="0"/>
          <a:chExt cx="0" cy="0"/>
        </a:xfrm>
      </p:grpSpPr>
      <p:sp>
        <p:nvSpPr>
          <p:cNvPr id="10" name="Titel">
            <a:extLst>
              <a:ext uri="{FF2B5EF4-FFF2-40B4-BE49-F238E27FC236}">
                <a16:creationId xmlns:a16="http://schemas.microsoft.com/office/drawing/2014/main" id="{27E88C6C-B09C-4C65-8FC5-DDCB965BE239}"/>
              </a:ext>
            </a:extLst>
          </p:cNvPr>
          <p:cNvSpPr>
            <a:spLocks noGrp="1"/>
          </p:cNvSpPr>
          <p:nvPr>
            <p:ph type="title" hasCustomPrompt="1"/>
          </p:nvPr>
        </p:nvSpPr>
        <p:spPr bwMode="gray">
          <a:xfrm>
            <a:off x="540070" y="432000"/>
            <a:ext cx="11111047" cy="900000"/>
          </a:xfrm>
        </p:spPr>
        <p:txBody>
          <a:bodyPr/>
          <a:lstStyle>
            <a:lvl1pPr>
              <a:lnSpc>
                <a:spcPct val="100000"/>
              </a:lnSpc>
              <a:defRPr sz="2100"/>
            </a:lvl1pPr>
          </a:lstStyle>
          <a:p>
            <a:r>
              <a:rPr lang="de-DE" noProof="0" dirty="0"/>
              <a:t>Platzhaltertext</a:t>
            </a:r>
          </a:p>
        </p:txBody>
      </p:sp>
      <p:sp>
        <p:nvSpPr>
          <p:cNvPr id="8" name="Inhalt 1">
            <a:extLst>
              <a:ext uri="{FF2B5EF4-FFF2-40B4-BE49-F238E27FC236}">
                <a16:creationId xmlns:a16="http://schemas.microsoft.com/office/drawing/2014/main" id="{C1A7D05A-11B4-4F2C-91C2-95C96FE92441}"/>
              </a:ext>
            </a:extLst>
          </p:cNvPr>
          <p:cNvSpPr>
            <a:spLocks noGrp="1"/>
          </p:cNvSpPr>
          <p:nvPr>
            <p:ph sz="half" idx="1"/>
          </p:nvPr>
        </p:nvSpPr>
        <p:spPr bwMode="gray">
          <a:xfrm>
            <a:off x="540070" y="1582304"/>
            <a:ext cx="3536815" cy="4068437"/>
          </a:xfrm>
        </p:spPr>
        <p:txBody>
          <a:bodyPr/>
          <a:lstStyle>
            <a:lvl1pPr>
              <a:defRPr sz="750"/>
            </a:lvl1pPr>
            <a:lvl2pPr>
              <a:defRPr sz="675"/>
            </a:lvl2pPr>
            <a:lvl3pPr>
              <a:defRPr sz="600"/>
            </a:lvl3pPr>
            <a:lvl4pPr>
              <a:defRPr sz="525"/>
            </a:lvl4pPr>
            <a:lvl5pPr>
              <a:defRPr sz="525"/>
            </a:lvl5pPr>
            <a:lvl6pPr>
              <a:defRPr sz="1350"/>
            </a:lvl6pPr>
            <a:lvl7pPr>
              <a:defRPr sz="1350"/>
            </a:lvl7pPr>
            <a:lvl8pPr>
              <a:defRPr sz="1350"/>
            </a:lvl8pPr>
            <a:lvl9pPr>
              <a:defRPr sz="135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2" name="Inhalt 2">
            <a:extLst>
              <a:ext uri="{FF2B5EF4-FFF2-40B4-BE49-F238E27FC236}">
                <a16:creationId xmlns:a16="http://schemas.microsoft.com/office/drawing/2014/main" id="{71DE9BEE-880E-484F-A045-DAB00F498D4E}"/>
              </a:ext>
            </a:extLst>
          </p:cNvPr>
          <p:cNvSpPr>
            <a:spLocks noGrp="1"/>
          </p:cNvSpPr>
          <p:nvPr>
            <p:ph sz="half" idx="14"/>
          </p:nvPr>
        </p:nvSpPr>
        <p:spPr bwMode="gray">
          <a:xfrm>
            <a:off x="4327185" y="1582304"/>
            <a:ext cx="7323931" cy="4068437"/>
          </a:xfrm>
        </p:spPr>
        <p:txBody>
          <a:bodyPr/>
          <a:lstStyle>
            <a:lvl1pPr>
              <a:defRPr sz="750"/>
            </a:lvl1pPr>
            <a:lvl2pPr>
              <a:defRPr sz="675"/>
            </a:lvl2pPr>
            <a:lvl3pPr>
              <a:defRPr sz="600"/>
            </a:lvl3pPr>
            <a:lvl4pPr>
              <a:defRPr sz="525"/>
            </a:lvl4pPr>
            <a:lvl5pPr>
              <a:defRPr sz="525"/>
            </a:lvl5pPr>
            <a:lvl6pPr>
              <a:defRPr sz="1350"/>
            </a:lvl6pPr>
            <a:lvl7pPr>
              <a:defRPr sz="1350"/>
            </a:lvl7pPr>
            <a:lvl8pPr>
              <a:defRPr sz="1350"/>
            </a:lvl8pPr>
            <a:lvl9pPr>
              <a:defRPr sz="135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7" name="Foliennummer">
            <a:extLst>
              <a:ext uri="{FF2B5EF4-FFF2-40B4-BE49-F238E27FC236}">
                <a16:creationId xmlns:a16="http://schemas.microsoft.com/office/drawing/2014/main" id="{A5B9373D-11D5-ECEA-644C-091B12AD6179}"/>
              </a:ext>
            </a:extLst>
          </p:cNvPr>
          <p:cNvSpPr>
            <a:spLocks noGrp="1"/>
          </p:cNvSpPr>
          <p:nvPr>
            <p:ph type="sldNum" sz="quarter" idx="4"/>
          </p:nvPr>
        </p:nvSpPr>
        <p:spPr bwMode="gray">
          <a:xfrm>
            <a:off x="609125" y="6217349"/>
            <a:ext cx="280795" cy="288000"/>
          </a:xfrm>
          <a:prstGeom prst="rect">
            <a:avLst/>
          </a:prstGeom>
        </p:spPr>
        <p:txBody>
          <a:bodyPr vert="horz" lIns="0" tIns="0" rIns="0" bIns="0" rtlCol="0" anchor="ctr" anchorCtr="0"/>
          <a:lstStyle>
            <a:lvl1pPr algn="l">
              <a:defRPr sz="525">
                <a:solidFill>
                  <a:schemeClr val="accent1"/>
                </a:solidFill>
                <a:latin typeface="+mj-lt"/>
              </a:defRPr>
            </a:lvl1pPr>
          </a:lstStyle>
          <a:p>
            <a:fld id="{02CEFE82-39F2-4F47-8A0C-D5AB3496FA5C}" type="slidenum">
              <a:rPr lang="de-DE" smtClean="0">
                <a:solidFill>
                  <a:srgbClr val="3C3C3C"/>
                </a:solidFill>
              </a:rPr>
              <a:pPr/>
              <a:t>‹Nr.›</a:t>
            </a:fld>
            <a:endParaRPr lang="de-DE" dirty="0">
              <a:solidFill>
                <a:srgbClr val="3C3C3C"/>
              </a:solidFill>
            </a:endParaRPr>
          </a:p>
        </p:txBody>
      </p:sp>
      <p:sp>
        <p:nvSpPr>
          <p:cNvPr id="6" name="Textplatzhalter 2">
            <a:extLst>
              <a:ext uri="{FF2B5EF4-FFF2-40B4-BE49-F238E27FC236}">
                <a16:creationId xmlns:a16="http://schemas.microsoft.com/office/drawing/2014/main" id="{68C00310-4480-C4B8-8477-50ED85B93DF3}"/>
              </a:ext>
            </a:extLst>
          </p:cNvPr>
          <p:cNvSpPr>
            <a:spLocks noGrp="1"/>
          </p:cNvSpPr>
          <p:nvPr>
            <p:ph type="body" sz="quarter" idx="16" hasCustomPrompt="1"/>
          </p:nvPr>
        </p:nvSpPr>
        <p:spPr>
          <a:xfrm>
            <a:off x="10387515" y="6203113"/>
            <a:ext cx="1263600" cy="3384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e-DE" dirty="0"/>
              <a:t> </a:t>
            </a:r>
            <a:endParaRPr lang="en-US" dirty="0"/>
          </a:p>
        </p:txBody>
      </p:sp>
    </p:spTree>
    <p:extLst>
      <p:ext uri="{BB962C8B-B14F-4D97-AF65-F5344CB8AC3E}">
        <p14:creationId xmlns:p14="http://schemas.microsoft.com/office/powerpoint/2010/main" val="308878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mp; IMAGE 1">
    <p:spTree>
      <p:nvGrpSpPr>
        <p:cNvPr id="1" name=""/>
        <p:cNvGrpSpPr/>
        <p:nvPr/>
      </p:nvGrpSpPr>
      <p:grpSpPr>
        <a:xfrm>
          <a:off x="0" y="0"/>
          <a:ext cx="0" cy="0"/>
          <a:chOff x="0" y="0"/>
          <a:chExt cx="0" cy="0"/>
        </a:xfrm>
      </p:grpSpPr>
      <p:sp>
        <p:nvSpPr>
          <p:cNvPr id="10" name="Titel">
            <a:extLst>
              <a:ext uri="{FF2B5EF4-FFF2-40B4-BE49-F238E27FC236}">
                <a16:creationId xmlns:a16="http://schemas.microsoft.com/office/drawing/2014/main" id="{27E88C6C-B09C-4C65-8FC5-DDCB965BE239}"/>
              </a:ext>
            </a:extLst>
          </p:cNvPr>
          <p:cNvSpPr>
            <a:spLocks noGrp="1"/>
          </p:cNvSpPr>
          <p:nvPr>
            <p:ph type="title" hasCustomPrompt="1"/>
          </p:nvPr>
        </p:nvSpPr>
        <p:spPr bwMode="gray">
          <a:xfrm>
            <a:off x="540069" y="432000"/>
            <a:ext cx="7323931" cy="900000"/>
          </a:xfrm>
        </p:spPr>
        <p:txBody>
          <a:bodyPr/>
          <a:lstStyle>
            <a:lvl1pPr>
              <a:lnSpc>
                <a:spcPct val="100000"/>
              </a:lnSpc>
              <a:defRPr sz="2100"/>
            </a:lvl1pPr>
          </a:lstStyle>
          <a:p>
            <a:r>
              <a:rPr lang="de-DE" noProof="0" dirty="0"/>
              <a:t>Platzhaltertext</a:t>
            </a:r>
          </a:p>
        </p:txBody>
      </p:sp>
      <p:sp>
        <p:nvSpPr>
          <p:cNvPr id="8" name="Inhalt 1">
            <a:extLst>
              <a:ext uri="{FF2B5EF4-FFF2-40B4-BE49-F238E27FC236}">
                <a16:creationId xmlns:a16="http://schemas.microsoft.com/office/drawing/2014/main" id="{C1A7D05A-11B4-4F2C-91C2-95C96FE92441}"/>
              </a:ext>
            </a:extLst>
          </p:cNvPr>
          <p:cNvSpPr>
            <a:spLocks noGrp="1"/>
          </p:cNvSpPr>
          <p:nvPr>
            <p:ph sz="half" idx="1"/>
          </p:nvPr>
        </p:nvSpPr>
        <p:spPr bwMode="gray">
          <a:xfrm>
            <a:off x="540070" y="1582304"/>
            <a:ext cx="3533215" cy="4068437"/>
          </a:xfrm>
        </p:spPr>
        <p:txBody>
          <a:bodyPr/>
          <a:lstStyle>
            <a:lvl1pPr>
              <a:defRPr sz="750"/>
            </a:lvl1pPr>
            <a:lvl2pPr>
              <a:defRPr sz="675"/>
            </a:lvl2pPr>
            <a:lvl3pPr>
              <a:defRPr sz="600"/>
            </a:lvl3pPr>
            <a:lvl4pPr>
              <a:defRPr sz="525"/>
            </a:lvl4pPr>
            <a:lvl5pPr>
              <a:defRPr sz="525"/>
            </a:lvl5pPr>
            <a:lvl6pPr>
              <a:defRPr sz="1350"/>
            </a:lvl6pPr>
            <a:lvl7pPr>
              <a:defRPr sz="1350"/>
            </a:lvl7pPr>
            <a:lvl8pPr>
              <a:defRPr sz="1350"/>
            </a:lvl8pPr>
            <a:lvl9pPr>
              <a:defRPr sz="135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5" name="Bildplatzhalter 4">
            <a:extLst>
              <a:ext uri="{FF2B5EF4-FFF2-40B4-BE49-F238E27FC236}">
                <a16:creationId xmlns:a16="http://schemas.microsoft.com/office/drawing/2014/main" id="{21CDA0A3-175B-3C59-58C6-6C33A6DDAD30}"/>
              </a:ext>
            </a:extLst>
          </p:cNvPr>
          <p:cNvSpPr>
            <a:spLocks noGrp="1"/>
          </p:cNvSpPr>
          <p:nvPr>
            <p:ph type="pic" sz="quarter" idx="16" hasCustomPrompt="1"/>
          </p:nvPr>
        </p:nvSpPr>
        <p:spPr>
          <a:xfrm>
            <a:off x="8114302" y="3212316"/>
            <a:ext cx="3533215" cy="2438424"/>
          </a:xfrm>
          <a:solidFill>
            <a:schemeClr val="bg1">
              <a:lumMod val="85000"/>
            </a:schemeClr>
          </a:solidFill>
        </p:spPr>
        <p:txBody>
          <a:bodyPr/>
          <a:lstStyle>
            <a:lvl1pPr marL="0" indent="0">
              <a:buNone/>
              <a:defRPr/>
            </a:lvl1pPr>
          </a:lstStyle>
          <a:p>
            <a:r>
              <a:rPr lang="de-DE" dirty="0"/>
              <a:t> Bild</a:t>
            </a:r>
          </a:p>
        </p:txBody>
      </p:sp>
      <p:sp>
        <p:nvSpPr>
          <p:cNvPr id="18" name="Bildplatzhalter 4">
            <a:extLst>
              <a:ext uri="{FF2B5EF4-FFF2-40B4-BE49-F238E27FC236}">
                <a16:creationId xmlns:a16="http://schemas.microsoft.com/office/drawing/2014/main" id="{9D90BE64-AAB6-D0DC-CA50-842C9268BE0A}"/>
              </a:ext>
            </a:extLst>
          </p:cNvPr>
          <p:cNvSpPr>
            <a:spLocks noGrp="1"/>
          </p:cNvSpPr>
          <p:nvPr>
            <p:ph type="pic" sz="quarter" idx="17" hasCustomPrompt="1"/>
          </p:nvPr>
        </p:nvSpPr>
        <p:spPr>
          <a:xfrm>
            <a:off x="4330787" y="3212316"/>
            <a:ext cx="3533215" cy="2438424"/>
          </a:xfrm>
          <a:solidFill>
            <a:schemeClr val="bg1">
              <a:lumMod val="85000"/>
            </a:schemeClr>
          </a:solidFill>
        </p:spPr>
        <p:txBody>
          <a:bodyPr/>
          <a:lstStyle>
            <a:lvl1pPr marL="0" indent="0">
              <a:buNone/>
              <a:defRPr/>
            </a:lvl1pPr>
          </a:lstStyle>
          <a:p>
            <a:r>
              <a:rPr lang="de-DE" dirty="0"/>
              <a:t> Bild</a:t>
            </a:r>
          </a:p>
        </p:txBody>
      </p:sp>
      <p:sp>
        <p:nvSpPr>
          <p:cNvPr id="16" name="Bildplatzhalter 4">
            <a:extLst>
              <a:ext uri="{FF2B5EF4-FFF2-40B4-BE49-F238E27FC236}">
                <a16:creationId xmlns:a16="http://schemas.microsoft.com/office/drawing/2014/main" id="{FC3F190C-2A08-8C03-2171-5C7013BF235E}"/>
              </a:ext>
            </a:extLst>
          </p:cNvPr>
          <p:cNvSpPr>
            <a:spLocks noGrp="1"/>
          </p:cNvSpPr>
          <p:nvPr>
            <p:ph type="pic" sz="quarter" idx="18" hasCustomPrompt="1"/>
          </p:nvPr>
        </p:nvSpPr>
        <p:spPr>
          <a:xfrm>
            <a:off x="8114302" y="523589"/>
            <a:ext cx="3533215" cy="2438424"/>
          </a:xfrm>
          <a:solidFill>
            <a:schemeClr val="bg1">
              <a:lumMod val="85000"/>
            </a:schemeClr>
          </a:solidFill>
        </p:spPr>
        <p:txBody>
          <a:bodyPr/>
          <a:lstStyle>
            <a:lvl1pPr marL="0" indent="0">
              <a:buNone/>
              <a:defRPr/>
            </a:lvl1pPr>
          </a:lstStyle>
          <a:p>
            <a:r>
              <a:rPr lang="de-DE" dirty="0"/>
              <a:t> Bild</a:t>
            </a:r>
          </a:p>
        </p:txBody>
      </p:sp>
      <p:sp>
        <p:nvSpPr>
          <p:cNvPr id="17" name="Inhalt 1">
            <a:extLst>
              <a:ext uri="{FF2B5EF4-FFF2-40B4-BE49-F238E27FC236}">
                <a16:creationId xmlns:a16="http://schemas.microsoft.com/office/drawing/2014/main" id="{FD4D889D-9EEE-F97A-1492-CB0366AB0783}"/>
              </a:ext>
            </a:extLst>
          </p:cNvPr>
          <p:cNvSpPr>
            <a:spLocks noGrp="1"/>
          </p:cNvSpPr>
          <p:nvPr>
            <p:ph sz="half" idx="19"/>
          </p:nvPr>
        </p:nvSpPr>
        <p:spPr bwMode="gray">
          <a:xfrm>
            <a:off x="4330787" y="1582304"/>
            <a:ext cx="3533215" cy="1379711"/>
          </a:xfrm>
        </p:spPr>
        <p:txBody>
          <a:bodyPr/>
          <a:lstStyle>
            <a:lvl1pPr>
              <a:defRPr sz="750"/>
            </a:lvl1pPr>
            <a:lvl2pPr>
              <a:defRPr sz="675"/>
            </a:lvl2pPr>
            <a:lvl3pPr>
              <a:defRPr sz="600"/>
            </a:lvl3pPr>
            <a:lvl4pPr>
              <a:defRPr sz="525"/>
            </a:lvl4pPr>
            <a:lvl5pPr>
              <a:defRPr sz="525"/>
            </a:lvl5pPr>
            <a:lvl6pPr>
              <a:defRPr sz="1350"/>
            </a:lvl6pPr>
            <a:lvl7pPr>
              <a:defRPr sz="1350"/>
            </a:lvl7pPr>
            <a:lvl8pPr>
              <a:defRPr sz="1350"/>
            </a:lvl8pPr>
            <a:lvl9pPr>
              <a:defRPr sz="135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25" name="Foliennummer">
            <a:extLst>
              <a:ext uri="{FF2B5EF4-FFF2-40B4-BE49-F238E27FC236}">
                <a16:creationId xmlns:a16="http://schemas.microsoft.com/office/drawing/2014/main" id="{0AA39B32-F1D1-507D-1CA8-FF0F4AD84381}"/>
              </a:ext>
            </a:extLst>
          </p:cNvPr>
          <p:cNvSpPr>
            <a:spLocks noGrp="1"/>
          </p:cNvSpPr>
          <p:nvPr>
            <p:ph type="sldNum" sz="quarter" idx="4"/>
          </p:nvPr>
        </p:nvSpPr>
        <p:spPr bwMode="gray">
          <a:xfrm>
            <a:off x="609125" y="6217349"/>
            <a:ext cx="280795" cy="288000"/>
          </a:xfrm>
          <a:prstGeom prst="rect">
            <a:avLst/>
          </a:prstGeom>
        </p:spPr>
        <p:txBody>
          <a:bodyPr vert="horz" lIns="0" tIns="0" rIns="0" bIns="0" rtlCol="0" anchor="ctr" anchorCtr="0"/>
          <a:lstStyle>
            <a:lvl1pPr algn="l">
              <a:defRPr sz="525">
                <a:solidFill>
                  <a:schemeClr val="accent1"/>
                </a:solidFill>
                <a:latin typeface="+mj-lt"/>
              </a:defRPr>
            </a:lvl1pPr>
          </a:lstStyle>
          <a:p>
            <a:fld id="{02CEFE82-39F2-4F47-8A0C-D5AB3496FA5C}" type="slidenum">
              <a:rPr lang="de-DE" smtClean="0">
                <a:solidFill>
                  <a:srgbClr val="3C3C3C"/>
                </a:solidFill>
              </a:rPr>
              <a:pPr/>
              <a:t>‹Nr.›</a:t>
            </a:fld>
            <a:endParaRPr lang="de-DE" dirty="0">
              <a:solidFill>
                <a:srgbClr val="3C3C3C"/>
              </a:solidFill>
            </a:endParaRPr>
          </a:p>
        </p:txBody>
      </p:sp>
      <p:sp>
        <p:nvSpPr>
          <p:cNvPr id="9" name="Textplatzhalter 2">
            <a:extLst>
              <a:ext uri="{FF2B5EF4-FFF2-40B4-BE49-F238E27FC236}">
                <a16:creationId xmlns:a16="http://schemas.microsoft.com/office/drawing/2014/main" id="{ED2BCF71-50CE-04C4-F943-21BE983EE52E}"/>
              </a:ext>
            </a:extLst>
          </p:cNvPr>
          <p:cNvSpPr>
            <a:spLocks noGrp="1"/>
          </p:cNvSpPr>
          <p:nvPr>
            <p:ph type="body" sz="quarter" idx="20" hasCustomPrompt="1"/>
          </p:nvPr>
        </p:nvSpPr>
        <p:spPr>
          <a:xfrm>
            <a:off x="10387515" y="6203113"/>
            <a:ext cx="1263600" cy="3384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e-DE" dirty="0"/>
              <a:t> </a:t>
            </a:r>
            <a:endParaRPr lang="en-US" dirty="0"/>
          </a:p>
        </p:txBody>
      </p:sp>
    </p:spTree>
    <p:extLst>
      <p:ext uri="{BB962C8B-B14F-4D97-AF65-F5344CB8AC3E}">
        <p14:creationId xmlns:p14="http://schemas.microsoft.com/office/powerpoint/2010/main" val="254013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mp; IMAGE 2">
    <p:spTree>
      <p:nvGrpSpPr>
        <p:cNvPr id="1" name=""/>
        <p:cNvGrpSpPr/>
        <p:nvPr/>
      </p:nvGrpSpPr>
      <p:grpSpPr>
        <a:xfrm>
          <a:off x="0" y="0"/>
          <a:ext cx="0" cy="0"/>
          <a:chOff x="0" y="0"/>
          <a:chExt cx="0" cy="0"/>
        </a:xfrm>
      </p:grpSpPr>
      <p:sp>
        <p:nvSpPr>
          <p:cNvPr id="10" name="Titel">
            <a:extLst>
              <a:ext uri="{FF2B5EF4-FFF2-40B4-BE49-F238E27FC236}">
                <a16:creationId xmlns:a16="http://schemas.microsoft.com/office/drawing/2014/main" id="{27E88C6C-B09C-4C65-8FC5-DDCB965BE239}"/>
              </a:ext>
            </a:extLst>
          </p:cNvPr>
          <p:cNvSpPr>
            <a:spLocks noGrp="1"/>
          </p:cNvSpPr>
          <p:nvPr>
            <p:ph type="title" hasCustomPrompt="1"/>
          </p:nvPr>
        </p:nvSpPr>
        <p:spPr bwMode="gray">
          <a:xfrm>
            <a:off x="540070" y="432000"/>
            <a:ext cx="11107447" cy="900000"/>
          </a:xfrm>
        </p:spPr>
        <p:txBody>
          <a:bodyPr/>
          <a:lstStyle>
            <a:lvl1pPr>
              <a:lnSpc>
                <a:spcPct val="100000"/>
              </a:lnSpc>
              <a:defRPr sz="2100"/>
            </a:lvl1pPr>
          </a:lstStyle>
          <a:p>
            <a:r>
              <a:rPr lang="de-DE" noProof="0" dirty="0"/>
              <a:t>Platzhaltertext</a:t>
            </a:r>
          </a:p>
        </p:txBody>
      </p:sp>
      <p:sp>
        <p:nvSpPr>
          <p:cNvPr id="8" name="Inhalt 1">
            <a:extLst>
              <a:ext uri="{FF2B5EF4-FFF2-40B4-BE49-F238E27FC236}">
                <a16:creationId xmlns:a16="http://schemas.microsoft.com/office/drawing/2014/main" id="{C1A7D05A-11B4-4F2C-91C2-95C96FE92441}"/>
              </a:ext>
            </a:extLst>
          </p:cNvPr>
          <p:cNvSpPr>
            <a:spLocks noGrp="1"/>
          </p:cNvSpPr>
          <p:nvPr>
            <p:ph sz="half" idx="1"/>
          </p:nvPr>
        </p:nvSpPr>
        <p:spPr bwMode="gray">
          <a:xfrm>
            <a:off x="540070" y="1582304"/>
            <a:ext cx="3533215" cy="4068437"/>
          </a:xfrm>
        </p:spPr>
        <p:txBody>
          <a:bodyPr/>
          <a:lstStyle>
            <a:lvl1pPr>
              <a:defRPr sz="750"/>
            </a:lvl1pPr>
            <a:lvl2pPr>
              <a:defRPr sz="675"/>
            </a:lvl2pPr>
            <a:lvl3pPr>
              <a:defRPr sz="600"/>
            </a:lvl3pPr>
            <a:lvl4pPr>
              <a:defRPr sz="525"/>
            </a:lvl4pPr>
            <a:lvl5pPr>
              <a:defRPr sz="525"/>
            </a:lvl5pPr>
            <a:lvl6pPr>
              <a:defRPr sz="1350"/>
            </a:lvl6pPr>
            <a:lvl7pPr>
              <a:defRPr sz="1350"/>
            </a:lvl7pPr>
            <a:lvl8pPr>
              <a:defRPr sz="1350"/>
            </a:lvl8pPr>
            <a:lvl9pPr>
              <a:defRPr sz="135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5" name="Bildplatzhalter 4">
            <a:extLst>
              <a:ext uri="{FF2B5EF4-FFF2-40B4-BE49-F238E27FC236}">
                <a16:creationId xmlns:a16="http://schemas.microsoft.com/office/drawing/2014/main" id="{21CDA0A3-175B-3C59-58C6-6C33A6DDAD30}"/>
              </a:ext>
            </a:extLst>
          </p:cNvPr>
          <p:cNvSpPr>
            <a:spLocks noGrp="1"/>
          </p:cNvSpPr>
          <p:nvPr>
            <p:ph type="pic" sz="quarter" idx="16" hasCustomPrompt="1"/>
          </p:nvPr>
        </p:nvSpPr>
        <p:spPr>
          <a:xfrm>
            <a:off x="8114302" y="1582304"/>
            <a:ext cx="3533215" cy="4068437"/>
          </a:xfrm>
          <a:solidFill>
            <a:schemeClr val="bg1">
              <a:lumMod val="85000"/>
            </a:schemeClr>
          </a:solidFill>
        </p:spPr>
        <p:txBody>
          <a:bodyPr/>
          <a:lstStyle>
            <a:lvl1pPr marL="0" indent="0">
              <a:buNone/>
              <a:defRPr/>
            </a:lvl1pPr>
          </a:lstStyle>
          <a:p>
            <a:r>
              <a:rPr lang="de-DE" dirty="0"/>
              <a:t> Bild</a:t>
            </a:r>
          </a:p>
        </p:txBody>
      </p:sp>
      <p:sp>
        <p:nvSpPr>
          <p:cNvPr id="18" name="Bildplatzhalter 4">
            <a:extLst>
              <a:ext uri="{FF2B5EF4-FFF2-40B4-BE49-F238E27FC236}">
                <a16:creationId xmlns:a16="http://schemas.microsoft.com/office/drawing/2014/main" id="{9D90BE64-AAB6-D0DC-CA50-842C9268BE0A}"/>
              </a:ext>
            </a:extLst>
          </p:cNvPr>
          <p:cNvSpPr>
            <a:spLocks noGrp="1"/>
          </p:cNvSpPr>
          <p:nvPr>
            <p:ph type="pic" sz="quarter" idx="17" hasCustomPrompt="1"/>
          </p:nvPr>
        </p:nvSpPr>
        <p:spPr>
          <a:xfrm>
            <a:off x="4330787" y="1582304"/>
            <a:ext cx="3533215" cy="4068437"/>
          </a:xfrm>
          <a:solidFill>
            <a:schemeClr val="bg1">
              <a:lumMod val="85000"/>
            </a:schemeClr>
          </a:solidFill>
        </p:spPr>
        <p:txBody>
          <a:bodyPr/>
          <a:lstStyle>
            <a:lvl1pPr marL="0" indent="0">
              <a:buNone/>
              <a:defRPr/>
            </a:lvl1pPr>
          </a:lstStyle>
          <a:p>
            <a:r>
              <a:rPr lang="de-DE" dirty="0"/>
              <a:t> Bild</a:t>
            </a:r>
          </a:p>
        </p:txBody>
      </p:sp>
      <p:sp>
        <p:nvSpPr>
          <p:cNvPr id="25" name="Foliennummer">
            <a:extLst>
              <a:ext uri="{FF2B5EF4-FFF2-40B4-BE49-F238E27FC236}">
                <a16:creationId xmlns:a16="http://schemas.microsoft.com/office/drawing/2014/main" id="{0AA39B32-F1D1-507D-1CA8-FF0F4AD84381}"/>
              </a:ext>
            </a:extLst>
          </p:cNvPr>
          <p:cNvSpPr>
            <a:spLocks noGrp="1"/>
          </p:cNvSpPr>
          <p:nvPr>
            <p:ph type="sldNum" sz="quarter" idx="4"/>
          </p:nvPr>
        </p:nvSpPr>
        <p:spPr bwMode="gray">
          <a:xfrm>
            <a:off x="609125" y="6217349"/>
            <a:ext cx="280795" cy="288000"/>
          </a:xfrm>
          <a:prstGeom prst="rect">
            <a:avLst/>
          </a:prstGeom>
        </p:spPr>
        <p:txBody>
          <a:bodyPr vert="horz" lIns="0" tIns="0" rIns="0" bIns="0" rtlCol="0" anchor="ctr" anchorCtr="0"/>
          <a:lstStyle>
            <a:lvl1pPr algn="l">
              <a:defRPr sz="525">
                <a:solidFill>
                  <a:schemeClr val="accent1"/>
                </a:solidFill>
                <a:latin typeface="+mj-lt"/>
              </a:defRPr>
            </a:lvl1pPr>
          </a:lstStyle>
          <a:p>
            <a:fld id="{02CEFE82-39F2-4F47-8A0C-D5AB3496FA5C}" type="slidenum">
              <a:rPr lang="de-DE" smtClean="0">
                <a:solidFill>
                  <a:srgbClr val="3C3C3C"/>
                </a:solidFill>
              </a:rPr>
              <a:pPr/>
              <a:t>‹Nr.›</a:t>
            </a:fld>
            <a:endParaRPr lang="de-DE" dirty="0">
              <a:solidFill>
                <a:srgbClr val="3C3C3C"/>
              </a:solidFill>
            </a:endParaRPr>
          </a:p>
        </p:txBody>
      </p:sp>
      <p:sp>
        <p:nvSpPr>
          <p:cNvPr id="7" name="Textplatzhalter 2">
            <a:extLst>
              <a:ext uri="{FF2B5EF4-FFF2-40B4-BE49-F238E27FC236}">
                <a16:creationId xmlns:a16="http://schemas.microsoft.com/office/drawing/2014/main" id="{CF3061A9-3F1F-84FD-D336-26322FFC4463}"/>
              </a:ext>
            </a:extLst>
          </p:cNvPr>
          <p:cNvSpPr>
            <a:spLocks noGrp="1"/>
          </p:cNvSpPr>
          <p:nvPr>
            <p:ph type="body" sz="quarter" idx="18" hasCustomPrompt="1"/>
          </p:nvPr>
        </p:nvSpPr>
        <p:spPr>
          <a:xfrm>
            <a:off x="10387515" y="6203113"/>
            <a:ext cx="1263600" cy="3384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e-DE" dirty="0"/>
              <a:t> </a:t>
            </a:r>
            <a:endParaRPr lang="en-US" dirty="0"/>
          </a:p>
        </p:txBody>
      </p:sp>
    </p:spTree>
    <p:extLst>
      <p:ext uri="{BB962C8B-B14F-4D97-AF65-F5344CB8AC3E}">
        <p14:creationId xmlns:p14="http://schemas.microsoft.com/office/powerpoint/2010/main" val="271674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mp; IMAGE 3">
    <p:spTree>
      <p:nvGrpSpPr>
        <p:cNvPr id="1" name=""/>
        <p:cNvGrpSpPr/>
        <p:nvPr/>
      </p:nvGrpSpPr>
      <p:grpSpPr>
        <a:xfrm>
          <a:off x="0" y="0"/>
          <a:ext cx="0" cy="0"/>
          <a:chOff x="0" y="0"/>
          <a:chExt cx="0" cy="0"/>
        </a:xfrm>
      </p:grpSpPr>
      <p:sp>
        <p:nvSpPr>
          <p:cNvPr id="12" name="Bild"/>
          <p:cNvSpPr>
            <a:spLocks noGrp="1" noChangeAspect="1"/>
          </p:cNvSpPr>
          <p:nvPr>
            <p:ph type="pic" sz="quarter" idx="14"/>
          </p:nvPr>
        </p:nvSpPr>
        <p:spPr bwMode="gray">
          <a:xfrm>
            <a:off x="6227942" y="1582304"/>
            <a:ext cx="5423175" cy="4068437"/>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14" name="Foliennummer">
            <a:extLst>
              <a:ext uri="{FF2B5EF4-FFF2-40B4-BE49-F238E27FC236}">
                <a16:creationId xmlns:a16="http://schemas.microsoft.com/office/drawing/2014/main" id="{C085E3C8-01BA-C825-BE11-617876A72164}"/>
              </a:ext>
            </a:extLst>
          </p:cNvPr>
          <p:cNvSpPr>
            <a:spLocks noGrp="1"/>
          </p:cNvSpPr>
          <p:nvPr>
            <p:ph type="sldNum" sz="quarter" idx="4"/>
          </p:nvPr>
        </p:nvSpPr>
        <p:spPr bwMode="gray">
          <a:xfrm>
            <a:off x="609125" y="6217349"/>
            <a:ext cx="280795" cy="288000"/>
          </a:xfrm>
          <a:prstGeom prst="rect">
            <a:avLst/>
          </a:prstGeom>
        </p:spPr>
        <p:txBody>
          <a:bodyPr vert="horz" lIns="0" tIns="0" rIns="0" bIns="0" rtlCol="0" anchor="ctr" anchorCtr="0"/>
          <a:lstStyle>
            <a:lvl1pPr algn="l">
              <a:defRPr sz="525">
                <a:solidFill>
                  <a:schemeClr val="accent1"/>
                </a:solidFill>
                <a:latin typeface="+mj-lt"/>
              </a:defRPr>
            </a:lvl1pPr>
          </a:lstStyle>
          <a:p>
            <a:fld id="{02CEFE82-39F2-4F47-8A0C-D5AB3496FA5C}" type="slidenum">
              <a:rPr lang="de-DE" smtClean="0">
                <a:solidFill>
                  <a:srgbClr val="3C3C3C"/>
                </a:solidFill>
              </a:rPr>
              <a:pPr/>
              <a:t>‹Nr.›</a:t>
            </a:fld>
            <a:endParaRPr lang="de-DE" dirty="0">
              <a:solidFill>
                <a:srgbClr val="3C3C3C"/>
              </a:solidFill>
            </a:endParaRPr>
          </a:p>
        </p:txBody>
      </p:sp>
      <p:sp>
        <p:nvSpPr>
          <p:cNvPr id="13" name="Titel">
            <a:extLst>
              <a:ext uri="{FF2B5EF4-FFF2-40B4-BE49-F238E27FC236}">
                <a16:creationId xmlns:a16="http://schemas.microsoft.com/office/drawing/2014/main" id="{CC42568D-BC84-0B7F-95F2-DE7D659FF0C8}"/>
              </a:ext>
            </a:extLst>
          </p:cNvPr>
          <p:cNvSpPr>
            <a:spLocks noGrp="1"/>
          </p:cNvSpPr>
          <p:nvPr>
            <p:ph type="title" hasCustomPrompt="1"/>
          </p:nvPr>
        </p:nvSpPr>
        <p:spPr bwMode="gray">
          <a:xfrm>
            <a:off x="540070" y="432000"/>
            <a:ext cx="11111047" cy="900000"/>
          </a:xfrm>
        </p:spPr>
        <p:txBody>
          <a:bodyPr/>
          <a:lstStyle>
            <a:lvl1pPr>
              <a:lnSpc>
                <a:spcPct val="100000"/>
              </a:lnSpc>
              <a:defRPr sz="2100"/>
            </a:lvl1pPr>
          </a:lstStyle>
          <a:p>
            <a:r>
              <a:rPr lang="de-DE" noProof="0" dirty="0"/>
              <a:t>Platzhaltertext</a:t>
            </a:r>
          </a:p>
        </p:txBody>
      </p:sp>
      <p:sp>
        <p:nvSpPr>
          <p:cNvPr id="17" name="Inhalt">
            <a:extLst>
              <a:ext uri="{FF2B5EF4-FFF2-40B4-BE49-F238E27FC236}">
                <a16:creationId xmlns:a16="http://schemas.microsoft.com/office/drawing/2014/main" id="{86F858B5-28D2-BBCB-6BC1-C98CECAC2343}"/>
              </a:ext>
            </a:extLst>
          </p:cNvPr>
          <p:cNvSpPr>
            <a:spLocks noGrp="1"/>
          </p:cNvSpPr>
          <p:nvPr>
            <p:ph sz="half" idx="1" hasCustomPrompt="1"/>
          </p:nvPr>
        </p:nvSpPr>
        <p:spPr bwMode="gray">
          <a:xfrm>
            <a:off x="540070" y="1582304"/>
            <a:ext cx="5423175" cy="4068437"/>
          </a:xfrm>
        </p:spPr>
        <p:txBody>
          <a:bodyPr/>
          <a:lstStyle>
            <a:lvl1pPr>
              <a:defRPr sz="750"/>
            </a:lvl1pPr>
            <a:lvl2pPr>
              <a:defRPr sz="675"/>
            </a:lvl2pPr>
            <a:lvl3pPr>
              <a:defRPr sz="600"/>
            </a:lvl3pPr>
            <a:lvl4pPr>
              <a:defRPr sz="525"/>
            </a:lvl4pPr>
            <a:lvl5pPr>
              <a:defRPr sz="525"/>
            </a:lvl5pPr>
            <a:lvl6pPr>
              <a:defRPr sz="1350"/>
            </a:lvl6pPr>
            <a:lvl7pPr>
              <a:defRPr sz="1350"/>
            </a:lvl7pPr>
            <a:lvl8pPr>
              <a:defRPr sz="1350"/>
            </a:lvl8pPr>
            <a:lvl9pPr>
              <a:defRPr sz="135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6" name="Textplatzhalter 2">
            <a:extLst>
              <a:ext uri="{FF2B5EF4-FFF2-40B4-BE49-F238E27FC236}">
                <a16:creationId xmlns:a16="http://schemas.microsoft.com/office/drawing/2014/main" id="{643D8705-2FC9-755C-15C9-68C7A27E2BC2}"/>
              </a:ext>
            </a:extLst>
          </p:cNvPr>
          <p:cNvSpPr>
            <a:spLocks noGrp="1"/>
          </p:cNvSpPr>
          <p:nvPr>
            <p:ph type="body" sz="quarter" idx="16" hasCustomPrompt="1"/>
          </p:nvPr>
        </p:nvSpPr>
        <p:spPr>
          <a:xfrm>
            <a:off x="10387515" y="6203113"/>
            <a:ext cx="1263600" cy="3384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e-DE" dirty="0"/>
              <a:t> </a:t>
            </a:r>
            <a:endParaRPr lang="en-US" dirty="0"/>
          </a:p>
        </p:txBody>
      </p:sp>
    </p:spTree>
    <p:extLst>
      <p:ext uri="{BB962C8B-B14F-4D97-AF65-F5344CB8AC3E}">
        <p14:creationId xmlns:p14="http://schemas.microsoft.com/office/powerpoint/2010/main" val="2068673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mp; IMAGE 4">
    <p:spTree>
      <p:nvGrpSpPr>
        <p:cNvPr id="1" name=""/>
        <p:cNvGrpSpPr/>
        <p:nvPr/>
      </p:nvGrpSpPr>
      <p:grpSpPr>
        <a:xfrm>
          <a:off x="0" y="0"/>
          <a:ext cx="0" cy="0"/>
          <a:chOff x="0" y="0"/>
          <a:chExt cx="0" cy="0"/>
        </a:xfrm>
      </p:grpSpPr>
      <p:sp>
        <p:nvSpPr>
          <p:cNvPr id="12" name="Bild"/>
          <p:cNvSpPr>
            <a:spLocks noGrp="1" noChangeAspect="1"/>
          </p:cNvSpPr>
          <p:nvPr>
            <p:ph type="pic" sz="quarter" idx="14"/>
          </p:nvPr>
        </p:nvSpPr>
        <p:spPr bwMode="gray">
          <a:xfrm>
            <a:off x="6227942" y="1582304"/>
            <a:ext cx="5423175" cy="4068437"/>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14" name="Foliennummer">
            <a:extLst>
              <a:ext uri="{FF2B5EF4-FFF2-40B4-BE49-F238E27FC236}">
                <a16:creationId xmlns:a16="http://schemas.microsoft.com/office/drawing/2014/main" id="{C085E3C8-01BA-C825-BE11-617876A72164}"/>
              </a:ext>
            </a:extLst>
          </p:cNvPr>
          <p:cNvSpPr>
            <a:spLocks noGrp="1"/>
          </p:cNvSpPr>
          <p:nvPr>
            <p:ph type="sldNum" sz="quarter" idx="4"/>
          </p:nvPr>
        </p:nvSpPr>
        <p:spPr bwMode="gray">
          <a:xfrm>
            <a:off x="609125" y="6217349"/>
            <a:ext cx="280795" cy="288000"/>
          </a:xfrm>
          <a:prstGeom prst="rect">
            <a:avLst/>
          </a:prstGeom>
        </p:spPr>
        <p:txBody>
          <a:bodyPr vert="horz" lIns="0" tIns="0" rIns="0" bIns="0" rtlCol="0" anchor="ctr" anchorCtr="0"/>
          <a:lstStyle>
            <a:lvl1pPr algn="l">
              <a:defRPr sz="525">
                <a:solidFill>
                  <a:schemeClr val="accent1"/>
                </a:solidFill>
                <a:latin typeface="+mj-lt"/>
              </a:defRPr>
            </a:lvl1pPr>
          </a:lstStyle>
          <a:p>
            <a:fld id="{02CEFE82-39F2-4F47-8A0C-D5AB3496FA5C}" type="slidenum">
              <a:rPr lang="de-DE" smtClean="0">
                <a:solidFill>
                  <a:srgbClr val="3C3C3C"/>
                </a:solidFill>
              </a:rPr>
              <a:pPr/>
              <a:t>‹Nr.›</a:t>
            </a:fld>
            <a:endParaRPr lang="de-DE" dirty="0">
              <a:solidFill>
                <a:srgbClr val="3C3C3C"/>
              </a:solidFill>
            </a:endParaRPr>
          </a:p>
        </p:txBody>
      </p:sp>
      <p:sp>
        <p:nvSpPr>
          <p:cNvPr id="13" name="Titel">
            <a:extLst>
              <a:ext uri="{FF2B5EF4-FFF2-40B4-BE49-F238E27FC236}">
                <a16:creationId xmlns:a16="http://schemas.microsoft.com/office/drawing/2014/main" id="{CC42568D-BC84-0B7F-95F2-DE7D659FF0C8}"/>
              </a:ext>
            </a:extLst>
          </p:cNvPr>
          <p:cNvSpPr>
            <a:spLocks noGrp="1"/>
          </p:cNvSpPr>
          <p:nvPr>
            <p:ph type="title" hasCustomPrompt="1"/>
          </p:nvPr>
        </p:nvSpPr>
        <p:spPr bwMode="gray">
          <a:xfrm>
            <a:off x="540070" y="432000"/>
            <a:ext cx="11111047" cy="900000"/>
          </a:xfrm>
        </p:spPr>
        <p:txBody>
          <a:bodyPr/>
          <a:lstStyle>
            <a:lvl1pPr>
              <a:lnSpc>
                <a:spcPct val="100000"/>
              </a:lnSpc>
              <a:defRPr sz="2100"/>
            </a:lvl1pPr>
          </a:lstStyle>
          <a:p>
            <a:r>
              <a:rPr lang="de-DE" noProof="0" dirty="0"/>
              <a:t>Platzhaltertext</a:t>
            </a:r>
          </a:p>
        </p:txBody>
      </p:sp>
      <p:sp>
        <p:nvSpPr>
          <p:cNvPr id="6" name="Bild">
            <a:extLst>
              <a:ext uri="{FF2B5EF4-FFF2-40B4-BE49-F238E27FC236}">
                <a16:creationId xmlns:a16="http://schemas.microsoft.com/office/drawing/2014/main" id="{95F41663-0AA2-3B1D-2225-A5E735B52505}"/>
              </a:ext>
            </a:extLst>
          </p:cNvPr>
          <p:cNvSpPr>
            <a:spLocks noGrp="1" noChangeAspect="1"/>
          </p:cNvSpPr>
          <p:nvPr>
            <p:ph type="pic" sz="quarter" idx="15"/>
          </p:nvPr>
        </p:nvSpPr>
        <p:spPr bwMode="gray">
          <a:xfrm>
            <a:off x="540071" y="1582304"/>
            <a:ext cx="5423175" cy="4068437"/>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7" name="Textplatzhalter 2">
            <a:extLst>
              <a:ext uri="{FF2B5EF4-FFF2-40B4-BE49-F238E27FC236}">
                <a16:creationId xmlns:a16="http://schemas.microsoft.com/office/drawing/2014/main" id="{4EE98FE2-41CE-99B2-1EFD-D28EB841D46B}"/>
              </a:ext>
            </a:extLst>
          </p:cNvPr>
          <p:cNvSpPr>
            <a:spLocks noGrp="1"/>
          </p:cNvSpPr>
          <p:nvPr>
            <p:ph type="body" sz="quarter" idx="16" hasCustomPrompt="1"/>
          </p:nvPr>
        </p:nvSpPr>
        <p:spPr>
          <a:xfrm>
            <a:off x="10387515" y="6203113"/>
            <a:ext cx="1263600" cy="3384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e-DE" dirty="0"/>
              <a:t> </a:t>
            </a:r>
            <a:endParaRPr lang="en-US" dirty="0"/>
          </a:p>
        </p:txBody>
      </p:sp>
    </p:spTree>
    <p:extLst>
      <p:ext uri="{BB962C8B-B14F-4D97-AF65-F5344CB8AC3E}">
        <p14:creationId xmlns:p14="http://schemas.microsoft.com/office/powerpoint/2010/main" val="318865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mp; IMAGE 5">
    <p:spTree>
      <p:nvGrpSpPr>
        <p:cNvPr id="1" name=""/>
        <p:cNvGrpSpPr/>
        <p:nvPr/>
      </p:nvGrpSpPr>
      <p:grpSpPr>
        <a:xfrm>
          <a:off x="0" y="0"/>
          <a:ext cx="0" cy="0"/>
          <a:chOff x="0" y="0"/>
          <a:chExt cx="0" cy="0"/>
        </a:xfrm>
      </p:grpSpPr>
      <p:sp>
        <p:nvSpPr>
          <p:cNvPr id="12" name="Bild"/>
          <p:cNvSpPr>
            <a:spLocks noGrp="1" noChangeAspect="1"/>
          </p:cNvSpPr>
          <p:nvPr>
            <p:ph type="pic" sz="quarter" idx="14"/>
          </p:nvPr>
        </p:nvSpPr>
        <p:spPr bwMode="gray">
          <a:xfrm>
            <a:off x="4330789" y="1582304"/>
            <a:ext cx="7320329" cy="4068437"/>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14" name="Foliennummer">
            <a:extLst>
              <a:ext uri="{FF2B5EF4-FFF2-40B4-BE49-F238E27FC236}">
                <a16:creationId xmlns:a16="http://schemas.microsoft.com/office/drawing/2014/main" id="{C085E3C8-01BA-C825-BE11-617876A72164}"/>
              </a:ext>
            </a:extLst>
          </p:cNvPr>
          <p:cNvSpPr>
            <a:spLocks noGrp="1"/>
          </p:cNvSpPr>
          <p:nvPr>
            <p:ph type="sldNum" sz="quarter" idx="4"/>
          </p:nvPr>
        </p:nvSpPr>
        <p:spPr bwMode="gray">
          <a:xfrm>
            <a:off x="609125" y="6217349"/>
            <a:ext cx="280795" cy="288000"/>
          </a:xfrm>
          <a:prstGeom prst="rect">
            <a:avLst/>
          </a:prstGeom>
        </p:spPr>
        <p:txBody>
          <a:bodyPr vert="horz" lIns="0" tIns="0" rIns="0" bIns="0" rtlCol="0" anchor="ctr" anchorCtr="0"/>
          <a:lstStyle>
            <a:lvl1pPr algn="l">
              <a:defRPr sz="525">
                <a:solidFill>
                  <a:schemeClr val="accent1"/>
                </a:solidFill>
                <a:latin typeface="+mj-lt"/>
              </a:defRPr>
            </a:lvl1pPr>
          </a:lstStyle>
          <a:p>
            <a:fld id="{02CEFE82-39F2-4F47-8A0C-D5AB3496FA5C}" type="slidenum">
              <a:rPr lang="de-DE" smtClean="0">
                <a:solidFill>
                  <a:srgbClr val="3C3C3C"/>
                </a:solidFill>
              </a:rPr>
              <a:pPr/>
              <a:t>‹Nr.›</a:t>
            </a:fld>
            <a:endParaRPr lang="de-DE" dirty="0">
              <a:solidFill>
                <a:srgbClr val="3C3C3C"/>
              </a:solidFill>
            </a:endParaRPr>
          </a:p>
        </p:txBody>
      </p:sp>
      <p:sp>
        <p:nvSpPr>
          <p:cNvPr id="13" name="Titel">
            <a:extLst>
              <a:ext uri="{FF2B5EF4-FFF2-40B4-BE49-F238E27FC236}">
                <a16:creationId xmlns:a16="http://schemas.microsoft.com/office/drawing/2014/main" id="{CC42568D-BC84-0B7F-95F2-DE7D659FF0C8}"/>
              </a:ext>
            </a:extLst>
          </p:cNvPr>
          <p:cNvSpPr>
            <a:spLocks noGrp="1"/>
          </p:cNvSpPr>
          <p:nvPr>
            <p:ph type="title" hasCustomPrompt="1"/>
          </p:nvPr>
        </p:nvSpPr>
        <p:spPr bwMode="gray">
          <a:xfrm>
            <a:off x="540070" y="432000"/>
            <a:ext cx="11111047" cy="900000"/>
          </a:xfrm>
        </p:spPr>
        <p:txBody>
          <a:bodyPr/>
          <a:lstStyle>
            <a:lvl1pPr>
              <a:lnSpc>
                <a:spcPct val="100000"/>
              </a:lnSpc>
              <a:defRPr sz="2100"/>
            </a:lvl1pPr>
          </a:lstStyle>
          <a:p>
            <a:r>
              <a:rPr lang="de-DE" noProof="0" dirty="0"/>
              <a:t>Platzhaltertext</a:t>
            </a:r>
          </a:p>
        </p:txBody>
      </p:sp>
      <p:sp>
        <p:nvSpPr>
          <p:cNvPr id="17" name="Inhalt">
            <a:extLst>
              <a:ext uri="{FF2B5EF4-FFF2-40B4-BE49-F238E27FC236}">
                <a16:creationId xmlns:a16="http://schemas.microsoft.com/office/drawing/2014/main" id="{86F858B5-28D2-BBCB-6BC1-C98CECAC2343}"/>
              </a:ext>
            </a:extLst>
          </p:cNvPr>
          <p:cNvSpPr>
            <a:spLocks noGrp="1"/>
          </p:cNvSpPr>
          <p:nvPr>
            <p:ph sz="half" idx="1" hasCustomPrompt="1"/>
          </p:nvPr>
        </p:nvSpPr>
        <p:spPr bwMode="gray">
          <a:xfrm>
            <a:off x="540070" y="1582304"/>
            <a:ext cx="3533215" cy="4068437"/>
          </a:xfrm>
        </p:spPr>
        <p:txBody>
          <a:bodyPr/>
          <a:lstStyle>
            <a:lvl1pPr>
              <a:defRPr sz="750"/>
            </a:lvl1pPr>
            <a:lvl2pPr>
              <a:defRPr sz="675"/>
            </a:lvl2pPr>
            <a:lvl3pPr>
              <a:defRPr sz="600"/>
            </a:lvl3pPr>
            <a:lvl4pPr>
              <a:defRPr sz="525"/>
            </a:lvl4pPr>
            <a:lvl5pPr>
              <a:defRPr sz="525"/>
            </a:lvl5pPr>
            <a:lvl6pPr>
              <a:defRPr sz="1350"/>
            </a:lvl6pPr>
            <a:lvl7pPr>
              <a:defRPr sz="1350"/>
            </a:lvl7pPr>
            <a:lvl8pPr>
              <a:defRPr sz="1350"/>
            </a:lvl8pPr>
            <a:lvl9pPr>
              <a:defRPr sz="135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6" name="Textplatzhalter 2">
            <a:extLst>
              <a:ext uri="{FF2B5EF4-FFF2-40B4-BE49-F238E27FC236}">
                <a16:creationId xmlns:a16="http://schemas.microsoft.com/office/drawing/2014/main" id="{FA7C4F0E-D35F-A9FE-912E-8ED642B32418}"/>
              </a:ext>
            </a:extLst>
          </p:cNvPr>
          <p:cNvSpPr>
            <a:spLocks noGrp="1"/>
          </p:cNvSpPr>
          <p:nvPr>
            <p:ph type="body" sz="quarter" idx="16" hasCustomPrompt="1"/>
          </p:nvPr>
        </p:nvSpPr>
        <p:spPr>
          <a:xfrm>
            <a:off x="10387515" y="6203113"/>
            <a:ext cx="1263600" cy="3384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e-DE" dirty="0"/>
              <a:t> </a:t>
            </a:r>
            <a:endParaRPr lang="en-US" dirty="0"/>
          </a:p>
        </p:txBody>
      </p:sp>
    </p:spTree>
    <p:extLst>
      <p:ext uri="{BB962C8B-B14F-4D97-AF65-F5344CB8AC3E}">
        <p14:creationId xmlns:p14="http://schemas.microsoft.com/office/powerpoint/2010/main" val="1416405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mp; IMAGE 6">
    <p:spTree>
      <p:nvGrpSpPr>
        <p:cNvPr id="1" name=""/>
        <p:cNvGrpSpPr/>
        <p:nvPr/>
      </p:nvGrpSpPr>
      <p:grpSpPr>
        <a:xfrm>
          <a:off x="0" y="0"/>
          <a:ext cx="0" cy="0"/>
          <a:chOff x="0" y="0"/>
          <a:chExt cx="0" cy="0"/>
        </a:xfrm>
      </p:grpSpPr>
      <p:sp>
        <p:nvSpPr>
          <p:cNvPr id="15" name="Bild">
            <a:extLst>
              <a:ext uri="{FF2B5EF4-FFF2-40B4-BE49-F238E27FC236}">
                <a16:creationId xmlns:a16="http://schemas.microsoft.com/office/drawing/2014/main" id="{F734666D-64C2-B357-764E-3B652BAB0A9F}"/>
              </a:ext>
            </a:extLst>
          </p:cNvPr>
          <p:cNvSpPr>
            <a:spLocks noGrp="1" noChangeAspect="1"/>
          </p:cNvSpPr>
          <p:nvPr>
            <p:ph type="pic" sz="quarter" idx="16"/>
          </p:nvPr>
        </p:nvSpPr>
        <p:spPr bwMode="gray">
          <a:xfrm>
            <a:off x="8114301" y="0"/>
            <a:ext cx="4077699" cy="68580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10" name="Titel">
            <a:extLst>
              <a:ext uri="{FF2B5EF4-FFF2-40B4-BE49-F238E27FC236}">
                <a16:creationId xmlns:a16="http://schemas.microsoft.com/office/drawing/2014/main" id="{27E88C6C-B09C-4C65-8FC5-DDCB965BE239}"/>
              </a:ext>
            </a:extLst>
          </p:cNvPr>
          <p:cNvSpPr>
            <a:spLocks noGrp="1"/>
          </p:cNvSpPr>
          <p:nvPr>
            <p:ph type="title" hasCustomPrompt="1"/>
          </p:nvPr>
        </p:nvSpPr>
        <p:spPr bwMode="gray">
          <a:xfrm>
            <a:off x="540069" y="432000"/>
            <a:ext cx="7323931" cy="900000"/>
          </a:xfrm>
        </p:spPr>
        <p:txBody>
          <a:bodyPr/>
          <a:lstStyle>
            <a:lvl1pPr>
              <a:lnSpc>
                <a:spcPct val="100000"/>
              </a:lnSpc>
              <a:defRPr sz="2100"/>
            </a:lvl1pPr>
          </a:lstStyle>
          <a:p>
            <a:r>
              <a:rPr lang="de-DE" noProof="0" dirty="0"/>
              <a:t>Platzhaltertext</a:t>
            </a:r>
          </a:p>
        </p:txBody>
      </p:sp>
      <p:sp>
        <p:nvSpPr>
          <p:cNvPr id="8" name="Inhalt 1">
            <a:extLst>
              <a:ext uri="{FF2B5EF4-FFF2-40B4-BE49-F238E27FC236}">
                <a16:creationId xmlns:a16="http://schemas.microsoft.com/office/drawing/2014/main" id="{C1A7D05A-11B4-4F2C-91C2-95C96FE92441}"/>
              </a:ext>
            </a:extLst>
          </p:cNvPr>
          <p:cNvSpPr>
            <a:spLocks noGrp="1"/>
          </p:cNvSpPr>
          <p:nvPr>
            <p:ph sz="half" idx="1"/>
          </p:nvPr>
        </p:nvSpPr>
        <p:spPr bwMode="gray">
          <a:xfrm>
            <a:off x="540070" y="1582303"/>
            <a:ext cx="3536815" cy="4068436"/>
          </a:xfrm>
        </p:spPr>
        <p:txBody>
          <a:bodyPr/>
          <a:lstStyle>
            <a:lvl1pPr>
              <a:defRPr sz="750"/>
            </a:lvl1pPr>
            <a:lvl2pPr>
              <a:defRPr sz="675"/>
            </a:lvl2pPr>
            <a:lvl3pPr>
              <a:defRPr sz="600"/>
            </a:lvl3pPr>
            <a:lvl4pPr>
              <a:defRPr sz="525"/>
            </a:lvl4pPr>
            <a:lvl5pPr>
              <a:defRPr sz="525"/>
            </a:lvl5pPr>
            <a:lvl6pPr>
              <a:defRPr sz="1350"/>
            </a:lvl6pPr>
            <a:lvl7pPr>
              <a:defRPr sz="1350"/>
            </a:lvl7pPr>
            <a:lvl8pPr>
              <a:defRPr sz="1350"/>
            </a:lvl8pPr>
            <a:lvl9pPr>
              <a:defRPr sz="135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2" name="Inhalt 2">
            <a:extLst>
              <a:ext uri="{FF2B5EF4-FFF2-40B4-BE49-F238E27FC236}">
                <a16:creationId xmlns:a16="http://schemas.microsoft.com/office/drawing/2014/main" id="{71DE9BEE-880E-484F-A045-DAB00F498D4E}"/>
              </a:ext>
            </a:extLst>
          </p:cNvPr>
          <p:cNvSpPr>
            <a:spLocks noGrp="1"/>
          </p:cNvSpPr>
          <p:nvPr>
            <p:ph sz="half" idx="14"/>
          </p:nvPr>
        </p:nvSpPr>
        <p:spPr bwMode="gray">
          <a:xfrm>
            <a:off x="4327186" y="1582303"/>
            <a:ext cx="3536815" cy="4068436"/>
          </a:xfrm>
        </p:spPr>
        <p:txBody>
          <a:bodyPr/>
          <a:lstStyle>
            <a:lvl1pPr>
              <a:defRPr sz="750"/>
            </a:lvl1pPr>
            <a:lvl2pPr>
              <a:defRPr sz="675"/>
            </a:lvl2pPr>
            <a:lvl3pPr>
              <a:defRPr sz="600"/>
            </a:lvl3pPr>
            <a:lvl4pPr>
              <a:defRPr sz="525"/>
            </a:lvl4pPr>
            <a:lvl5pPr>
              <a:defRPr sz="525"/>
            </a:lvl5pPr>
            <a:lvl6pPr>
              <a:defRPr sz="1350"/>
            </a:lvl6pPr>
            <a:lvl7pPr>
              <a:defRPr sz="1350"/>
            </a:lvl7pPr>
            <a:lvl8pPr>
              <a:defRPr sz="1350"/>
            </a:lvl8pPr>
            <a:lvl9pPr>
              <a:defRPr sz="135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35" name="Foliennummer">
            <a:extLst>
              <a:ext uri="{FF2B5EF4-FFF2-40B4-BE49-F238E27FC236}">
                <a16:creationId xmlns:a16="http://schemas.microsoft.com/office/drawing/2014/main" id="{D9F14CC3-463A-1E40-D246-02123BDA4090}"/>
              </a:ext>
            </a:extLst>
          </p:cNvPr>
          <p:cNvSpPr>
            <a:spLocks noGrp="1"/>
          </p:cNvSpPr>
          <p:nvPr>
            <p:ph type="sldNum" sz="quarter" idx="4"/>
          </p:nvPr>
        </p:nvSpPr>
        <p:spPr bwMode="gray">
          <a:xfrm>
            <a:off x="609125" y="6217349"/>
            <a:ext cx="280795" cy="288000"/>
          </a:xfrm>
          <a:prstGeom prst="rect">
            <a:avLst/>
          </a:prstGeom>
        </p:spPr>
        <p:txBody>
          <a:bodyPr vert="horz" lIns="0" tIns="0" rIns="0" bIns="0" rtlCol="0" anchor="ctr" anchorCtr="0"/>
          <a:lstStyle>
            <a:lvl1pPr algn="l">
              <a:defRPr sz="525">
                <a:solidFill>
                  <a:schemeClr val="accent1"/>
                </a:solidFill>
                <a:latin typeface="+mj-lt"/>
              </a:defRPr>
            </a:lvl1pPr>
          </a:lstStyle>
          <a:p>
            <a:fld id="{02CEFE82-39F2-4F47-8A0C-D5AB3496FA5C}" type="slidenum">
              <a:rPr lang="de-DE" smtClean="0">
                <a:solidFill>
                  <a:srgbClr val="3C3C3C"/>
                </a:solidFill>
              </a:rPr>
              <a:pPr/>
              <a:t>‹Nr.›</a:t>
            </a:fld>
            <a:endParaRPr lang="de-DE" dirty="0">
              <a:solidFill>
                <a:srgbClr val="3C3C3C"/>
              </a:solidFill>
            </a:endParaRPr>
          </a:p>
        </p:txBody>
      </p:sp>
      <p:pic>
        <p:nvPicPr>
          <p:cNvPr id="3" name="Grafik 2">
            <a:extLst>
              <a:ext uri="{FF2B5EF4-FFF2-40B4-BE49-F238E27FC236}">
                <a16:creationId xmlns:a16="http://schemas.microsoft.com/office/drawing/2014/main" id="{9F1BCD1E-DF36-436A-9F67-54F25997E0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81310" y="5895575"/>
            <a:ext cx="1966559" cy="643551"/>
          </a:xfrm>
          <a:prstGeom prst="rect">
            <a:avLst/>
          </a:prstGeom>
        </p:spPr>
      </p:pic>
    </p:spTree>
    <p:extLst>
      <p:ext uri="{BB962C8B-B14F-4D97-AF65-F5344CB8AC3E}">
        <p14:creationId xmlns:p14="http://schemas.microsoft.com/office/powerpoint/2010/main" val="2375184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amp; IMAGE 7">
    <p:spTree>
      <p:nvGrpSpPr>
        <p:cNvPr id="1" name=""/>
        <p:cNvGrpSpPr/>
        <p:nvPr/>
      </p:nvGrpSpPr>
      <p:grpSpPr>
        <a:xfrm>
          <a:off x="0" y="0"/>
          <a:ext cx="0" cy="0"/>
          <a:chOff x="0" y="0"/>
          <a:chExt cx="0" cy="0"/>
        </a:xfrm>
      </p:grpSpPr>
      <p:sp>
        <p:nvSpPr>
          <p:cNvPr id="15" name="Bild">
            <a:extLst>
              <a:ext uri="{FF2B5EF4-FFF2-40B4-BE49-F238E27FC236}">
                <a16:creationId xmlns:a16="http://schemas.microsoft.com/office/drawing/2014/main" id="{F734666D-64C2-B357-764E-3B652BAB0A9F}"/>
              </a:ext>
            </a:extLst>
          </p:cNvPr>
          <p:cNvSpPr>
            <a:spLocks noGrp="1" noChangeAspect="1"/>
          </p:cNvSpPr>
          <p:nvPr>
            <p:ph type="pic" sz="quarter" idx="16"/>
          </p:nvPr>
        </p:nvSpPr>
        <p:spPr bwMode="gray">
          <a:xfrm>
            <a:off x="0" y="0"/>
            <a:ext cx="4077699" cy="68580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10" name="Titel">
            <a:extLst>
              <a:ext uri="{FF2B5EF4-FFF2-40B4-BE49-F238E27FC236}">
                <a16:creationId xmlns:a16="http://schemas.microsoft.com/office/drawing/2014/main" id="{27E88C6C-B09C-4C65-8FC5-DDCB965BE239}"/>
              </a:ext>
            </a:extLst>
          </p:cNvPr>
          <p:cNvSpPr>
            <a:spLocks noGrp="1"/>
          </p:cNvSpPr>
          <p:nvPr>
            <p:ph type="title" hasCustomPrompt="1"/>
          </p:nvPr>
        </p:nvSpPr>
        <p:spPr bwMode="gray">
          <a:xfrm>
            <a:off x="4327185" y="432000"/>
            <a:ext cx="7323931" cy="900000"/>
          </a:xfrm>
        </p:spPr>
        <p:txBody>
          <a:bodyPr/>
          <a:lstStyle>
            <a:lvl1pPr>
              <a:lnSpc>
                <a:spcPct val="100000"/>
              </a:lnSpc>
              <a:defRPr sz="2100"/>
            </a:lvl1pPr>
          </a:lstStyle>
          <a:p>
            <a:r>
              <a:rPr lang="de-DE" noProof="0" dirty="0"/>
              <a:t>Platzhaltertext</a:t>
            </a:r>
          </a:p>
        </p:txBody>
      </p:sp>
      <p:sp>
        <p:nvSpPr>
          <p:cNvPr id="8" name="Inhalt 1">
            <a:extLst>
              <a:ext uri="{FF2B5EF4-FFF2-40B4-BE49-F238E27FC236}">
                <a16:creationId xmlns:a16="http://schemas.microsoft.com/office/drawing/2014/main" id="{C1A7D05A-11B4-4F2C-91C2-95C96FE92441}"/>
              </a:ext>
            </a:extLst>
          </p:cNvPr>
          <p:cNvSpPr>
            <a:spLocks noGrp="1"/>
          </p:cNvSpPr>
          <p:nvPr>
            <p:ph sz="half" idx="1"/>
          </p:nvPr>
        </p:nvSpPr>
        <p:spPr bwMode="gray">
          <a:xfrm>
            <a:off x="8114302" y="1582303"/>
            <a:ext cx="3536815" cy="4068436"/>
          </a:xfrm>
        </p:spPr>
        <p:txBody>
          <a:bodyPr/>
          <a:lstStyle>
            <a:lvl1pPr>
              <a:defRPr sz="750"/>
            </a:lvl1pPr>
            <a:lvl2pPr>
              <a:defRPr sz="675"/>
            </a:lvl2pPr>
            <a:lvl3pPr>
              <a:defRPr sz="600"/>
            </a:lvl3pPr>
            <a:lvl4pPr>
              <a:defRPr sz="525"/>
            </a:lvl4pPr>
            <a:lvl5pPr>
              <a:defRPr sz="525"/>
            </a:lvl5pPr>
            <a:lvl6pPr>
              <a:defRPr sz="1350"/>
            </a:lvl6pPr>
            <a:lvl7pPr>
              <a:defRPr sz="1350"/>
            </a:lvl7pPr>
            <a:lvl8pPr>
              <a:defRPr sz="1350"/>
            </a:lvl8pPr>
            <a:lvl9pPr>
              <a:defRPr sz="135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2" name="Inhalt 2">
            <a:extLst>
              <a:ext uri="{FF2B5EF4-FFF2-40B4-BE49-F238E27FC236}">
                <a16:creationId xmlns:a16="http://schemas.microsoft.com/office/drawing/2014/main" id="{71DE9BEE-880E-484F-A045-DAB00F498D4E}"/>
              </a:ext>
            </a:extLst>
          </p:cNvPr>
          <p:cNvSpPr>
            <a:spLocks noGrp="1"/>
          </p:cNvSpPr>
          <p:nvPr>
            <p:ph sz="half" idx="14"/>
          </p:nvPr>
        </p:nvSpPr>
        <p:spPr bwMode="gray">
          <a:xfrm>
            <a:off x="4327186" y="1582303"/>
            <a:ext cx="3536815" cy="4068436"/>
          </a:xfrm>
        </p:spPr>
        <p:txBody>
          <a:bodyPr/>
          <a:lstStyle>
            <a:lvl1pPr>
              <a:defRPr sz="750"/>
            </a:lvl1pPr>
            <a:lvl2pPr>
              <a:defRPr sz="675"/>
            </a:lvl2pPr>
            <a:lvl3pPr>
              <a:defRPr sz="600"/>
            </a:lvl3pPr>
            <a:lvl4pPr>
              <a:defRPr sz="525"/>
            </a:lvl4pPr>
            <a:lvl5pPr>
              <a:defRPr sz="525"/>
            </a:lvl5pPr>
            <a:lvl6pPr>
              <a:defRPr sz="1350"/>
            </a:lvl6pPr>
            <a:lvl7pPr>
              <a:defRPr sz="1350"/>
            </a:lvl7pPr>
            <a:lvl8pPr>
              <a:defRPr sz="1350"/>
            </a:lvl8pPr>
            <a:lvl9pPr>
              <a:defRPr sz="135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35" name="Foliennummer">
            <a:extLst>
              <a:ext uri="{FF2B5EF4-FFF2-40B4-BE49-F238E27FC236}">
                <a16:creationId xmlns:a16="http://schemas.microsoft.com/office/drawing/2014/main" id="{D9F14CC3-463A-1E40-D246-02123BDA4090}"/>
              </a:ext>
            </a:extLst>
          </p:cNvPr>
          <p:cNvSpPr>
            <a:spLocks noGrp="1"/>
          </p:cNvSpPr>
          <p:nvPr>
            <p:ph type="sldNum" sz="quarter" idx="4"/>
          </p:nvPr>
        </p:nvSpPr>
        <p:spPr bwMode="gray">
          <a:xfrm>
            <a:off x="609125" y="6217349"/>
            <a:ext cx="280795" cy="288000"/>
          </a:xfrm>
          <a:prstGeom prst="rect">
            <a:avLst/>
          </a:prstGeom>
        </p:spPr>
        <p:txBody>
          <a:bodyPr vert="horz" lIns="0" tIns="0" rIns="0" bIns="0" rtlCol="0" anchor="ctr" anchorCtr="0"/>
          <a:lstStyle>
            <a:lvl1pPr algn="l">
              <a:defRPr sz="525">
                <a:solidFill>
                  <a:schemeClr val="accent1"/>
                </a:solidFill>
                <a:latin typeface="+mj-lt"/>
              </a:defRPr>
            </a:lvl1pPr>
          </a:lstStyle>
          <a:p>
            <a:fld id="{02CEFE82-39F2-4F47-8A0C-D5AB3496FA5C}" type="slidenum">
              <a:rPr lang="de-DE" smtClean="0">
                <a:solidFill>
                  <a:srgbClr val="3C3C3C"/>
                </a:solidFill>
              </a:rPr>
              <a:pPr/>
              <a:t>‹Nr.›</a:t>
            </a:fld>
            <a:endParaRPr lang="de-DE" dirty="0">
              <a:solidFill>
                <a:srgbClr val="3C3C3C"/>
              </a:solidFill>
            </a:endParaRPr>
          </a:p>
        </p:txBody>
      </p:sp>
      <p:sp>
        <p:nvSpPr>
          <p:cNvPr id="7" name="Textplatzhalter 2">
            <a:extLst>
              <a:ext uri="{FF2B5EF4-FFF2-40B4-BE49-F238E27FC236}">
                <a16:creationId xmlns:a16="http://schemas.microsoft.com/office/drawing/2014/main" id="{E1559E72-9454-31A0-5FED-AF8110ECE310}"/>
              </a:ext>
            </a:extLst>
          </p:cNvPr>
          <p:cNvSpPr>
            <a:spLocks noGrp="1"/>
          </p:cNvSpPr>
          <p:nvPr>
            <p:ph type="body" sz="quarter" idx="17" hasCustomPrompt="1"/>
          </p:nvPr>
        </p:nvSpPr>
        <p:spPr>
          <a:xfrm>
            <a:off x="10387515" y="6203113"/>
            <a:ext cx="1263600" cy="3384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e-DE" dirty="0"/>
              <a:t> </a:t>
            </a:r>
            <a:endParaRPr lang="en-US" dirty="0"/>
          </a:p>
        </p:txBody>
      </p:sp>
    </p:spTree>
    <p:extLst>
      <p:ext uri="{BB962C8B-B14F-4D97-AF65-F5344CB8AC3E}">
        <p14:creationId xmlns:p14="http://schemas.microsoft.com/office/powerpoint/2010/main" val="277538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mp; IMAGE 8">
    <p:spTree>
      <p:nvGrpSpPr>
        <p:cNvPr id="1" name=""/>
        <p:cNvGrpSpPr/>
        <p:nvPr/>
      </p:nvGrpSpPr>
      <p:grpSpPr>
        <a:xfrm>
          <a:off x="0" y="0"/>
          <a:ext cx="0" cy="0"/>
          <a:chOff x="0" y="0"/>
          <a:chExt cx="0" cy="0"/>
        </a:xfrm>
      </p:grpSpPr>
      <p:sp>
        <p:nvSpPr>
          <p:cNvPr id="14" name="Foliennummer">
            <a:extLst>
              <a:ext uri="{FF2B5EF4-FFF2-40B4-BE49-F238E27FC236}">
                <a16:creationId xmlns:a16="http://schemas.microsoft.com/office/drawing/2014/main" id="{B84E65E6-576A-3ECE-0379-6FF0A13D93C8}"/>
              </a:ext>
            </a:extLst>
          </p:cNvPr>
          <p:cNvSpPr>
            <a:spLocks noGrp="1"/>
          </p:cNvSpPr>
          <p:nvPr>
            <p:ph type="sldNum" sz="quarter" idx="4"/>
          </p:nvPr>
        </p:nvSpPr>
        <p:spPr bwMode="gray">
          <a:xfrm>
            <a:off x="609125" y="6217349"/>
            <a:ext cx="280795" cy="288000"/>
          </a:xfrm>
          <a:prstGeom prst="rect">
            <a:avLst/>
          </a:prstGeom>
        </p:spPr>
        <p:txBody>
          <a:bodyPr vert="horz" lIns="0" tIns="0" rIns="0" bIns="0" rtlCol="0" anchor="ctr" anchorCtr="0"/>
          <a:lstStyle>
            <a:lvl1pPr algn="l">
              <a:defRPr sz="525">
                <a:solidFill>
                  <a:schemeClr val="accent1"/>
                </a:solidFill>
                <a:latin typeface="+mj-lt"/>
              </a:defRPr>
            </a:lvl1pPr>
          </a:lstStyle>
          <a:p>
            <a:fld id="{02CEFE82-39F2-4F47-8A0C-D5AB3496FA5C}" type="slidenum">
              <a:rPr lang="de-DE" smtClean="0">
                <a:solidFill>
                  <a:srgbClr val="3C3C3C"/>
                </a:solidFill>
              </a:rPr>
              <a:pPr/>
              <a:t>‹Nr.›</a:t>
            </a:fld>
            <a:endParaRPr lang="de-DE" dirty="0">
              <a:solidFill>
                <a:srgbClr val="3C3C3C"/>
              </a:solidFill>
            </a:endParaRPr>
          </a:p>
        </p:txBody>
      </p:sp>
      <p:sp>
        <p:nvSpPr>
          <p:cNvPr id="15" name="Titel">
            <a:extLst>
              <a:ext uri="{FF2B5EF4-FFF2-40B4-BE49-F238E27FC236}">
                <a16:creationId xmlns:a16="http://schemas.microsoft.com/office/drawing/2014/main" id="{7B6027A9-BB52-C33B-BE95-5B63F0020CBE}"/>
              </a:ext>
            </a:extLst>
          </p:cNvPr>
          <p:cNvSpPr>
            <a:spLocks noGrp="1"/>
          </p:cNvSpPr>
          <p:nvPr>
            <p:ph type="title" hasCustomPrompt="1"/>
          </p:nvPr>
        </p:nvSpPr>
        <p:spPr bwMode="gray">
          <a:xfrm>
            <a:off x="540070" y="432000"/>
            <a:ext cx="5423175" cy="900000"/>
          </a:xfrm>
        </p:spPr>
        <p:txBody>
          <a:bodyPr/>
          <a:lstStyle>
            <a:lvl1pPr>
              <a:lnSpc>
                <a:spcPct val="100000"/>
              </a:lnSpc>
              <a:defRPr sz="2100"/>
            </a:lvl1pPr>
          </a:lstStyle>
          <a:p>
            <a:r>
              <a:rPr lang="de-DE" noProof="0" dirty="0"/>
              <a:t>Platzhaltertext</a:t>
            </a:r>
          </a:p>
        </p:txBody>
      </p:sp>
      <p:sp>
        <p:nvSpPr>
          <p:cNvPr id="16" name="Inhalt">
            <a:extLst>
              <a:ext uri="{FF2B5EF4-FFF2-40B4-BE49-F238E27FC236}">
                <a16:creationId xmlns:a16="http://schemas.microsoft.com/office/drawing/2014/main" id="{50EE0E88-D721-B7E1-6E39-E76C9CE96828}"/>
              </a:ext>
            </a:extLst>
          </p:cNvPr>
          <p:cNvSpPr>
            <a:spLocks noGrp="1"/>
          </p:cNvSpPr>
          <p:nvPr>
            <p:ph sz="half" idx="1" hasCustomPrompt="1"/>
          </p:nvPr>
        </p:nvSpPr>
        <p:spPr bwMode="gray">
          <a:xfrm>
            <a:off x="540070" y="1582304"/>
            <a:ext cx="5423175" cy="4068437"/>
          </a:xfrm>
        </p:spPr>
        <p:txBody>
          <a:bodyPr/>
          <a:lstStyle>
            <a:lvl1pPr>
              <a:defRPr sz="750"/>
            </a:lvl1pPr>
            <a:lvl2pPr>
              <a:defRPr sz="675"/>
            </a:lvl2pPr>
            <a:lvl3pPr>
              <a:defRPr sz="600"/>
            </a:lvl3pPr>
            <a:lvl4pPr>
              <a:defRPr sz="525"/>
            </a:lvl4pPr>
            <a:lvl5pPr>
              <a:defRPr sz="525"/>
            </a:lvl5pPr>
            <a:lvl6pPr>
              <a:defRPr sz="1350"/>
            </a:lvl6pPr>
            <a:lvl7pPr>
              <a:defRPr sz="1350"/>
            </a:lvl7pPr>
            <a:lvl8pPr>
              <a:defRPr sz="1350"/>
            </a:lvl8pPr>
            <a:lvl9pPr>
              <a:defRPr sz="135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8" name="Bild">
            <a:extLst>
              <a:ext uri="{FF2B5EF4-FFF2-40B4-BE49-F238E27FC236}">
                <a16:creationId xmlns:a16="http://schemas.microsoft.com/office/drawing/2014/main" id="{E32F184E-0F2B-DE0F-7603-C0E496336951}"/>
              </a:ext>
            </a:extLst>
          </p:cNvPr>
          <p:cNvSpPr>
            <a:spLocks noGrp="1" noChangeAspect="1"/>
          </p:cNvSpPr>
          <p:nvPr>
            <p:ph type="pic" sz="quarter" idx="14"/>
          </p:nvPr>
        </p:nvSpPr>
        <p:spPr bwMode="gray">
          <a:xfrm>
            <a:off x="6220747" y="0"/>
            <a:ext cx="5971253" cy="68580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6" name="Textplatzhalter 2">
            <a:extLst>
              <a:ext uri="{FF2B5EF4-FFF2-40B4-BE49-F238E27FC236}">
                <a16:creationId xmlns:a16="http://schemas.microsoft.com/office/drawing/2014/main" id="{13478A49-E40A-E459-103D-BCEF63BB880B}"/>
              </a:ext>
            </a:extLst>
          </p:cNvPr>
          <p:cNvSpPr>
            <a:spLocks noGrp="1"/>
          </p:cNvSpPr>
          <p:nvPr>
            <p:ph type="body" sz="quarter" idx="16" hasCustomPrompt="1"/>
          </p:nvPr>
        </p:nvSpPr>
        <p:spPr>
          <a:xfrm>
            <a:off x="10387515" y="6203113"/>
            <a:ext cx="1263600" cy="3384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e-DE" dirty="0"/>
              <a:t> </a:t>
            </a:r>
            <a:endParaRPr lang="en-US" dirty="0"/>
          </a:p>
        </p:txBody>
      </p:sp>
    </p:spTree>
    <p:extLst>
      <p:ext uri="{BB962C8B-B14F-4D97-AF65-F5344CB8AC3E}">
        <p14:creationId xmlns:p14="http://schemas.microsoft.com/office/powerpoint/2010/main" val="14269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2235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mp; IMAGE 9">
    <p:spTree>
      <p:nvGrpSpPr>
        <p:cNvPr id="1" name=""/>
        <p:cNvGrpSpPr/>
        <p:nvPr/>
      </p:nvGrpSpPr>
      <p:grpSpPr>
        <a:xfrm>
          <a:off x="0" y="0"/>
          <a:ext cx="0" cy="0"/>
          <a:chOff x="0" y="0"/>
          <a:chExt cx="0" cy="0"/>
        </a:xfrm>
      </p:grpSpPr>
      <p:sp>
        <p:nvSpPr>
          <p:cNvPr id="9" name="Bild"/>
          <p:cNvSpPr>
            <a:spLocks noGrp="1" noChangeAspect="1"/>
          </p:cNvSpPr>
          <p:nvPr>
            <p:ph type="pic" sz="quarter" idx="14"/>
          </p:nvPr>
        </p:nvSpPr>
        <p:spPr bwMode="gray">
          <a:xfrm>
            <a:off x="815" y="0"/>
            <a:ext cx="5962431" cy="68580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14" name="Foliennummer">
            <a:extLst>
              <a:ext uri="{FF2B5EF4-FFF2-40B4-BE49-F238E27FC236}">
                <a16:creationId xmlns:a16="http://schemas.microsoft.com/office/drawing/2014/main" id="{A2FEB9AE-FA34-C45F-97CD-75123B005D6A}"/>
              </a:ext>
            </a:extLst>
          </p:cNvPr>
          <p:cNvSpPr>
            <a:spLocks noGrp="1"/>
          </p:cNvSpPr>
          <p:nvPr>
            <p:ph type="sldNum" sz="quarter" idx="4"/>
          </p:nvPr>
        </p:nvSpPr>
        <p:spPr bwMode="gray">
          <a:xfrm>
            <a:off x="609125" y="6217349"/>
            <a:ext cx="280795" cy="288000"/>
          </a:xfrm>
          <a:prstGeom prst="rect">
            <a:avLst/>
          </a:prstGeom>
        </p:spPr>
        <p:txBody>
          <a:bodyPr vert="horz" lIns="0" tIns="0" rIns="0" bIns="0" rtlCol="0" anchor="ctr" anchorCtr="0"/>
          <a:lstStyle>
            <a:lvl1pPr algn="l">
              <a:defRPr sz="525">
                <a:solidFill>
                  <a:schemeClr val="accent1"/>
                </a:solidFill>
                <a:latin typeface="+mj-lt"/>
              </a:defRPr>
            </a:lvl1pPr>
          </a:lstStyle>
          <a:p>
            <a:fld id="{02CEFE82-39F2-4F47-8A0C-D5AB3496FA5C}" type="slidenum">
              <a:rPr lang="de-DE" smtClean="0">
                <a:solidFill>
                  <a:srgbClr val="3C3C3C"/>
                </a:solidFill>
              </a:rPr>
              <a:pPr/>
              <a:t>‹Nr.›</a:t>
            </a:fld>
            <a:endParaRPr lang="de-DE" dirty="0">
              <a:solidFill>
                <a:srgbClr val="3C3C3C"/>
              </a:solidFill>
            </a:endParaRPr>
          </a:p>
        </p:txBody>
      </p:sp>
      <p:sp>
        <p:nvSpPr>
          <p:cNvPr id="13" name="Titel">
            <a:extLst>
              <a:ext uri="{FF2B5EF4-FFF2-40B4-BE49-F238E27FC236}">
                <a16:creationId xmlns:a16="http://schemas.microsoft.com/office/drawing/2014/main" id="{21452564-C2B0-AA87-71C7-D1DF78F3F730}"/>
              </a:ext>
            </a:extLst>
          </p:cNvPr>
          <p:cNvSpPr>
            <a:spLocks noGrp="1"/>
          </p:cNvSpPr>
          <p:nvPr>
            <p:ph type="title" hasCustomPrompt="1"/>
          </p:nvPr>
        </p:nvSpPr>
        <p:spPr bwMode="gray">
          <a:xfrm>
            <a:off x="6227942" y="432000"/>
            <a:ext cx="5423175" cy="900000"/>
          </a:xfrm>
        </p:spPr>
        <p:txBody>
          <a:bodyPr/>
          <a:lstStyle>
            <a:lvl1pPr>
              <a:lnSpc>
                <a:spcPct val="100000"/>
              </a:lnSpc>
              <a:defRPr sz="2100"/>
            </a:lvl1pPr>
          </a:lstStyle>
          <a:p>
            <a:r>
              <a:rPr lang="de-DE" noProof="0" dirty="0"/>
              <a:t>Platzhaltertext</a:t>
            </a:r>
          </a:p>
        </p:txBody>
      </p:sp>
      <p:sp>
        <p:nvSpPr>
          <p:cNvPr id="15" name="Inhalt">
            <a:extLst>
              <a:ext uri="{FF2B5EF4-FFF2-40B4-BE49-F238E27FC236}">
                <a16:creationId xmlns:a16="http://schemas.microsoft.com/office/drawing/2014/main" id="{3688EC13-1E2F-EBFB-DD12-48BC5050DC56}"/>
              </a:ext>
            </a:extLst>
          </p:cNvPr>
          <p:cNvSpPr>
            <a:spLocks noGrp="1"/>
          </p:cNvSpPr>
          <p:nvPr>
            <p:ph sz="half" idx="1" hasCustomPrompt="1"/>
          </p:nvPr>
        </p:nvSpPr>
        <p:spPr bwMode="gray">
          <a:xfrm>
            <a:off x="6227942" y="1582304"/>
            <a:ext cx="5423175" cy="4068437"/>
          </a:xfrm>
        </p:spPr>
        <p:txBody>
          <a:bodyPr/>
          <a:lstStyle>
            <a:lvl1pPr>
              <a:defRPr sz="750"/>
            </a:lvl1pPr>
            <a:lvl2pPr>
              <a:defRPr sz="675"/>
            </a:lvl2pPr>
            <a:lvl3pPr>
              <a:defRPr sz="600"/>
            </a:lvl3pPr>
            <a:lvl4pPr>
              <a:defRPr sz="525"/>
            </a:lvl4pPr>
            <a:lvl5pPr>
              <a:defRPr sz="525"/>
            </a:lvl5pPr>
            <a:lvl6pPr>
              <a:defRPr sz="1350"/>
            </a:lvl6pPr>
            <a:lvl7pPr>
              <a:defRPr sz="1350"/>
            </a:lvl7pPr>
            <a:lvl8pPr>
              <a:defRPr sz="1350"/>
            </a:lvl8pPr>
            <a:lvl9pPr>
              <a:defRPr sz="135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6" name="Textplatzhalter 2">
            <a:extLst>
              <a:ext uri="{FF2B5EF4-FFF2-40B4-BE49-F238E27FC236}">
                <a16:creationId xmlns:a16="http://schemas.microsoft.com/office/drawing/2014/main" id="{4FA63E71-16AA-33C7-7CBF-398F6CE4B8F2}"/>
              </a:ext>
            </a:extLst>
          </p:cNvPr>
          <p:cNvSpPr>
            <a:spLocks noGrp="1"/>
          </p:cNvSpPr>
          <p:nvPr>
            <p:ph type="body" sz="quarter" idx="16" hasCustomPrompt="1"/>
          </p:nvPr>
        </p:nvSpPr>
        <p:spPr>
          <a:xfrm>
            <a:off x="10387515" y="6203113"/>
            <a:ext cx="1263600" cy="3384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e-DE" dirty="0"/>
              <a:t> </a:t>
            </a:r>
            <a:endParaRPr lang="en-US" dirty="0"/>
          </a:p>
        </p:txBody>
      </p:sp>
    </p:spTree>
    <p:extLst>
      <p:ext uri="{BB962C8B-B14F-4D97-AF65-F5344CB8AC3E}">
        <p14:creationId xmlns:p14="http://schemas.microsoft.com/office/powerpoint/2010/main" val="395175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ACT 1">
    <p:spTree>
      <p:nvGrpSpPr>
        <p:cNvPr id="1" name=""/>
        <p:cNvGrpSpPr/>
        <p:nvPr/>
      </p:nvGrpSpPr>
      <p:grpSpPr>
        <a:xfrm>
          <a:off x="0" y="0"/>
          <a:ext cx="0" cy="0"/>
          <a:chOff x="0" y="0"/>
          <a:chExt cx="0" cy="0"/>
        </a:xfrm>
      </p:grpSpPr>
      <p:sp>
        <p:nvSpPr>
          <p:cNvPr id="14" name="Foliennummer">
            <a:extLst>
              <a:ext uri="{FF2B5EF4-FFF2-40B4-BE49-F238E27FC236}">
                <a16:creationId xmlns:a16="http://schemas.microsoft.com/office/drawing/2014/main" id="{C085E3C8-01BA-C825-BE11-617876A72164}"/>
              </a:ext>
            </a:extLst>
          </p:cNvPr>
          <p:cNvSpPr>
            <a:spLocks noGrp="1"/>
          </p:cNvSpPr>
          <p:nvPr>
            <p:ph type="sldNum" sz="quarter" idx="4"/>
          </p:nvPr>
        </p:nvSpPr>
        <p:spPr bwMode="gray">
          <a:xfrm>
            <a:off x="609125" y="6217349"/>
            <a:ext cx="280795" cy="288000"/>
          </a:xfrm>
          <a:prstGeom prst="rect">
            <a:avLst/>
          </a:prstGeom>
        </p:spPr>
        <p:txBody>
          <a:bodyPr vert="horz" lIns="0" tIns="0" rIns="0" bIns="0" rtlCol="0" anchor="ctr" anchorCtr="0"/>
          <a:lstStyle>
            <a:lvl1pPr algn="l">
              <a:defRPr sz="525">
                <a:solidFill>
                  <a:schemeClr val="accent1"/>
                </a:solidFill>
                <a:latin typeface="+mj-lt"/>
              </a:defRPr>
            </a:lvl1pPr>
          </a:lstStyle>
          <a:p>
            <a:fld id="{02CEFE82-39F2-4F47-8A0C-D5AB3496FA5C}" type="slidenum">
              <a:rPr lang="de-DE" smtClean="0">
                <a:solidFill>
                  <a:srgbClr val="3C3C3C"/>
                </a:solidFill>
              </a:rPr>
              <a:pPr/>
              <a:t>‹Nr.›</a:t>
            </a:fld>
            <a:endParaRPr lang="de-DE" dirty="0">
              <a:solidFill>
                <a:srgbClr val="3C3C3C"/>
              </a:solidFill>
            </a:endParaRPr>
          </a:p>
        </p:txBody>
      </p:sp>
      <p:sp>
        <p:nvSpPr>
          <p:cNvPr id="6" name="Inhalt 1">
            <a:extLst>
              <a:ext uri="{FF2B5EF4-FFF2-40B4-BE49-F238E27FC236}">
                <a16:creationId xmlns:a16="http://schemas.microsoft.com/office/drawing/2014/main" id="{630E1970-4576-2CE7-B78B-21F8A7016491}"/>
              </a:ext>
            </a:extLst>
          </p:cNvPr>
          <p:cNvSpPr>
            <a:spLocks noGrp="1"/>
          </p:cNvSpPr>
          <p:nvPr>
            <p:ph sz="half" idx="20" hasCustomPrompt="1"/>
          </p:nvPr>
        </p:nvSpPr>
        <p:spPr bwMode="gray">
          <a:xfrm>
            <a:off x="1376042" y="3616521"/>
            <a:ext cx="4587204" cy="287666"/>
          </a:xfrm>
        </p:spPr>
        <p:txBody>
          <a:bodyPr anchor="t"/>
          <a:lstStyle>
            <a:lvl1pPr marL="0" indent="0">
              <a:lnSpc>
                <a:spcPct val="100000"/>
              </a:lnSpc>
              <a:buNone/>
              <a:defRPr sz="1200" b="1"/>
            </a:lvl1pPr>
            <a:lvl2pPr>
              <a:defRPr sz="675"/>
            </a:lvl2pPr>
            <a:lvl3pPr>
              <a:defRPr sz="600"/>
            </a:lvl3pPr>
            <a:lvl4pPr>
              <a:defRPr sz="525"/>
            </a:lvl4pPr>
            <a:lvl5pPr>
              <a:defRPr sz="525"/>
            </a:lvl5pPr>
            <a:lvl6pPr>
              <a:defRPr sz="1350"/>
            </a:lvl6pPr>
            <a:lvl7pPr>
              <a:defRPr sz="1350"/>
            </a:lvl7pPr>
            <a:lvl8pPr>
              <a:defRPr sz="1350"/>
            </a:lvl8pPr>
            <a:lvl9pPr>
              <a:defRPr sz="1350"/>
            </a:lvl9pPr>
          </a:lstStyle>
          <a:p>
            <a:pPr lvl="0"/>
            <a:r>
              <a:rPr lang="de-DE" noProof="0" dirty="0"/>
              <a:t>Phone</a:t>
            </a:r>
          </a:p>
        </p:txBody>
      </p:sp>
      <p:sp>
        <p:nvSpPr>
          <p:cNvPr id="7" name="Inhalt 1">
            <a:extLst>
              <a:ext uri="{FF2B5EF4-FFF2-40B4-BE49-F238E27FC236}">
                <a16:creationId xmlns:a16="http://schemas.microsoft.com/office/drawing/2014/main" id="{C58F9AE5-6775-E1A2-371E-13FBDD0CB6B3}"/>
              </a:ext>
            </a:extLst>
          </p:cNvPr>
          <p:cNvSpPr>
            <a:spLocks noGrp="1"/>
          </p:cNvSpPr>
          <p:nvPr>
            <p:ph sz="half" idx="22" hasCustomPrompt="1"/>
          </p:nvPr>
        </p:nvSpPr>
        <p:spPr bwMode="gray">
          <a:xfrm>
            <a:off x="1376042" y="4198705"/>
            <a:ext cx="4587204" cy="287666"/>
          </a:xfrm>
        </p:spPr>
        <p:txBody>
          <a:bodyPr anchor="t"/>
          <a:lstStyle>
            <a:lvl1pPr marL="0" indent="0">
              <a:lnSpc>
                <a:spcPct val="100000"/>
              </a:lnSpc>
              <a:buNone/>
              <a:defRPr sz="1200" b="1"/>
            </a:lvl1pPr>
            <a:lvl2pPr>
              <a:defRPr sz="675"/>
            </a:lvl2pPr>
            <a:lvl3pPr>
              <a:defRPr sz="600"/>
            </a:lvl3pPr>
            <a:lvl4pPr>
              <a:defRPr sz="525"/>
            </a:lvl4pPr>
            <a:lvl5pPr>
              <a:defRPr sz="525"/>
            </a:lvl5pPr>
            <a:lvl6pPr>
              <a:defRPr sz="1350"/>
            </a:lvl6pPr>
            <a:lvl7pPr>
              <a:defRPr sz="1350"/>
            </a:lvl7pPr>
            <a:lvl8pPr>
              <a:defRPr sz="1350"/>
            </a:lvl8pPr>
            <a:lvl9pPr>
              <a:defRPr sz="1350"/>
            </a:lvl9pPr>
          </a:lstStyle>
          <a:p>
            <a:pPr lvl="0"/>
            <a:r>
              <a:rPr lang="de-DE" noProof="0" dirty="0"/>
              <a:t>Email</a:t>
            </a:r>
          </a:p>
        </p:txBody>
      </p:sp>
      <p:sp>
        <p:nvSpPr>
          <p:cNvPr id="8" name="Inhalt 1">
            <a:extLst>
              <a:ext uri="{FF2B5EF4-FFF2-40B4-BE49-F238E27FC236}">
                <a16:creationId xmlns:a16="http://schemas.microsoft.com/office/drawing/2014/main" id="{0552EB2E-29BF-0E29-1624-EFD4CE8F02E5}"/>
              </a:ext>
            </a:extLst>
          </p:cNvPr>
          <p:cNvSpPr>
            <a:spLocks noGrp="1"/>
          </p:cNvSpPr>
          <p:nvPr>
            <p:ph sz="half" idx="24" hasCustomPrompt="1"/>
          </p:nvPr>
        </p:nvSpPr>
        <p:spPr bwMode="gray">
          <a:xfrm>
            <a:off x="1376042" y="5363074"/>
            <a:ext cx="4587204" cy="287666"/>
          </a:xfrm>
        </p:spPr>
        <p:txBody>
          <a:bodyPr anchor="t"/>
          <a:lstStyle>
            <a:lvl1pPr marL="0" indent="0">
              <a:lnSpc>
                <a:spcPct val="100000"/>
              </a:lnSpc>
              <a:buNone/>
              <a:defRPr sz="1200" b="1"/>
            </a:lvl1pPr>
            <a:lvl2pPr>
              <a:defRPr sz="675"/>
            </a:lvl2pPr>
            <a:lvl3pPr>
              <a:defRPr sz="600"/>
            </a:lvl3pPr>
            <a:lvl4pPr>
              <a:defRPr sz="525"/>
            </a:lvl4pPr>
            <a:lvl5pPr>
              <a:defRPr sz="525"/>
            </a:lvl5pPr>
            <a:lvl6pPr>
              <a:defRPr sz="1350"/>
            </a:lvl6pPr>
            <a:lvl7pPr>
              <a:defRPr sz="1350"/>
            </a:lvl7pPr>
            <a:lvl8pPr>
              <a:defRPr sz="1350"/>
            </a:lvl8pPr>
            <a:lvl9pPr>
              <a:defRPr sz="1350"/>
            </a:lvl9pPr>
          </a:lstStyle>
          <a:p>
            <a:pPr lvl="0"/>
            <a:r>
              <a:rPr lang="de-DE" noProof="0" dirty="0"/>
              <a:t>Webseite</a:t>
            </a:r>
          </a:p>
        </p:txBody>
      </p:sp>
      <p:sp>
        <p:nvSpPr>
          <p:cNvPr id="9" name="Inhalt 1">
            <a:extLst>
              <a:ext uri="{FF2B5EF4-FFF2-40B4-BE49-F238E27FC236}">
                <a16:creationId xmlns:a16="http://schemas.microsoft.com/office/drawing/2014/main" id="{BCAE62F6-7830-08DA-D5C4-7966C6DA60FD}"/>
              </a:ext>
            </a:extLst>
          </p:cNvPr>
          <p:cNvSpPr>
            <a:spLocks noGrp="1"/>
          </p:cNvSpPr>
          <p:nvPr>
            <p:ph sz="half" idx="28" hasCustomPrompt="1"/>
          </p:nvPr>
        </p:nvSpPr>
        <p:spPr bwMode="gray">
          <a:xfrm>
            <a:off x="1376042" y="4780889"/>
            <a:ext cx="4587204" cy="287666"/>
          </a:xfrm>
        </p:spPr>
        <p:txBody>
          <a:bodyPr anchor="t"/>
          <a:lstStyle>
            <a:lvl1pPr marL="0" indent="0">
              <a:lnSpc>
                <a:spcPct val="100000"/>
              </a:lnSpc>
              <a:buNone/>
              <a:defRPr sz="1200" b="1"/>
            </a:lvl1pPr>
            <a:lvl2pPr>
              <a:defRPr sz="675"/>
            </a:lvl2pPr>
            <a:lvl3pPr>
              <a:defRPr sz="600"/>
            </a:lvl3pPr>
            <a:lvl4pPr>
              <a:defRPr sz="525"/>
            </a:lvl4pPr>
            <a:lvl5pPr>
              <a:defRPr sz="525"/>
            </a:lvl5pPr>
            <a:lvl6pPr>
              <a:defRPr sz="1350"/>
            </a:lvl6pPr>
            <a:lvl7pPr>
              <a:defRPr sz="1350"/>
            </a:lvl7pPr>
            <a:lvl8pPr>
              <a:defRPr sz="1350"/>
            </a:lvl8pPr>
            <a:lvl9pPr>
              <a:defRPr sz="1350"/>
            </a:lvl9pPr>
          </a:lstStyle>
          <a:p>
            <a:pPr lvl="0"/>
            <a:r>
              <a:rPr lang="de-DE" noProof="0" dirty="0"/>
              <a:t>Adresse</a:t>
            </a:r>
          </a:p>
        </p:txBody>
      </p:sp>
      <p:sp>
        <p:nvSpPr>
          <p:cNvPr id="15" name="Inhalt 1">
            <a:extLst>
              <a:ext uri="{FF2B5EF4-FFF2-40B4-BE49-F238E27FC236}">
                <a16:creationId xmlns:a16="http://schemas.microsoft.com/office/drawing/2014/main" id="{5C466750-048E-90B9-9A1B-5BE611356834}"/>
              </a:ext>
            </a:extLst>
          </p:cNvPr>
          <p:cNvSpPr>
            <a:spLocks noGrp="1"/>
          </p:cNvSpPr>
          <p:nvPr>
            <p:ph sz="half" idx="29" hasCustomPrompt="1"/>
          </p:nvPr>
        </p:nvSpPr>
        <p:spPr bwMode="gray">
          <a:xfrm>
            <a:off x="1376042" y="3034337"/>
            <a:ext cx="4587204" cy="287666"/>
          </a:xfrm>
        </p:spPr>
        <p:txBody>
          <a:bodyPr anchor="t"/>
          <a:lstStyle>
            <a:lvl1pPr marL="0" indent="0">
              <a:lnSpc>
                <a:spcPct val="100000"/>
              </a:lnSpc>
              <a:buNone/>
              <a:defRPr sz="1200" b="1"/>
            </a:lvl1pPr>
            <a:lvl2pPr>
              <a:defRPr sz="675"/>
            </a:lvl2pPr>
            <a:lvl3pPr>
              <a:defRPr sz="600"/>
            </a:lvl3pPr>
            <a:lvl4pPr>
              <a:defRPr sz="525"/>
            </a:lvl4pPr>
            <a:lvl5pPr>
              <a:defRPr sz="525"/>
            </a:lvl5pPr>
            <a:lvl6pPr>
              <a:defRPr sz="1350"/>
            </a:lvl6pPr>
            <a:lvl7pPr>
              <a:defRPr sz="1350"/>
            </a:lvl7pPr>
            <a:lvl8pPr>
              <a:defRPr sz="1350"/>
            </a:lvl8pPr>
            <a:lvl9pPr>
              <a:defRPr sz="1350"/>
            </a:lvl9pPr>
          </a:lstStyle>
          <a:p>
            <a:pPr lvl="0"/>
            <a:r>
              <a:rPr lang="de-DE" noProof="0" dirty="0"/>
              <a:t>Name</a:t>
            </a:r>
          </a:p>
        </p:txBody>
      </p:sp>
      <p:sp>
        <p:nvSpPr>
          <p:cNvPr id="18" name="Titel">
            <a:extLst>
              <a:ext uri="{FF2B5EF4-FFF2-40B4-BE49-F238E27FC236}">
                <a16:creationId xmlns:a16="http://schemas.microsoft.com/office/drawing/2014/main" id="{50F08364-9F9B-0F9E-22E2-DF8342040E34}"/>
              </a:ext>
            </a:extLst>
          </p:cNvPr>
          <p:cNvSpPr>
            <a:spLocks noGrp="1"/>
          </p:cNvSpPr>
          <p:nvPr>
            <p:ph type="title" hasCustomPrompt="1"/>
          </p:nvPr>
        </p:nvSpPr>
        <p:spPr bwMode="gray">
          <a:xfrm>
            <a:off x="540070" y="432000"/>
            <a:ext cx="5423175" cy="900000"/>
          </a:xfrm>
        </p:spPr>
        <p:txBody>
          <a:bodyPr/>
          <a:lstStyle>
            <a:lvl1pPr>
              <a:lnSpc>
                <a:spcPct val="100000"/>
              </a:lnSpc>
              <a:defRPr sz="2100"/>
            </a:lvl1pPr>
          </a:lstStyle>
          <a:p>
            <a:r>
              <a:rPr lang="de-DE" noProof="0" dirty="0"/>
              <a:t>Platzhaltertext</a:t>
            </a:r>
          </a:p>
        </p:txBody>
      </p:sp>
      <p:sp>
        <p:nvSpPr>
          <p:cNvPr id="19" name="Bild">
            <a:extLst>
              <a:ext uri="{FF2B5EF4-FFF2-40B4-BE49-F238E27FC236}">
                <a16:creationId xmlns:a16="http://schemas.microsoft.com/office/drawing/2014/main" id="{0722EADF-EA5B-5CCE-6DE0-EC00AA169F40}"/>
              </a:ext>
            </a:extLst>
          </p:cNvPr>
          <p:cNvSpPr>
            <a:spLocks noGrp="1" noChangeAspect="1"/>
          </p:cNvSpPr>
          <p:nvPr>
            <p:ph type="pic" sz="quarter" idx="14"/>
          </p:nvPr>
        </p:nvSpPr>
        <p:spPr bwMode="gray">
          <a:xfrm>
            <a:off x="6220747" y="0"/>
            <a:ext cx="5971253" cy="68580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11" name="Textplatzhalter 2">
            <a:extLst>
              <a:ext uri="{FF2B5EF4-FFF2-40B4-BE49-F238E27FC236}">
                <a16:creationId xmlns:a16="http://schemas.microsoft.com/office/drawing/2014/main" id="{38CA94B0-0E25-4FDE-62D4-CB2DA2C5D3C3}"/>
              </a:ext>
            </a:extLst>
          </p:cNvPr>
          <p:cNvSpPr>
            <a:spLocks noGrp="1"/>
          </p:cNvSpPr>
          <p:nvPr>
            <p:ph type="body" sz="quarter" idx="16" hasCustomPrompt="1"/>
          </p:nvPr>
        </p:nvSpPr>
        <p:spPr>
          <a:xfrm>
            <a:off x="10387515" y="6203113"/>
            <a:ext cx="1263600" cy="3384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e-DE" dirty="0"/>
              <a:t> </a:t>
            </a:r>
            <a:endParaRPr lang="en-US" dirty="0"/>
          </a:p>
        </p:txBody>
      </p:sp>
    </p:spTree>
    <p:extLst>
      <p:ext uri="{BB962C8B-B14F-4D97-AF65-F5344CB8AC3E}">
        <p14:creationId xmlns:p14="http://schemas.microsoft.com/office/powerpoint/2010/main" val="405585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2">
    <p:spTree>
      <p:nvGrpSpPr>
        <p:cNvPr id="1" name=""/>
        <p:cNvGrpSpPr/>
        <p:nvPr/>
      </p:nvGrpSpPr>
      <p:grpSpPr>
        <a:xfrm>
          <a:off x="0" y="0"/>
          <a:ext cx="0" cy="0"/>
          <a:chOff x="0" y="0"/>
          <a:chExt cx="0" cy="0"/>
        </a:xfrm>
      </p:grpSpPr>
      <p:sp>
        <p:nvSpPr>
          <p:cNvPr id="14" name="Foliennummer">
            <a:extLst>
              <a:ext uri="{FF2B5EF4-FFF2-40B4-BE49-F238E27FC236}">
                <a16:creationId xmlns:a16="http://schemas.microsoft.com/office/drawing/2014/main" id="{C085E3C8-01BA-C825-BE11-617876A72164}"/>
              </a:ext>
            </a:extLst>
          </p:cNvPr>
          <p:cNvSpPr>
            <a:spLocks noGrp="1"/>
          </p:cNvSpPr>
          <p:nvPr>
            <p:ph type="sldNum" sz="quarter" idx="4"/>
          </p:nvPr>
        </p:nvSpPr>
        <p:spPr bwMode="gray">
          <a:xfrm>
            <a:off x="609125" y="6217349"/>
            <a:ext cx="280795" cy="288000"/>
          </a:xfrm>
          <a:prstGeom prst="rect">
            <a:avLst/>
          </a:prstGeom>
        </p:spPr>
        <p:txBody>
          <a:bodyPr vert="horz" lIns="0" tIns="0" rIns="0" bIns="0" rtlCol="0" anchor="ctr" anchorCtr="0"/>
          <a:lstStyle>
            <a:lvl1pPr algn="l">
              <a:defRPr sz="525">
                <a:solidFill>
                  <a:schemeClr val="accent1"/>
                </a:solidFill>
                <a:latin typeface="+mj-lt"/>
              </a:defRPr>
            </a:lvl1pPr>
          </a:lstStyle>
          <a:p>
            <a:fld id="{02CEFE82-39F2-4F47-8A0C-D5AB3496FA5C}" type="slidenum">
              <a:rPr lang="de-DE" smtClean="0">
                <a:solidFill>
                  <a:srgbClr val="3C3C3C"/>
                </a:solidFill>
              </a:rPr>
              <a:pPr/>
              <a:t>‹Nr.›</a:t>
            </a:fld>
            <a:endParaRPr lang="de-DE" dirty="0">
              <a:solidFill>
                <a:srgbClr val="3C3C3C"/>
              </a:solidFill>
            </a:endParaRPr>
          </a:p>
        </p:txBody>
      </p:sp>
      <p:sp>
        <p:nvSpPr>
          <p:cNvPr id="6" name="Inhalt 1">
            <a:extLst>
              <a:ext uri="{FF2B5EF4-FFF2-40B4-BE49-F238E27FC236}">
                <a16:creationId xmlns:a16="http://schemas.microsoft.com/office/drawing/2014/main" id="{630E1970-4576-2CE7-B78B-21F8A7016491}"/>
              </a:ext>
            </a:extLst>
          </p:cNvPr>
          <p:cNvSpPr>
            <a:spLocks noGrp="1"/>
          </p:cNvSpPr>
          <p:nvPr>
            <p:ph sz="half" idx="20" hasCustomPrompt="1"/>
          </p:nvPr>
        </p:nvSpPr>
        <p:spPr bwMode="gray">
          <a:xfrm>
            <a:off x="1376042" y="3616521"/>
            <a:ext cx="4587204" cy="287666"/>
          </a:xfrm>
        </p:spPr>
        <p:txBody>
          <a:bodyPr anchor="t"/>
          <a:lstStyle>
            <a:lvl1pPr marL="0" indent="0">
              <a:lnSpc>
                <a:spcPct val="100000"/>
              </a:lnSpc>
              <a:buNone/>
              <a:defRPr sz="1200" b="1"/>
            </a:lvl1pPr>
            <a:lvl2pPr>
              <a:defRPr sz="675"/>
            </a:lvl2pPr>
            <a:lvl3pPr>
              <a:defRPr sz="600"/>
            </a:lvl3pPr>
            <a:lvl4pPr>
              <a:defRPr sz="525"/>
            </a:lvl4pPr>
            <a:lvl5pPr>
              <a:defRPr sz="525"/>
            </a:lvl5pPr>
            <a:lvl6pPr>
              <a:defRPr sz="1350"/>
            </a:lvl6pPr>
            <a:lvl7pPr>
              <a:defRPr sz="1350"/>
            </a:lvl7pPr>
            <a:lvl8pPr>
              <a:defRPr sz="1350"/>
            </a:lvl8pPr>
            <a:lvl9pPr>
              <a:defRPr sz="1350"/>
            </a:lvl9pPr>
          </a:lstStyle>
          <a:p>
            <a:pPr lvl="0"/>
            <a:r>
              <a:rPr lang="de-DE" noProof="0" dirty="0"/>
              <a:t>Phone</a:t>
            </a:r>
          </a:p>
        </p:txBody>
      </p:sp>
      <p:sp>
        <p:nvSpPr>
          <p:cNvPr id="7" name="Inhalt 1">
            <a:extLst>
              <a:ext uri="{FF2B5EF4-FFF2-40B4-BE49-F238E27FC236}">
                <a16:creationId xmlns:a16="http://schemas.microsoft.com/office/drawing/2014/main" id="{C58F9AE5-6775-E1A2-371E-13FBDD0CB6B3}"/>
              </a:ext>
            </a:extLst>
          </p:cNvPr>
          <p:cNvSpPr>
            <a:spLocks noGrp="1"/>
          </p:cNvSpPr>
          <p:nvPr>
            <p:ph sz="half" idx="22" hasCustomPrompt="1"/>
          </p:nvPr>
        </p:nvSpPr>
        <p:spPr bwMode="gray">
          <a:xfrm>
            <a:off x="1376042" y="4198705"/>
            <a:ext cx="4587204" cy="287666"/>
          </a:xfrm>
        </p:spPr>
        <p:txBody>
          <a:bodyPr anchor="t"/>
          <a:lstStyle>
            <a:lvl1pPr marL="0" indent="0">
              <a:lnSpc>
                <a:spcPct val="100000"/>
              </a:lnSpc>
              <a:buNone/>
              <a:defRPr sz="1200" b="1"/>
            </a:lvl1pPr>
            <a:lvl2pPr>
              <a:defRPr sz="675"/>
            </a:lvl2pPr>
            <a:lvl3pPr>
              <a:defRPr sz="600"/>
            </a:lvl3pPr>
            <a:lvl4pPr>
              <a:defRPr sz="525"/>
            </a:lvl4pPr>
            <a:lvl5pPr>
              <a:defRPr sz="525"/>
            </a:lvl5pPr>
            <a:lvl6pPr>
              <a:defRPr sz="1350"/>
            </a:lvl6pPr>
            <a:lvl7pPr>
              <a:defRPr sz="1350"/>
            </a:lvl7pPr>
            <a:lvl8pPr>
              <a:defRPr sz="1350"/>
            </a:lvl8pPr>
            <a:lvl9pPr>
              <a:defRPr sz="1350"/>
            </a:lvl9pPr>
          </a:lstStyle>
          <a:p>
            <a:pPr lvl="0"/>
            <a:r>
              <a:rPr lang="de-DE" noProof="0" dirty="0"/>
              <a:t>Email</a:t>
            </a:r>
          </a:p>
        </p:txBody>
      </p:sp>
      <p:sp>
        <p:nvSpPr>
          <p:cNvPr id="8" name="Inhalt 1">
            <a:extLst>
              <a:ext uri="{FF2B5EF4-FFF2-40B4-BE49-F238E27FC236}">
                <a16:creationId xmlns:a16="http://schemas.microsoft.com/office/drawing/2014/main" id="{0552EB2E-29BF-0E29-1624-EFD4CE8F02E5}"/>
              </a:ext>
            </a:extLst>
          </p:cNvPr>
          <p:cNvSpPr>
            <a:spLocks noGrp="1"/>
          </p:cNvSpPr>
          <p:nvPr>
            <p:ph sz="half" idx="24" hasCustomPrompt="1"/>
          </p:nvPr>
        </p:nvSpPr>
        <p:spPr bwMode="gray">
          <a:xfrm>
            <a:off x="1376042" y="5363074"/>
            <a:ext cx="4587204" cy="287666"/>
          </a:xfrm>
        </p:spPr>
        <p:txBody>
          <a:bodyPr anchor="t"/>
          <a:lstStyle>
            <a:lvl1pPr marL="0" indent="0">
              <a:lnSpc>
                <a:spcPct val="100000"/>
              </a:lnSpc>
              <a:buNone/>
              <a:defRPr sz="1200" b="1"/>
            </a:lvl1pPr>
            <a:lvl2pPr>
              <a:defRPr sz="675"/>
            </a:lvl2pPr>
            <a:lvl3pPr>
              <a:defRPr sz="600"/>
            </a:lvl3pPr>
            <a:lvl4pPr>
              <a:defRPr sz="525"/>
            </a:lvl4pPr>
            <a:lvl5pPr>
              <a:defRPr sz="525"/>
            </a:lvl5pPr>
            <a:lvl6pPr>
              <a:defRPr sz="1350"/>
            </a:lvl6pPr>
            <a:lvl7pPr>
              <a:defRPr sz="1350"/>
            </a:lvl7pPr>
            <a:lvl8pPr>
              <a:defRPr sz="1350"/>
            </a:lvl8pPr>
            <a:lvl9pPr>
              <a:defRPr sz="1350"/>
            </a:lvl9pPr>
          </a:lstStyle>
          <a:p>
            <a:pPr lvl="0"/>
            <a:r>
              <a:rPr lang="de-DE" noProof="0" dirty="0"/>
              <a:t>Webseite</a:t>
            </a:r>
          </a:p>
        </p:txBody>
      </p:sp>
      <p:sp>
        <p:nvSpPr>
          <p:cNvPr id="9" name="Inhalt 1">
            <a:extLst>
              <a:ext uri="{FF2B5EF4-FFF2-40B4-BE49-F238E27FC236}">
                <a16:creationId xmlns:a16="http://schemas.microsoft.com/office/drawing/2014/main" id="{BCAE62F6-7830-08DA-D5C4-7966C6DA60FD}"/>
              </a:ext>
            </a:extLst>
          </p:cNvPr>
          <p:cNvSpPr>
            <a:spLocks noGrp="1"/>
          </p:cNvSpPr>
          <p:nvPr>
            <p:ph sz="half" idx="28" hasCustomPrompt="1"/>
          </p:nvPr>
        </p:nvSpPr>
        <p:spPr bwMode="gray">
          <a:xfrm>
            <a:off x="1376042" y="4780889"/>
            <a:ext cx="4587204" cy="287666"/>
          </a:xfrm>
        </p:spPr>
        <p:txBody>
          <a:bodyPr anchor="t"/>
          <a:lstStyle>
            <a:lvl1pPr marL="0" indent="0">
              <a:lnSpc>
                <a:spcPct val="100000"/>
              </a:lnSpc>
              <a:buNone/>
              <a:defRPr sz="1200" b="1"/>
            </a:lvl1pPr>
            <a:lvl2pPr>
              <a:defRPr sz="675"/>
            </a:lvl2pPr>
            <a:lvl3pPr>
              <a:defRPr sz="600"/>
            </a:lvl3pPr>
            <a:lvl4pPr>
              <a:defRPr sz="525"/>
            </a:lvl4pPr>
            <a:lvl5pPr>
              <a:defRPr sz="525"/>
            </a:lvl5pPr>
            <a:lvl6pPr>
              <a:defRPr sz="1350"/>
            </a:lvl6pPr>
            <a:lvl7pPr>
              <a:defRPr sz="1350"/>
            </a:lvl7pPr>
            <a:lvl8pPr>
              <a:defRPr sz="1350"/>
            </a:lvl8pPr>
            <a:lvl9pPr>
              <a:defRPr sz="1350"/>
            </a:lvl9pPr>
          </a:lstStyle>
          <a:p>
            <a:pPr lvl="0"/>
            <a:r>
              <a:rPr lang="de-DE" noProof="0" dirty="0"/>
              <a:t>Adresse</a:t>
            </a:r>
          </a:p>
        </p:txBody>
      </p:sp>
      <p:sp>
        <p:nvSpPr>
          <p:cNvPr id="12" name="Inhalt 1">
            <a:extLst>
              <a:ext uri="{FF2B5EF4-FFF2-40B4-BE49-F238E27FC236}">
                <a16:creationId xmlns:a16="http://schemas.microsoft.com/office/drawing/2014/main" id="{F91E0964-94D5-5A17-8B98-04BD6B1A0753}"/>
              </a:ext>
            </a:extLst>
          </p:cNvPr>
          <p:cNvSpPr>
            <a:spLocks noGrp="1"/>
          </p:cNvSpPr>
          <p:nvPr>
            <p:ph sz="half" idx="29" hasCustomPrompt="1"/>
          </p:nvPr>
        </p:nvSpPr>
        <p:spPr bwMode="gray">
          <a:xfrm>
            <a:off x="1376042" y="3034337"/>
            <a:ext cx="4587204" cy="287666"/>
          </a:xfrm>
        </p:spPr>
        <p:txBody>
          <a:bodyPr anchor="t"/>
          <a:lstStyle>
            <a:lvl1pPr marL="0" indent="0">
              <a:lnSpc>
                <a:spcPct val="100000"/>
              </a:lnSpc>
              <a:buNone/>
              <a:defRPr sz="1200" b="1"/>
            </a:lvl1pPr>
            <a:lvl2pPr>
              <a:defRPr sz="675"/>
            </a:lvl2pPr>
            <a:lvl3pPr>
              <a:defRPr sz="600"/>
            </a:lvl3pPr>
            <a:lvl4pPr>
              <a:defRPr sz="525"/>
            </a:lvl4pPr>
            <a:lvl5pPr>
              <a:defRPr sz="525"/>
            </a:lvl5pPr>
            <a:lvl6pPr>
              <a:defRPr sz="1350"/>
            </a:lvl6pPr>
            <a:lvl7pPr>
              <a:defRPr sz="1350"/>
            </a:lvl7pPr>
            <a:lvl8pPr>
              <a:defRPr sz="1350"/>
            </a:lvl8pPr>
            <a:lvl9pPr>
              <a:defRPr sz="1350"/>
            </a:lvl9pPr>
          </a:lstStyle>
          <a:p>
            <a:pPr lvl="0"/>
            <a:r>
              <a:rPr lang="de-DE" noProof="0" dirty="0"/>
              <a:t>Name</a:t>
            </a:r>
          </a:p>
        </p:txBody>
      </p:sp>
      <p:sp>
        <p:nvSpPr>
          <p:cNvPr id="13" name="Titel">
            <a:extLst>
              <a:ext uri="{FF2B5EF4-FFF2-40B4-BE49-F238E27FC236}">
                <a16:creationId xmlns:a16="http://schemas.microsoft.com/office/drawing/2014/main" id="{C996E9FF-2596-FF5B-2685-FF20095C81C2}"/>
              </a:ext>
            </a:extLst>
          </p:cNvPr>
          <p:cNvSpPr>
            <a:spLocks noGrp="1"/>
          </p:cNvSpPr>
          <p:nvPr>
            <p:ph type="title" hasCustomPrompt="1"/>
          </p:nvPr>
        </p:nvSpPr>
        <p:spPr bwMode="gray">
          <a:xfrm>
            <a:off x="540070" y="432000"/>
            <a:ext cx="11111047" cy="900000"/>
          </a:xfrm>
        </p:spPr>
        <p:txBody>
          <a:bodyPr/>
          <a:lstStyle>
            <a:lvl1pPr>
              <a:lnSpc>
                <a:spcPct val="100000"/>
              </a:lnSpc>
              <a:defRPr sz="2100"/>
            </a:lvl1pPr>
          </a:lstStyle>
          <a:p>
            <a:r>
              <a:rPr lang="de-DE" noProof="0" dirty="0"/>
              <a:t>Platzhaltertext</a:t>
            </a:r>
          </a:p>
        </p:txBody>
      </p:sp>
      <p:sp>
        <p:nvSpPr>
          <p:cNvPr id="10" name="Textplatzhalter 2">
            <a:extLst>
              <a:ext uri="{FF2B5EF4-FFF2-40B4-BE49-F238E27FC236}">
                <a16:creationId xmlns:a16="http://schemas.microsoft.com/office/drawing/2014/main" id="{F89C3DE4-1CD1-17B0-751A-F9DF8A8DB6D9}"/>
              </a:ext>
            </a:extLst>
          </p:cNvPr>
          <p:cNvSpPr>
            <a:spLocks noGrp="1"/>
          </p:cNvSpPr>
          <p:nvPr>
            <p:ph type="body" sz="quarter" idx="16" hasCustomPrompt="1"/>
          </p:nvPr>
        </p:nvSpPr>
        <p:spPr>
          <a:xfrm>
            <a:off x="10387515" y="6203113"/>
            <a:ext cx="1263600" cy="3384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e-DE" dirty="0"/>
              <a:t> </a:t>
            </a:r>
            <a:endParaRPr lang="en-US" dirty="0"/>
          </a:p>
        </p:txBody>
      </p:sp>
    </p:spTree>
    <p:extLst>
      <p:ext uri="{BB962C8B-B14F-4D97-AF65-F5344CB8AC3E}">
        <p14:creationId xmlns:p14="http://schemas.microsoft.com/office/powerpoint/2010/main" val="70607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IRCLES">
    <p:spTree>
      <p:nvGrpSpPr>
        <p:cNvPr id="1" name=""/>
        <p:cNvGrpSpPr/>
        <p:nvPr/>
      </p:nvGrpSpPr>
      <p:grpSpPr>
        <a:xfrm>
          <a:off x="0" y="0"/>
          <a:ext cx="0" cy="0"/>
          <a:chOff x="0" y="0"/>
          <a:chExt cx="0" cy="0"/>
        </a:xfrm>
      </p:grpSpPr>
      <p:sp>
        <p:nvSpPr>
          <p:cNvPr id="11" name="Bild 1"/>
          <p:cNvSpPr>
            <a:spLocks noGrp="1" noChangeAspect="1"/>
          </p:cNvSpPr>
          <p:nvPr>
            <p:ph type="pic" sz="quarter" idx="15"/>
          </p:nvPr>
        </p:nvSpPr>
        <p:spPr bwMode="gray">
          <a:xfrm>
            <a:off x="633684" y="1930056"/>
            <a:ext cx="2484323" cy="2484000"/>
          </a:xfrm>
          <a:prstGeom prst="ellipse">
            <a:avLst/>
          </a:prstGeom>
          <a:solidFill>
            <a:schemeClr val="bg1">
              <a:lumMod val="85000"/>
            </a:schemeClr>
          </a:solidFill>
        </p:spPr>
        <p:txBody>
          <a:bodyPr anchor="ctr"/>
          <a:lstStyle>
            <a:lvl1pPr marL="0" indent="0" algn="ctr">
              <a:buNone/>
              <a:defRPr/>
            </a:lvl1pPr>
          </a:lstStyle>
          <a:p>
            <a:r>
              <a:rPr lang="de-DE" noProof="0" dirty="0"/>
              <a:t>Bild</a:t>
            </a:r>
          </a:p>
        </p:txBody>
      </p:sp>
      <p:sp>
        <p:nvSpPr>
          <p:cNvPr id="22" name="Text 1"/>
          <p:cNvSpPr>
            <a:spLocks noGrp="1"/>
          </p:cNvSpPr>
          <p:nvPr>
            <p:ph type="body" sz="quarter" idx="41" hasCustomPrompt="1"/>
          </p:nvPr>
        </p:nvSpPr>
        <p:spPr bwMode="gray">
          <a:xfrm>
            <a:off x="540071" y="4846512"/>
            <a:ext cx="2671548" cy="804226"/>
          </a:xfrm>
        </p:spPr>
        <p:txBody>
          <a:bodyPr anchor="t"/>
          <a:lstStyle>
            <a:lvl1pPr marL="0" indent="0" algn="ctr">
              <a:buFontTx/>
              <a:buNone/>
              <a:defRPr/>
            </a:lvl1pPr>
          </a:lstStyle>
          <a:p>
            <a:pPr lvl="0"/>
            <a:r>
              <a:rPr lang="de-DE" noProof="0" dirty="0"/>
              <a:t>Textmasterformat bearbeiten</a:t>
            </a:r>
          </a:p>
        </p:txBody>
      </p:sp>
      <p:sp>
        <p:nvSpPr>
          <p:cNvPr id="16" name="Bild 2"/>
          <p:cNvSpPr>
            <a:spLocks noGrp="1" noChangeAspect="1"/>
          </p:cNvSpPr>
          <p:nvPr>
            <p:ph type="pic" sz="quarter" idx="26"/>
          </p:nvPr>
        </p:nvSpPr>
        <p:spPr bwMode="gray">
          <a:xfrm>
            <a:off x="3446849" y="1930056"/>
            <a:ext cx="2484323" cy="2484000"/>
          </a:xfrm>
          <a:prstGeom prst="ellipse">
            <a:avLst/>
          </a:prstGeom>
          <a:solidFill>
            <a:schemeClr val="bg1">
              <a:lumMod val="85000"/>
            </a:schemeClr>
          </a:solidFill>
        </p:spPr>
        <p:txBody>
          <a:bodyPr anchor="ctr"/>
          <a:lstStyle>
            <a:lvl1pPr marL="0" indent="0" algn="ctr">
              <a:buNone/>
              <a:defRPr/>
            </a:lvl1pPr>
          </a:lstStyle>
          <a:p>
            <a:r>
              <a:rPr lang="de-DE" noProof="0" dirty="0"/>
              <a:t>Bild</a:t>
            </a:r>
          </a:p>
        </p:txBody>
      </p:sp>
      <p:sp>
        <p:nvSpPr>
          <p:cNvPr id="23" name="Text 2"/>
          <p:cNvSpPr>
            <a:spLocks noGrp="1"/>
          </p:cNvSpPr>
          <p:nvPr>
            <p:ph type="body" sz="quarter" idx="42" hasCustomPrompt="1"/>
          </p:nvPr>
        </p:nvSpPr>
        <p:spPr bwMode="gray">
          <a:xfrm>
            <a:off x="3353237" y="4846512"/>
            <a:ext cx="2671548" cy="804226"/>
          </a:xfrm>
        </p:spPr>
        <p:txBody>
          <a:bodyPr anchor="t"/>
          <a:lstStyle>
            <a:lvl1pPr marL="0" indent="0" algn="ctr">
              <a:buFontTx/>
              <a:buNone/>
              <a:defRPr/>
            </a:lvl1pPr>
          </a:lstStyle>
          <a:p>
            <a:pPr lvl="0"/>
            <a:r>
              <a:rPr lang="de-DE" noProof="0" dirty="0"/>
              <a:t>Textmasterformat bearbeiten</a:t>
            </a:r>
          </a:p>
        </p:txBody>
      </p:sp>
      <p:sp>
        <p:nvSpPr>
          <p:cNvPr id="20" name="Bild 3"/>
          <p:cNvSpPr>
            <a:spLocks noGrp="1" noChangeAspect="1"/>
          </p:cNvSpPr>
          <p:nvPr>
            <p:ph type="pic" sz="quarter" idx="28"/>
          </p:nvPr>
        </p:nvSpPr>
        <p:spPr bwMode="gray">
          <a:xfrm>
            <a:off x="6260016" y="1930056"/>
            <a:ext cx="2484323" cy="2484000"/>
          </a:xfrm>
          <a:prstGeom prst="ellipse">
            <a:avLst/>
          </a:prstGeom>
          <a:solidFill>
            <a:schemeClr val="bg1">
              <a:lumMod val="85000"/>
            </a:schemeClr>
          </a:solidFill>
        </p:spPr>
        <p:txBody>
          <a:bodyPr anchor="ctr"/>
          <a:lstStyle>
            <a:lvl1pPr marL="0" indent="0" algn="ctr">
              <a:buNone/>
              <a:defRPr/>
            </a:lvl1pPr>
          </a:lstStyle>
          <a:p>
            <a:r>
              <a:rPr lang="de-DE" noProof="0" dirty="0"/>
              <a:t>Bild</a:t>
            </a:r>
          </a:p>
        </p:txBody>
      </p:sp>
      <p:sp>
        <p:nvSpPr>
          <p:cNvPr id="24" name="Text 3"/>
          <p:cNvSpPr>
            <a:spLocks noGrp="1"/>
          </p:cNvSpPr>
          <p:nvPr>
            <p:ph type="body" sz="quarter" idx="43" hasCustomPrompt="1"/>
          </p:nvPr>
        </p:nvSpPr>
        <p:spPr bwMode="gray">
          <a:xfrm>
            <a:off x="6166403" y="4846512"/>
            <a:ext cx="2671548" cy="804226"/>
          </a:xfrm>
        </p:spPr>
        <p:txBody>
          <a:bodyPr anchor="t"/>
          <a:lstStyle>
            <a:lvl1pPr marL="0" indent="0" algn="ctr">
              <a:buFontTx/>
              <a:buNone/>
              <a:defRPr/>
            </a:lvl1pPr>
          </a:lstStyle>
          <a:p>
            <a:pPr lvl="0"/>
            <a:r>
              <a:rPr lang="de-DE" noProof="0" dirty="0"/>
              <a:t>Textmasterformat bearbeiten</a:t>
            </a:r>
          </a:p>
        </p:txBody>
      </p:sp>
      <p:sp>
        <p:nvSpPr>
          <p:cNvPr id="17" name="Bild 4"/>
          <p:cNvSpPr>
            <a:spLocks noGrp="1" noChangeAspect="1"/>
          </p:cNvSpPr>
          <p:nvPr>
            <p:ph type="pic" sz="quarter" idx="27"/>
          </p:nvPr>
        </p:nvSpPr>
        <p:spPr bwMode="gray">
          <a:xfrm>
            <a:off x="9073181" y="1930056"/>
            <a:ext cx="2484323" cy="2484000"/>
          </a:xfrm>
          <a:prstGeom prst="ellipse">
            <a:avLst/>
          </a:prstGeom>
          <a:solidFill>
            <a:schemeClr val="bg1">
              <a:lumMod val="85000"/>
            </a:schemeClr>
          </a:solidFill>
        </p:spPr>
        <p:txBody>
          <a:bodyPr anchor="ctr"/>
          <a:lstStyle>
            <a:lvl1pPr marL="0" marR="0" indent="0" algn="ctr" defTabSz="685868" rtl="0" eaLnBrk="1" fontAlgn="auto" latinLnBrk="0" hangingPunct="1">
              <a:lnSpc>
                <a:spcPct val="90000"/>
              </a:lnSpc>
              <a:spcBef>
                <a:spcPts val="0"/>
              </a:spcBef>
              <a:spcAft>
                <a:spcPts val="750"/>
              </a:spcAft>
              <a:buClrTx/>
              <a:buSzTx/>
              <a:buFont typeface="Wingdings" panose="05000000000000000000" pitchFamily="2" charset="2"/>
              <a:buNone/>
              <a:tabLst/>
              <a:defRPr/>
            </a:lvl1pPr>
          </a:lstStyle>
          <a:p>
            <a:r>
              <a:rPr lang="de-DE" noProof="0" dirty="0"/>
              <a:t>Bild</a:t>
            </a:r>
          </a:p>
        </p:txBody>
      </p:sp>
      <p:sp>
        <p:nvSpPr>
          <p:cNvPr id="25" name="Text 4"/>
          <p:cNvSpPr>
            <a:spLocks noGrp="1"/>
          </p:cNvSpPr>
          <p:nvPr>
            <p:ph type="body" sz="quarter" idx="44" hasCustomPrompt="1"/>
          </p:nvPr>
        </p:nvSpPr>
        <p:spPr bwMode="gray">
          <a:xfrm>
            <a:off x="8979570" y="4846512"/>
            <a:ext cx="2671548" cy="804226"/>
          </a:xfrm>
        </p:spPr>
        <p:txBody>
          <a:bodyPr anchor="t"/>
          <a:lstStyle>
            <a:lvl1pPr marL="0" indent="0" algn="ctr">
              <a:buFontTx/>
              <a:buNone/>
              <a:defRPr/>
            </a:lvl1pPr>
          </a:lstStyle>
          <a:p>
            <a:pPr lvl="0"/>
            <a:r>
              <a:rPr lang="de-DE" noProof="0" dirty="0"/>
              <a:t>Textmasterformat bearbeiten</a:t>
            </a:r>
          </a:p>
        </p:txBody>
      </p:sp>
      <p:sp>
        <p:nvSpPr>
          <p:cNvPr id="7" name="Foliennummer"/>
          <p:cNvSpPr>
            <a:spLocks noGrp="1"/>
          </p:cNvSpPr>
          <p:nvPr>
            <p:ph type="sldNum" sz="quarter" idx="12"/>
          </p:nvPr>
        </p:nvSpPr>
        <p:spPr bwMode="gray"/>
        <p:txBody>
          <a:bodyPr/>
          <a:lstStyle/>
          <a:p>
            <a:fld id="{02CEFE82-39F2-4F47-8A0C-D5AB3496FA5C}" type="slidenum">
              <a:rPr lang="de-DE" smtClean="0">
                <a:solidFill>
                  <a:srgbClr val="3C3C3C"/>
                </a:solidFill>
              </a:rPr>
              <a:pPr/>
              <a:t>‹Nr.›</a:t>
            </a:fld>
            <a:endParaRPr lang="de-DE" dirty="0">
              <a:solidFill>
                <a:srgbClr val="3C3C3C"/>
              </a:solidFill>
            </a:endParaRPr>
          </a:p>
        </p:txBody>
      </p:sp>
      <p:sp>
        <p:nvSpPr>
          <p:cNvPr id="13" name="Titel">
            <a:extLst>
              <a:ext uri="{FF2B5EF4-FFF2-40B4-BE49-F238E27FC236}">
                <a16:creationId xmlns:a16="http://schemas.microsoft.com/office/drawing/2014/main" id="{54743C21-9B85-5464-B8A8-D0AD4EA4D26C}"/>
              </a:ext>
            </a:extLst>
          </p:cNvPr>
          <p:cNvSpPr>
            <a:spLocks noGrp="1"/>
          </p:cNvSpPr>
          <p:nvPr>
            <p:ph type="title" hasCustomPrompt="1"/>
          </p:nvPr>
        </p:nvSpPr>
        <p:spPr bwMode="gray">
          <a:xfrm>
            <a:off x="540070" y="432000"/>
            <a:ext cx="11111047" cy="900000"/>
          </a:xfrm>
        </p:spPr>
        <p:txBody>
          <a:bodyPr/>
          <a:lstStyle>
            <a:lvl1pPr>
              <a:lnSpc>
                <a:spcPct val="100000"/>
              </a:lnSpc>
              <a:defRPr sz="2100"/>
            </a:lvl1pPr>
          </a:lstStyle>
          <a:p>
            <a:r>
              <a:rPr lang="de-DE" noProof="0" dirty="0"/>
              <a:t>Platzhaltertext</a:t>
            </a:r>
          </a:p>
        </p:txBody>
      </p:sp>
      <p:sp>
        <p:nvSpPr>
          <p:cNvPr id="12" name="Textplatzhalter 2">
            <a:extLst>
              <a:ext uri="{FF2B5EF4-FFF2-40B4-BE49-F238E27FC236}">
                <a16:creationId xmlns:a16="http://schemas.microsoft.com/office/drawing/2014/main" id="{971C7CCC-4E91-CF99-8818-0D928F311D21}"/>
              </a:ext>
            </a:extLst>
          </p:cNvPr>
          <p:cNvSpPr>
            <a:spLocks noGrp="1"/>
          </p:cNvSpPr>
          <p:nvPr>
            <p:ph type="body" sz="quarter" idx="16" hasCustomPrompt="1"/>
          </p:nvPr>
        </p:nvSpPr>
        <p:spPr>
          <a:xfrm>
            <a:off x="10387515" y="6203113"/>
            <a:ext cx="1263600" cy="3384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e-DE" dirty="0"/>
              <a:t> </a:t>
            </a:r>
            <a:endParaRPr lang="en-US" dirty="0"/>
          </a:p>
        </p:txBody>
      </p:sp>
    </p:spTree>
    <p:extLst>
      <p:ext uri="{BB962C8B-B14F-4D97-AF65-F5344CB8AC3E}">
        <p14:creationId xmlns:p14="http://schemas.microsoft.com/office/powerpoint/2010/main" val="54080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OCKUP 1">
    <p:spTree>
      <p:nvGrpSpPr>
        <p:cNvPr id="1" name=""/>
        <p:cNvGrpSpPr/>
        <p:nvPr/>
      </p:nvGrpSpPr>
      <p:grpSpPr>
        <a:xfrm>
          <a:off x="0" y="0"/>
          <a:ext cx="0" cy="0"/>
          <a:chOff x="0" y="0"/>
          <a:chExt cx="0" cy="0"/>
        </a:xfrm>
      </p:grpSpPr>
      <p:cxnSp>
        <p:nvCxnSpPr>
          <p:cNvPr id="113" name="Linie 1">
            <a:extLst>
              <a:ext uri="{FF2B5EF4-FFF2-40B4-BE49-F238E27FC236}">
                <a16:creationId xmlns:a16="http://schemas.microsoft.com/office/drawing/2014/main" id="{5546BF15-FC02-44B9-9DD1-44EBBBC7DA8E}"/>
              </a:ext>
            </a:extLst>
          </p:cNvPr>
          <p:cNvCxnSpPr>
            <a:cxnSpLocks/>
          </p:cNvCxnSpPr>
          <p:nvPr userDrawn="1"/>
        </p:nvCxnSpPr>
        <p:spPr bwMode="gray">
          <a:xfrm>
            <a:off x="0" y="6057143"/>
            <a:ext cx="12192000" cy="0"/>
          </a:xfrm>
          <a:prstGeom prst="line">
            <a:avLst/>
          </a:prstGeom>
          <a:ln w="254000">
            <a:gradFill>
              <a:gsLst>
                <a:gs pos="0">
                  <a:schemeClr val="bg1">
                    <a:lumMod val="75000"/>
                    <a:alpha val="0"/>
                  </a:schemeClr>
                </a:gs>
                <a:gs pos="50000">
                  <a:schemeClr val="bg1">
                    <a:lumMod val="75000"/>
                  </a:schemeClr>
                </a:gs>
                <a:gs pos="100000">
                  <a:schemeClr val="bg1">
                    <a:lumMod val="95000"/>
                    <a:alpha val="0"/>
                  </a:schemeClr>
                </a:gs>
              </a:gsLst>
              <a:lin ang="5400000" scaled="1"/>
            </a:gradFill>
            <a:tailEnd type="none"/>
          </a:ln>
        </p:spPr>
        <p:style>
          <a:lnRef idx="1">
            <a:schemeClr val="accent1"/>
          </a:lnRef>
          <a:fillRef idx="0">
            <a:schemeClr val="accent1"/>
          </a:fillRef>
          <a:effectRef idx="0">
            <a:schemeClr val="accent1"/>
          </a:effectRef>
          <a:fontRef idx="minor">
            <a:schemeClr val="tx1"/>
          </a:fontRef>
        </p:style>
      </p:cxnSp>
      <p:cxnSp>
        <p:nvCxnSpPr>
          <p:cNvPr id="49" name="Linie 2">
            <a:extLst>
              <a:ext uri="{FF2B5EF4-FFF2-40B4-BE49-F238E27FC236}">
                <a16:creationId xmlns:a16="http://schemas.microsoft.com/office/drawing/2014/main" id="{A359CBA8-B0B0-4E10-904F-0A7BA5A99B7C}"/>
              </a:ext>
            </a:extLst>
          </p:cNvPr>
          <p:cNvCxnSpPr>
            <a:cxnSpLocks/>
          </p:cNvCxnSpPr>
          <p:nvPr userDrawn="1"/>
        </p:nvCxnSpPr>
        <p:spPr bwMode="gray">
          <a:xfrm>
            <a:off x="0" y="6057143"/>
            <a:ext cx="12192000" cy="0"/>
          </a:xfrm>
          <a:prstGeom prst="line">
            <a:avLst/>
          </a:prstGeom>
          <a:ln w="254000">
            <a:gradFill>
              <a:gsLst>
                <a:gs pos="53000">
                  <a:schemeClr val="bg1"/>
                </a:gs>
                <a:gs pos="84000">
                  <a:srgbClr val="FFFFFF"/>
                </a:gs>
                <a:gs pos="68000">
                  <a:schemeClr val="bg1">
                    <a:alpha val="44000"/>
                  </a:schemeClr>
                </a:gs>
              </a:gsLst>
              <a:lin ang="0" scaled="0"/>
            </a:gradFill>
            <a:tailEnd type="none"/>
          </a:ln>
        </p:spPr>
        <p:style>
          <a:lnRef idx="1">
            <a:schemeClr val="accent1"/>
          </a:lnRef>
          <a:fillRef idx="0">
            <a:schemeClr val="accent1"/>
          </a:fillRef>
          <a:effectRef idx="0">
            <a:schemeClr val="accent1"/>
          </a:effectRef>
          <a:fontRef idx="minor">
            <a:schemeClr val="tx1"/>
          </a:fontRef>
        </p:style>
      </p:cxnSp>
      <p:sp>
        <p:nvSpPr>
          <p:cNvPr id="48" name="Inhalt">
            <a:extLst>
              <a:ext uri="{FF2B5EF4-FFF2-40B4-BE49-F238E27FC236}">
                <a16:creationId xmlns:a16="http://schemas.microsoft.com/office/drawing/2014/main" id="{BDA50FF6-8BAD-49D7-85DB-2BFBCF795ABB}"/>
              </a:ext>
            </a:extLst>
          </p:cNvPr>
          <p:cNvSpPr>
            <a:spLocks noGrp="1"/>
          </p:cNvSpPr>
          <p:nvPr>
            <p:ph sz="half" idx="1"/>
          </p:nvPr>
        </p:nvSpPr>
        <p:spPr bwMode="gray">
          <a:xfrm>
            <a:off x="540070" y="1582304"/>
            <a:ext cx="3533215" cy="4068437"/>
          </a:xfrm>
        </p:spPr>
        <p:txBody>
          <a:bodyPr/>
          <a:lstStyle>
            <a:lvl1pPr>
              <a:defRPr sz="750"/>
            </a:lvl1pPr>
            <a:lvl2pPr>
              <a:defRPr sz="675"/>
            </a:lvl2pPr>
            <a:lvl3pPr>
              <a:defRPr sz="600"/>
            </a:lvl3pPr>
            <a:lvl4pPr>
              <a:defRPr sz="525"/>
            </a:lvl4pPr>
            <a:lvl5pPr>
              <a:defRPr sz="525"/>
            </a:lvl5pPr>
            <a:lvl6pPr>
              <a:defRPr sz="1350"/>
            </a:lvl6pPr>
            <a:lvl7pPr>
              <a:defRPr sz="1350"/>
            </a:lvl7pPr>
            <a:lvl8pPr>
              <a:defRPr sz="1350"/>
            </a:lvl8pPr>
            <a:lvl9pPr>
              <a:defRPr sz="135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grpSp>
        <p:nvGrpSpPr>
          <p:cNvPr id="77" name="iMac 27''">
            <a:extLst>
              <a:ext uri="{FF2B5EF4-FFF2-40B4-BE49-F238E27FC236}">
                <a16:creationId xmlns:a16="http://schemas.microsoft.com/office/drawing/2014/main" id="{A46E5B6E-3B2D-4B12-B4A1-1D2FF4A90E3D}"/>
              </a:ext>
            </a:extLst>
          </p:cNvPr>
          <p:cNvGrpSpPr>
            <a:grpSpLocks noChangeAspect="1"/>
          </p:cNvGrpSpPr>
          <p:nvPr userDrawn="1"/>
        </p:nvGrpSpPr>
        <p:grpSpPr>
          <a:xfrm>
            <a:off x="5338663" y="1038743"/>
            <a:ext cx="6281620" cy="5018400"/>
            <a:chOff x="5338662" y="792000"/>
            <a:chExt cx="6281620" cy="5018400"/>
          </a:xfrm>
        </p:grpSpPr>
        <p:grpSp>
          <p:nvGrpSpPr>
            <p:cNvPr id="78" name="Fuß">
              <a:extLst>
                <a:ext uri="{FF2B5EF4-FFF2-40B4-BE49-F238E27FC236}">
                  <a16:creationId xmlns:a16="http://schemas.microsoft.com/office/drawing/2014/main" id="{7D8D793B-3AF2-4043-B186-B0D6D353314A}"/>
                </a:ext>
              </a:extLst>
            </p:cNvPr>
            <p:cNvGrpSpPr>
              <a:grpSpLocks noChangeAspect="1"/>
            </p:cNvGrpSpPr>
            <p:nvPr/>
          </p:nvGrpSpPr>
          <p:grpSpPr>
            <a:xfrm>
              <a:off x="7240796" y="4982479"/>
              <a:ext cx="2123914" cy="827921"/>
              <a:chOff x="16270915" y="5729118"/>
              <a:chExt cx="2901699" cy="1131109"/>
            </a:xfrm>
          </p:grpSpPr>
          <p:sp>
            <p:nvSpPr>
              <p:cNvPr id="86" name="Freihandform: Form 85">
                <a:extLst>
                  <a:ext uri="{FF2B5EF4-FFF2-40B4-BE49-F238E27FC236}">
                    <a16:creationId xmlns:a16="http://schemas.microsoft.com/office/drawing/2014/main" id="{CFBCBF07-4713-4425-9945-F3B37BC20B96}"/>
                  </a:ext>
                </a:extLst>
              </p:cNvPr>
              <p:cNvSpPr>
                <a:spLocks noChangeAspect="1"/>
              </p:cNvSpPr>
              <p:nvPr/>
            </p:nvSpPr>
            <p:spPr>
              <a:xfrm>
                <a:off x="16270915" y="5729118"/>
                <a:ext cx="2869120" cy="1106674"/>
              </a:xfrm>
              <a:custGeom>
                <a:avLst/>
                <a:gdLst>
                  <a:gd name="connsiteX0" fmla="*/ 2694656 w 2869120"/>
                  <a:gd name="connsiteY0" fmla="*/ 0 h 1106674"/>
                  <a:gd name="connsiteX1" fmla="*/ 2869120 w 2869120"/>
                  <a:gd name="connsiteY1" fmla="*/ 802923 h 1106674"/>
                  <a:gd name="connsiteX2" fmla="*/ 2713471 w 2869120"/>
                  <a:gd name="connsiteY2" fmla="*/ 976735 h 1106674"/>
                  <a:gd name="connsiteX3" fmla="*/ 2135021 w 2869120"/>
                  <a:gd name="connsiteY3" fmla="*/ 1082456 h 1106674"/>
                  <a:gd name="connsiteX4" fmla="*/ 0 w 2869120"/>
                  <a:gd name="connsiteY4" fmla="*/ 1101352 h 1106674"/>
                  <a:gd name="connsiteX5" fmla="*/ 1020392 w 2869120"/>
                  <a:gd name="connsiteY5" fmla="*/ 991966 h 1106674"/>
                  <a:gd name="connsiteX6" fmla="*/ 1348387 w 2869120"/>
                  <a:gd name="connsiteY6" fmla="*/ 686207 h 1106674"/>
                  <a:gd name="connsiteX7" fmla="*/ 1296341 w 2869120"/>
                  <a:gd name="connsiteY7" fmla="*/ 35675 h 1106674"/>
                  <a:gd name="connsiteX8" fmla="*/ 2694656 w 2869120"/>
                  <a:gd name="connsiteY8" fmla="*/ 0 h 110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9120" h="1106674">
                    <a:moveTo>
                      <a:pt x="2694656" y="0"/>
                    </a:moveTo>
                    <a:cubicBezTo>
                      <a:pt x="2694656" y="0"/>
                      <a:pt x="2869120" y="607446"/>
                      <a:pt x="2869120" y="802923"/>
                    </a:cubicBezTo>
                    <a:cubicBezTo>
                      <a:pt x="2869120" y="938536"/>
                      <a:pt x="2825871" y="962645"/>
                      <a:pt x="2713471" y="976735"/>
                    </a:cubicBezTo>
                    <a:cubicBezTo>
                      <a:pt x="2599687" y="991071"/>
                      <a:pt x="2221764" y="1082456"/>
                      <a:pt x="2135021" y="1082456"/>
                    </a:cubicBezTo>
                    <a:cubicBezTo>
                      <a:pt x="2048278" y="1082456"/>
                      <a:pt x="0" y="1120330"/>
                      <a:pt x="0" y="1101352"/>
                    </a:cubicBezTo>
                    <a:cubicBezTo>
                      <a:pt x="0" y="1082375"/>
                      <a:pt x="892191" y="1004591"/>
                      <a:pt x="1020392" y="991966"/>
                    </a:cubicBezTo>
                    <a:cubicBezTo>
                      <a:pt x="1148593" y="979342"/>
                      <a:pt x="1348387" y="960527"/>
                      <a:pt x="1348387" y="686207"/>
                    </a:cubicBezTo>
                    <a:cubicBezTo>
                      <a:pt x="1348387" y="411887"/>
                      <a:pt x="1296341" y="35675"/>
                      <a:pt x="1296341" y="35675"/>
                    </a:cubicBezTo>
                    <a:lnTo>
                      <a:pt x="2694656" y="0"/>
                    </a:lnTo>
                    <a:close/>
                  </a:path>
                </a:pathLst>
              </a:custGeom>
              <a:gradFill>
                <a:gsLst>
                  <a:gs pos="67000">
                    <a:schemeClr val="bg1">
                      <a:lumMod val="95000"/>
                    </a:schemeClr>
                  </a:gs>
                  <a:gs pos="0">
                    <a:schemeClr val="bg1">
                      <a:lumMod val="50000"/>
                    </a:schemeClr>
                  </a:gs>
                  <a:gs pos="100000">
                    <a:schemeClr val="bg1">
                      <a:lumMod val="75000"/>
                    </a:schemeClr>
                  </a:gs>
                  <a:gs pos="80000">
                    <a:schemeClr val="bg1">
                      <a:lumMod val="65000"/>
                    </a:schemeClr>
                  </a:gs>
                </a:gsLst>
                <a:lin ang="5340000" scaled="0"/>
              </a:gradFill>
              <a:ln w="760"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fontAlgn="auto">
                  <a:spcBef>
                    <a:spcPts val="0"/>
                  </a:spcBef>
                  <a:spcAft>
                    <a:spcPts val="0"/>
                  </a:spcAft>
                  <a:buFontTx/>
                  <a:buNone/>
                </a:pPr>
                <a:endParaRPr lang="en-US" sz="1350" dirty="0">
                  <a:solidFill>
                    <a:prstClr val="black"/>
                  </a:solidFill>
                  <a:effectLst/>
                  <a:latin typeface="Arial"/>
                </a:endParaRPr>
              </a:p>
            </p:txBody>
          </p:sp>
          <p:sp>
            <p:nvSpPr>
              <p:cNvPr id="87" name="Freihandform: Form 86">
                <a:extLst>
                  <a:ext uri="{FF2B5EF4-FFF2-40B4-BE49-F238E27FC236}">
                    <a16:creationId xmlns:a16="http://schemas.microsoft.com/office/drawing/2014/main" id="{BCDE74ED-446C-4E2E-9262-027B68108A26}"/>
                  </a:ext>
                </a:extLst>
              </p:cNvPr>
              <p:cNvSpPr>
                <a:spLocks noChangeAspect="1"/>
              </p:cNvSpPr>
              <p:nvPr/>
            </p:nvSpPr>
            <p:spPr>
              <a:xfrm>
                <a:off x="16270915" y="5729118"/>
                <a:ext cx="2901699" cy="1131109"/>
              </a:xfrm>
              <a:custGeom>
                <a:avLst/>
                <a:gdLst>
                  <a:gd name="connsiteX0" fmla="*/ 2727236 w 2901699"/>
                  <a:gd name="connsiteY0" fmla="*/ 0 h 1131109"/>
                  <a:gd name="connsiteX1" fmla="*/ 2901700 w 2901699"/>
                  <a:gd name="connsiteY1" fmla="*/ 802923 h 1131109"/>
                  <a:gd name="connsiteX2" fmla="*/ 2769264 w 2901699"/>
                  <a:gd name="connsiteY2" fmla="*/ 1048818 h 1131109"/>
                  <a:gd name="connsiteX3" fmla="*/ 2135021 w 2901699"/>
                  <a:gd name="connsiteY3" fmla="*/ 1106891 h 1131109"/>
                  <a:gd name="connsiteX4" fmla="*/ 0 w 2901699"/>
                  <a:gd name="connsiteY4" fmla="*/ 1125787 h 1131109"/>
                  <a:gd name="connsiteX5" fmla="*/ 0 w 2901699"/>
                  <a:gd name="connsiteY5" fmla="*/ 1101352 h 1131109"/>
                  <a:gd name="connsiteX6" fmla="*/ 2135021 w 2901699"/>
                  <a:gd name="connsiteY6" fmla="*/ 1082456 h 1131109"/>
                  <a:gd name="connsiteX7" fmla="*/ 2713471 w 2901699"/>
                  <a:gd name="connsiteY7" fmla="*/ 976735 h 1131109"/>
                  <a:gd name="connsiteX8" fmla="*/ 2869120 w 2901699"/>
                  <a:gd name="connsiteY8" fmla="*/ 802923 h 1131109"/>
                  <a:gd name="connsiteX9" fmla="*/ 2694656 w 2901699"/>
                  <a:gd name="connsiteY9" fmla="*/ 0 h 1131109"/>
                  <a:gd name="connsiteX10" fmla="*/ 2727236 w 2901699"/>
                  <a:gd name="connsiteY10" fmla="*/ 0 h 113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1699" h="1131109">
                    <a:moveTo>
                      <a:pt x="2727236" y="0"/>
                    </a:moveTo>
                    <a:cubicBezTo>
                      <a:pt x="2727236" y="0"/>
                      <a:pt x="2901700" y="607446"/>
                      <a:pt x="2901700" y="802923"/>
                    </a:cubicBezTo>
                    <a:cubicBezTo>
                      <a:pt x="2901700" y="938536"/>
                      <a:pt x="2881663" y="1034727"/>
                      <a:pt x="2769264" y="1048818"/>
                    </a:cubicBezTo>
                    <a:cubicBezTo>
                      <a:pt x="2655479" y="1063153"/>
                      <a:pt x="2221682" y="1106891"/>
                      <a:pt x="2135021" y="1106891"/>
                    </a:cubicBezTo>
                    <a:cubicBezTo>
                      <a:pt x="2048278" y="1106891"/>
                      <a:pt x="0" y="1144765"/>
                      <a:pt x="0" y="1125787"/>
                    </a:cubicBezTo>
                    <a:lnTo>
                      <a:pt x="0" y="1101352"/>
                    </a:lnTo>
                    <a:cubicBezTo>
                      <a:pt x="0" y="1120248"/>
                      <a:pt x="2048278" y="1082456"/>
                      <a:pt x="2135021" y="1082456"/>
                    </a:cubicBezTo>
                    <a:cubicBezTo>
                      <a:pt x="2221764" y="1082456"/>
                      <a:pt x="2599687" y="991071"/>
                      <a:pt x="2713471" y="976735"/>
                    </a:cubicBezTo>
                    <a:cubicBezTo>
                      <a:pt x="2825871" y="962645"/>
                      <a:pt x="2869120" y="938454"/>
                      <a:pt x="2869120" y="802923"/>
                    </a:cubicBezTo>
                    <a:cubicBezTo>
                      <a:pt x="2869120" y="607446"/>
                      <a:pt x="2694656" y="0"/>
                      <a:pt x="2694656" y="0"/>
                    </a:cubicBezTo>
                    <a:lnTo>
                      <a:pt x="2727236" y="0"/>
                    </a:lnTo>
                    <a:close/>
                  </a:path>
                </a:pathLst>
              </a:custGeom>
              <a:gradFill>
                <a:gsLst>
                  <a:gs pos="0">
                    <a:schemeClr val="bg1">
                      <a:lumMod val="65000"/>
                    </a:schemeClr>
                  </a:gs>
                  <a:gs pos="54000">
                    <a:schemeClr val="bg1">
                      <a:lumMod val="95000"/>
                    </a:schemeClr>
                  </a:gs>
                  <a:gs pos="5000">
                    <a:schemeClr val="bg1">
                      <a:lumMod val="85000"/>
                    </a:schemeClr>
                  </a:gs>
                  <a:gs pos="39000">
                    <a:schemeClr val="bg1">
                      <a:lumMod val="95000"/>
                    </a:schemeClr>
                  </a:gs>
                  <a:gs pos="45000">
                    <a:schemeClr val="bg1">
                      <a:lumMod val="50000"/>
                    </a:schemeClr>
                  </a:gs>
                  <a:gs pos="100000">
                    <a:schemeClr val="tx1">
                      <a:lumMod val="65000"/>
                      <a:lumOff val="35000"/>
                    </a:schemeClr>
                  </a:gs>
                  <a:gs pos="82000">
                    <a:schemeClr val="bg1">
                      <a:lumMod val="85000"/>
                    </a:schemeClr>
                  </a:gs>
                </a:gsLst>
                <a:lin ang="18000000" scaled="0"/>
              </a:gradFill>
              <a:ln w="760"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fontAlgn="auto">
                  <a:spcBef>
                    <a:spcPts val="0"/>
                  </a:spcBef>
                  <a:spcAft>
                    <a:spcPts val="0"/>
                  </a:spcAft>
                  <a:buFontTx/>
                  <a:buNone/>
                </a:pPr>
                <a:endParaRPr lang="en-US" sz="1350" dirty="0">
                  <a:solidFill>
                    <a:prstClr val="black"/>
                  </a:solidFill>
                  <a:effectLst/>
                  <a:latin typeface="Arial"/>
                </a:endParaRPr>
              </a:p>
            </p:txBody>
          </p:sp>
        </p:grpSp>
        <p:grpSp>
          <p:nvGrpSpPr>
            <p:cNvPr id="79" name="Bildschirm">
              <a:extLst>
                <a:ext uri="{FF2B5EF4-FFF2-40B4-BE49-F238E27FC236}">
                  <a16:creationId xmlns:a16="http://schemas.microsoft.com/office/drawing/2014/main" id="{3E5231FF-2790-4953-AC2D-DD34E84325B9}"/>
                </a:ext>
              </a:extLst>
            </p:cNvPr>
            <p:cNvGrpSpPr>
              <a:grpSpLocks noChangeAspect="1"/>
            </p:cNvGrpSpPr>
            <p:nvPr userDrawn="1"/>
          </p:nvGrpSpPr>
          <p:grpSpPr>
            <a:xfrm>
              <a:off x="5338662" y="792000"/>
              <a:ext cx="6281620" cy="4298400"/>
              <a:chOff x="12951751" y="792000"/>
              <a:chExt cx="6281620" cy="4298400"/>
            </a:xfrm>
            <a:scene3d>
              <a:camera prst="perspectiveContrastingLeftFacing" fov="1920000">
                <a:rot lat="20700000" lon="2280000" rev="21360000"/>
              </a:camera>
              <a:lightRig rig="threePt" dir="t"/>
            </a:scene3d>
          </p:grpSpPr>
          <p:sp>
            <p:nvSpPr>
              <p:cNvPr id="83" name="Freihandform: Form 82">
                <a:extLst>
                  <a:ext uri="{FF2B5EF4-FFF2-40B4-BE49-F238E27FC236}">
                    <a16:creationId xmlns:a16="http://schemas.microsoft.com/office/drawing/2014/main" id="{44DBA01D-C2E0-4B3A-9A39-395BF828F2BB}"/>
                  </a:ext>
                </a:extLst>
              </p:cNvPr>
              <p:cNvSpPr/>
              <p:nvPr/>
            </p:nvSpPr>
            <p:spPr>
              <a:xfrm>
                <a:off x="12951751" y="792000"/>
                <a:ext cx="6232459" cy="4278833"/>
              </a:xfrm>
              <a:custGeom>
                <a:avLst/>
                <a:gdLst>
                  <a:gd name="connsiteX0" fmla="*/ 5539747 w 5692821"/>
                  <a:gd name="connsiteY0" fmla="*/ 3908351 h 3908351"/>
                  <a:gd name="connsiteX1" fmla="*/ 153075 w 5692821"/>
                  <a:gd name="connsiteY1" fmla="*/ 3908351 h 3908351"/>
                  <a:gd name="connsiteX2" fmla="*/ 0 w 5692821"/>
                  <a:gd name="connsiteY2" fmla="*/ 3755276 h 3908351"/>
                  <a:gd name="connsiteX3" fmla="*/ 0 w 5692821"/>
                  <a:gd name="connsiteY3" fmla="*/ 153075 h 3908351"/>
                  <a:gd name="connsiteX4" fmla="*/ 153075 w 5692821"/>
                  <a:gd name="connsiteY4" fmla="*/ 0 h 3908351"/>
                  <a:gd name="connsiteX5" fmla="*/ 5539747 w 5692821"/>
                  <a:gd name="connsiteY5" fmla="*/ 0 h 3908351"/>
                  <a:gd name="connsiteX6" fmla="*/ 5692822 w 5692821"/>
                  <a:gd name="connsiteY6" fmla="*/ 153075 h 3908351"/>
                  <a:gd name="connsiteX7" fmla="*/ 5692822 w 5692821"/>
                  <a:gd name="connsiteY7" fmla="*/ 3755330 h 3908351"/>
                  <a:gd name="connsiteX8" fmla="*/ 5539747 w 5692821"/>
                  <a:gd name="connsiteY8" fmla="*/ 3908351 h 3908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2821" h="3908351">
                    <a:moveTo>
                      <a:pt x="5539747" y="3908351"/>
                    </a:moveTo>
                    <a:lnTo>
                      <a:pt x="153075" y="3908351"/>
                    </a:lnTo>
                    <a:cubicBezTo>
                      <a:pt x="68897" y="3908351"/>
                      <a:pt x="0" y="3839454"/>
                      <a:pt x="0" y="3755276"/>
                    </a:cubicBezTo>
                    <a:lnTo>
                      <a:pt x="0" y="153075"/>
                    </a:lnTo>
                    <a:cubicBezTo>
                      <a:pt x="0" y="68897"/>
                      <a:pt x="68897" y="0"/>
                      <a:pt x="153075" y="0"/>
                    </a:cubicBezTo>
                    <a:lnTo>
                      <a:pt x="5539747" y="0"/>
                    </a:lnTo>
                    <a:cubicBezTo>
                      <a:pt x="5623925" y="0"/>
                      <a:pt x="5692822" y="68897"/>
                      <a:pt x="5692822" y="153075"/>
                    </a:cubicBezTo>
                    <a:lnTo>
                      <a:pt x="5692822" y="3755330"/>
                    </a:lnTo>
                    <a:cubicBezTo>
                      <a:pt x="5692822" y="3839508"/>
                      <a:pt x="5623925" y="3908351"/>
                      <a:pt x="5539747" y="3908351"/>
                    </a:cubicBezTo>
                    <a:close/>
                  </a:path>
                </a:pathLst>
              </a:custGeom>
              <a:solidFill>
                <a:schemeClr val="bg1">
                  <a:lumMod val="75000"/>
                </a:schemeClr>
              </a:solidFill>
              <a:ln w="6350" cap="flat">
                <a:noFill/>
                <a:prstDash val="solid"/>
                <a:miter/>
              </a:ln>
            </p:spPr>
            <p:txBody>
              <a:bodyPr lIns="0" tIns="0" rIns="0" bIns="0" rtlCol="0" anchor="ctr"/>
              <a:lstStyle/>
              <a:p>
                <a:pPr fontAlgn="auto">
                  <a:spcBef>
                    <a:spcPts val="0"/>
                  </a:spcBef>
                  <a:spcAft>
                    <a:spcPts val="0"/>
                  </a:spcAft>
                  <a:buFontTx/>
                  <a:buNone/>
                </a:pPr>
                <a:endParaRPr lang="en-US" sz="1350" dirty="0">
                  <a:solidFill>
                    <a:prstClr val="black"/>
                  </a:solidFill>
                  <a:effectLst/>
                  <a:latin typeface="Arial"/>
                </a:endParaRPr>
              </a:p>
            </p:txBody>
          </p:sp>
          <p:sp>
            <p:nvSpPr>
              <p:cNvPr id="84" name="Freihandform: Form 83">
                <a:extLst>
                  <a:ext uri="{FF2B5EF4-FFF2-40B4-BE49-F238E27FC236}">
                    <a16:creationId xmlns:a16="http://schemas.microsoft.com/office/drawing/2014/main" id="{51742539-82A3-4EE8-84B1-BE496746C7B1}"/>
                  </a:ext>
                </a:extLst>
              </p:cNvPr>
              <p:cNvSpPr/>
              <p:nvPr/>
            </p:nvSpPr>
            <p:spPr>
              <a:xfrm>
                <a:off x="12951808" y="792000"/>
                <a:ext cx="6232459" cy="3712115"/>
              </a:xfrm>
              <a:custGeom>
                <a:avLst/>
                <a:gdLst>
                  <a:gd name="connsiteX0" fmla="*/ 5692768 w 5692821"/>
                  <a:gd name="connsiteY0" fmla="*/ 3390704 h 3390703"/>
                  <a:gd name="connsiteX1" fmla="*/ 0 w 5692821"/>
                  <a:gd name="connsiteY1" fmla="*/ 3390704 h 3390703"/>
                  <a:gd name="connsiteX2" fmla="*/ 0 w 5692821"/>
                  <a:gd name="connsiteY2" fmla="*/ 153075 h 3390703"/>
                  <a:gd name="connsiteX3" fmla="*/ 153075 w 5692821"/>
                  <a:gd name="connsiteY3" fmla="*/ 0 h 3390703"/>
                  <a:gd name="connsiteX4" fmla="*/ 5539747 w 5692821"/>
                  <a:gd name="connsiteY4" fmla="*/ 0 h 3390703"/>
                  <a:gd name="connsiteX5" fmla="*/ 5692822 w 5692821"/>
                  <a:gd name="connsiteY5" fmla="*/ 153075 h 3390703"/>
                  <a:gd name="connsiteX6" fmla="*/ 5692822 w 5692821"/>
                  <a:gd name="connsiteY6" fmla="*/ 3390704 h 3390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92821" h="3390703">
                    <a:moveTo>
                      <a:pt x="5692768" y="3390704"/>
                    </a:moveTo>
                    <a:lnTo>
                      <a:pt x="0" y="3390704"/>
                    </a:lnTo>
                    <a:lnTo>
                      <a:pt x="0" y="153075"/>
                    </a:lnTo>
                    <a:cubicBezTo>
                      <a:pt x="0" y="68897"/>
                      <a:pt x="68897" y="0"/>
                      <a:pt x="153075" y="0"/>
                    </a:cubicBezTo>
                    <a:lnTo>
                      <a:pt x="5539747" y="0"/>
                    </a:lnTo>
                    <a:cubicBezTo>
                      <a:pt x="5623925" y="0"/>
                      <a:pt x="5692822" y="68897"/>
                      <a:pt x="5692822" y="153075"/>
                    </a:cubicBezTo>
                    <a:lnTo>
                      <a:pt x="5692822" y="3390704"/>
                    </a:lnTo>
                    <a:close/>
                  </a:path>
                </a:pathLst>
              </a:custGeom>
              <a:solidFill>
                <a:schemeClr val="tx1"/>
              </a:solidFill>
              <a:ln w="6350" cap="flat">
                <a:noFill/>
                <a:prstDash val="solid"/>
                <a:miter/>
              </a:ln>
            </p:spPr>
            <p:txBody>
              <a:bodyPr lIns="0" tIns="0" rIns="0" bIns="0" rtlCol="0" anchor="ctr"/>
              <a:lstStyle/>
              <a:p>
                <a:pPr fontAlgn="auto">
                  <a:spcBef>
                    <a:spcPts val="0"/>
                  </a:spcBef>
                  <a:spcAft>
                    <a:spcPts val="0"/>
                  </a:spcAft>
                  <a:buFontTx/>
                  <a:buNone/>
                </a:pPr>
                <a:endParaRPr lang="en-US" sz="1350" dirty="0">
                  <a:solidFill>
                    <a:prstClr val="black"/>
                  </a:solidFill>
                  <a:effectLst/>
                  <a:latin typeface="Arial"/>
                </a:endParaRPr>
              </a:p>
            </p:txBody>
          </p:sp>
          <p:sp>
            <p:nvSpPr>
              <p:cNvPr id="85" name="Freihandform: Form 84">
                <a:extLst>
                  <a:ext uri="{FF2B5EF4-FFF2-40B4-BE49-F238E27FC236}">
                    <a16:creationId xmlns:a16="http://schemas.microsoft.com/office/drawing/2014/main" id="{E279F4FF-C59D-4329-B76D-F8CCF707CC91}"/>
                  </a:ext>
                </a:extLst>
              </p:cNvPr>
              <p:cNvSpPr/>
              <p:nvPr/>
            </p:nvSpPr>
            <p:spPr>
              <a:xfrm>
                <a:off x="13024223" y="842001"/>
                <a:ext cx="6209148" cy="4248399"/>
              </a:xfrm>
              <a:custGeom>
                <a:avLst/>
                <a:gdLst>
                  <a:gd name="connsiteX0" fmla="*/ 5144040 w 5235190"/>
                  <a:gd name="connsiteY0" fmla="*/ 3555367 h 3582001"/>
                  <a:gd name="connsiteX1" fmla="*/ 5093914 w 5235190"/>
                  <a:gd name="connsiteY1" fmla="*/ 3565556 h 3582001"/>
                  <a:gd name="connsiteX2" fmla="*/ 5093964 w 5235190"/>
                  <a:gd name="connsiteY2" fmla="*/ 3565556 h 3582001"/>
                  <a:gd name="connsiteX3" fmla="*/ 5138122 w 5235190"/>
                  <a:gd name="connsiteY3" fmla="*/ 3558411 h 3582001"/>
                  <a:gd name="connsiteX4" fmla="*/ 5151272 w 5235190"/>
                  <a:gd name="connsiteY4" fmla="*/ 0 h 3582001"/>
                  <a:gd name="connsiteX5" fmla="*/ 5186204 w 5235190"/>
                  <a:gd name="connsiteY5" fmla="*/ 34933 h 3582001"/>
                  <a:gd name="connsiteX6" fmla="*/ 5235190 w 5235190"/>
                  <a:gd name="connsiteY6" fmla="*/ 212236 h 3582001"/>
                  <a:gd name="connsiteX7" fmla="*/ 5235190 w 5235190"/>
                  <a:gd name="connsiteY7" fmla="*/ 3424281 h 3582001"/>
                  <a:gd name="connsiteX8" fmla="*/ 5193686 w 5235190"/>
                  <a:gd name="connsiteY8" fmla="*/ 3524051 h 3582001"/>
                  <a:gd name="connsiteX9" fmla="*/ 5157880 w 5235190"/>
                  <a:gd name="connsiteY9" fmla="*/ 3548246 h 3582001"/>
                  <a:gd name="connsiteX10" fmla="*/ 5176638 w 5235190"/>
                  <a:gd name="connsiteY10" fmla="*/ 3538596 h 3582001"/>
                  <a:gd name="connsiteX11" fmla="*/ 5176686 w 5235190"/>
                  <a:gd name="connsiteY11" fmla="*/ 3538596 h 3582001"/>
                  <a:gd name="connsiteX12" fmla="*/ 5074280 w 5235190"/>
                  <a:gd name="connsiteY12" fmla="*/ 3582001 h 3582001"/>
                  <a:gd name="connsiteX13" fmla="*/ 5031922 w 5235190"/>
                  <a:gd name="connsiteY13" fmla="*/ 3582001 h 3582001"/>
                  <a:gd name="connsiteX14" fmla="*/ 99864 w 5235190"/>
                  <a:gd name="connsiteY14" fmla="*/ 3582001 h 3582001"/>
                  <a:gd name="connsiteX15" fmla="*/ 0 w 5235190"/>
                  <a:gd name="connsiteY15" fmla="*/ 3540390 h 3582001"/>
                  <a:gd name="connsiteX16" fmla="*/ 50 w 5235190"/>
                  <a:gd name="connsiteY16" fmla="*/ 3540390 h 3582001"/>
                  <a:gd name="connsiteX17" fmla="*/ 80180 w 5235190"/>
                  <a:gd name="connsiteY17" fmla="*/ 3565556 h 3582001"/>
                  <a:gd name="connsiteX18" fmla="*/ 5051558 w 5235190"/>
                  <a:gd name="connsiteY18" fmla="*/ 3565556 h 3582001"/>
                  <a:gd name="connsiteX19" fmla="*/ 5192832 w 5235190"/>
                  <a:gd name="connsiteY19" fmla="*/ 3424281 h 3582001"/>
                  <a:gd name="connsiteX20" fmla="*/ 5192832 w 5235190"/>
                  <a:gd name="connsiteY20" fmla="*/ 100312 h 3582001"/>
                  <a:gd name="connsiteX21" fmla="*/ 5151272 w 5235190"/>
                  <a:gd name="connsiteY21" fmla="*/ 249 h 3582001"/>
                  <a:gd name="connsiteX0" fmla="*/ 5138122 w 5235190"/>
                  <a:gd name="connsiteY0" fmla="*/ 3558411 h 3582001"/>
                  <a:gd name="connsiteX1" fmla="*/ 5093914 w 5235190"/>
                  <a:gd name="connsiteY1" fmla="*/ 3565556 h 3582001"/>
                  <a:gd name="connsiteX2" fmla="*/ 5093964 w 5235190"/>
                  <a:gd name="connsiteY2" fmla="*/ 3565556 h 3582001"/>
                  <a:gd name="connsiteX3" fmla="*/ 5138122 w 5235190"/>
                  <a:gd name="connsiteY3" fmla="*/ 3558411 h 3582001"/>
                  <a:gd name="connsiteX4" fmla="*/ 5151272 w 5235190"/>
                  <a:gd name="connsiteY4" fmla="*/ 0 h 3582001"/>
                  <a:gd name="connsiteX5" fmla="*/ 5186204 w 5235190"/>
                  <a:gd name="connsiteY5" fmla="*/ 34933 h 3582001"/>
                  <a:gd name="connsiteX6" fmla="*/ 5235190 w 5235190"/>
                  <a:gd name="connsiteY6" fmla="*/ 212236 h 3582001"/>
                  <a:gd name="connsiteX7" fmla="*/ 5235190 w 5235190"/>
                  <a:gd name="connsiteY7" fmla="*/ 3424281 h 3582001"/>
                  <a:gd name="connsiteX8" fmla="*/ 5193686 w 5235190"/>
                  <a:gd name="connsiteY8" fmla="*/ 3524051 h 3582001"/>
                  <a:gd name="connsiteX9" fmla="*/ 5157880 w 5235190"/>
                  <a:gd name="connsiteY9" fmla="*/ 3548246 h 3582001"/>
                  <a:gd name="connsiteX10" fmla="*/ 5176638 w 5235190"/>
                  <a:gd name="connsiteY10" fmla="*/ 3538596 h 3582001"/>
                  <a:gd name="connsiteX11" fmla="*/ 5176686 w 5235190"/>
                  <a:gd name="connsiteY11" fmla="*/ 3538596 h 3582001"/>
                  <a:gd name="connsiteX12" fmla="*/ 5074280 w 5235190"/>
                  <a:gd name="connsiteY12" fmla="*/ 3582001 h 3582001"/>
                  <a:gd name="connsiteX13" fmla="*/ 5031922 w 5235190"/>
                  <a:gd name="connsiteY13" fmla="*/ 3582001 h 3582001"/>
                  <a:gd name="connsiteX14" fmla="*/ 99864 w 5235190"/>
                  <a:gd name="connsiteY14" fmla="*/ 3582001 h 3582001"/>
                  <a:gd name="connsiteX15" fmla="*/ 0 w 5235190"/>
                  <a:gd name="connsiteY15" fmla="*/ 3540390 h 3582001"/>
                  <a:gd name="connsiteX16" fmla="*/ 50 w 5235190"/>
                  <a:gd name="connsiteY16" fmla="*/ 3540390 h 3582001"/>
                  <a:gd name="connsiteX17" fmla="*/ 80180 w 5235190"/>
                  <a:gd name="connsiteY17" fmla="*/ 3565556 h 3582001"/>
                  <a:gd name="connsiteX18" fmla="*/ 5051558 w 5235190"/>
                  <a:gd name="connsiteY18" fmla="*/ 3565556 h 3582001"/>
                  <a:gd name="connsiteX19" fmla="*/ 5192832 w 5235190"/>
                  <a:gd name="connsiteY19" fmla="*/ 3424281 h 3582001"/>
                  <a:gd name="connsiteX20" fmla="*/ 5192832 w 5235190"/>
                  <a:gd name="connsiteY20" fmla="*/ 100312 h 3582001"/>
                  <a:gd name="connsiteX21" fmla="*/ 5151272 w 5235190"/>
                  <a:gd name="connsiteY21" fmla="*/ 249 h 3582001"/>
                  <a:gd name="connsiteX22" fmla="*/ 5151272 w 5235190"/>
                  <a:gd name="connsiteY22" fmla="*/ 0 h 3582001"/>
                  <a:gd name="connsiteX0" fmla="*/ 5093964 w 5235190"/>
                  <a:gd name="connsiteY0" fmla="*/ 3565556 h 3582001"/>
                  <a:gd name="connsiteX1" fmla="*/ 5093914 w 5235190"/>
                  <a:gd name="connsiteY1" fmla="*/ 3565556 h 3582001"/>
                  <a:gd name="connsiteX2" fmla="*/ 5093964 w 5235190"/>
                  <a:gd name="connsiteY2" fmla="*/ 3565556 h 3582001"/>
                  <a:gd name="connsiteX3" fmla="*/ 5151272 w 5235190"/>
                  <a:gd name="connsiteY3" fmla="*/ 0 h 3582001"/>
                  <a:gd name="connsiteX4" fmla="*/ 5186204 w 5235190"/>
                  <a:gd name="connsiteY4" fmla="*/ 34933 h 3582001"/>
                  <a:gd name="connsiteX5" fmla="*/ 5235190 w 5235190"/>
                  <a:gd name="connsiteY5" fmla="*/ 212236 h 3582001"/>
                  <a:gd name="connsiteX6" fmla="*/ 5235190 w 5235190"/>
                  <a:gd name="connsiteY6" fmla="*/ 3424281 h 3582001"/>
                  <a:gd name="connsiteX7" fmla="*/ 5193686 w 5235190"/>
                  <a:gd name="connsiteY7" fmla="*/ 3524051 h 3582001"/>
                  <a:gd name="connsiteX8" fmla="*/ 5157880 w 5235190"/>
                  <a:gd name="connsiteY8" fmla="*/ 3548246 h 3582001"/>
                  <a:gd name="connsiteX9" fmla="*/ 5176638 w 5235190"/>
                  <a:gd name="connsiteY9" fmla="*/ 3538596 h 3582001"/>
                  <a:gd name="connsiteX10" fmla="*/ 5176686 w 5235190"/>
                  <a:gd name="connsiteY10" fmla="*/ 3538596 h 3582001"/>
                  <a:gd name="connsiteX11" fmla="*/ 5074280 w 5235190"/>
                  <a:gd name="connsiteY11" fmla="*/ 3582001 h 3582001"/>
                  <a:gd name="connsiteX12" fmla="*/ 5031922 w 5235190"/>
                  <a:gd name="connsiteY12" fmla="*/ 3582001 h 3582001"/>
                  <a:gd name="connsiteX13" fmla="*/ 99864 w 5235190"/>
                  <a:gd name="connsiteY13" fmla="*/ 3582001 h 3582001"/>
                  <a:gd name="connsiteX14" fmla="*/ 0 w 5235190"/>
                  <a:gd name="connsiteY14" fmla="*/ 3540390 h 3582001"/>
                  <a:gd name="connsiteX15" fmla="*/ 50 w 5235190"/>
                  <a:gd name="connsiteY15" fmla="*/ 3540390 h 3582001"/>
                  <a:gd name="connsiteX16" fmla="*/ 80180 w 5235190"/>
                  <a:gd name="connsiteY16" fmla="*/ 3565556 h 3582001"/>
                  <a:gd name="connsiteX17" fmla="*/ 5051558 w 5235190"/>
                  <a:gd name="connsiteY17" fmla="*/ 3565556 h 3582001"/>
                  <a:gd name="connsiteX18" fmla="*/ 5192832 w 5235190"/>
                  <a:gd name="connsiteY18" fmla="*/ 3424281 h 3582001"/>
                  <a:gd name="connsiteX19" fmla="*/ 5192832 w 5235190"/>
                  <a:gd name="connsiteY19" fmla="*/ 100312 h 3582001"/>
                  <a:gd name="connsiteX20" fmla="*/ 5151272 w 5235190"/>
                  <a:gd name="connsiteY20" fmla="*/ 249 h 3582001"/>
                  <a:gd name="connsiteX21" fmla="*/ 5151272 w 5235190"/>
                  <a:gd name="connsiteY21" fmla="*/ 0 h 3582001"/>
                  <a:gd name="connsiteX0" fmla="*/ 5151272 w 5235190"/>
                  <a:gd name="connsiteY0" fmla="*/ 0 h 3582001"/>
                  <a:gd name="connsiteX1" fmla="*/ 5186204 w 5235190"/>
                  <a:gd name="connsiteY1" fmla="*/ 34933 h 3582001"/>
                  <a:gd name="connsiteX2" fmla="*/ 5235190 w 5235190"/>
                  <a:gd name="connsiteY2" fmla="*/ 212236 h 3582001"/>
                  <a:gd name="connsiteX3" fmla="*/ 5235190 w 5235190"/>
                  <a:gd name="connsiteY3" fmla="*/ 3424281 h 3582001"/>
                  <a:gd name="connsiteX4" fmla="*/ 5193686 w 5235190"/>
                  <a:gd name="connsiteY4" fmla="*/ 3524051 h 3582001"/>
                  <a:gd name="connsiteX5" fmla="*/ 5157880 w 5235190"/>
                  <a:gd name="connsiteY5" fmla="*/ 3548246 h 3582001"/>
                  <a:gd name="connsiteX6" fmla="*/ 5176638 w 5235190"/>
                  <a:gd name="connsiteY6" fmla="*/ 3538596 h 3582001"/>
                  <a:gd name="connsiteX7" fmla="*/ 5176686 w 5235190"/>
                  <a:gd name="connsiteY7" fmla="*/ 3538596 h 3582001"/>
                  <a:gd name="connsiteX8" fmla="*/ 5074280 w 5235190"/>
                  <a:gd name="connsiteY8" fmla="*/ 3582001 h 3582001"/>
                  <a:gd name="connsiteX9" fmla="*/ 5031922 w 5235190"/>
                  <a:gd name="connsiteY9" fmla="*/ 3582001 h 3582001"/>
                  <a:gd name="connsiteX10" fmla="*/ 99864 w 5235190"/>
                  <a:gd name="connsiteY10" fmla="*/ 3582001 h 3582001"/>
                  <a:gd name="connsiteX11" fmla="*/ 0 w 5235190"/>
                  <a:gd name="connsiteY11" fmla="*/ 3540390 h 3582001"/>
                  <a:gd name="connsiteX12" fmla="*/ 50 w 5235190"/>
                  <a:gd name="connsiteY12" fmla="*/ 3540390 h 3582001"/>
                  <a:gd name="connsiteX13" fmla="*/ 80180 w 5235190"/>
                  <a:gd name="connsiteY13" fmla="*/ 3565556 h 3582001"/>
                  <a:gd name="connsiteX14" fmla="*/ 5051558 w 5235190"/>
                  <a:gd name="connsiteY14" fmla="*/ 3565556 h 3582001"/>
                  <a:gd name="connsiteX15" fmla="*/ 5192832 w 5235190"/>
                  <a:gd name="connsiteY15" fmla="*/ 3424281 h 3582001"/>
                  <a:gd name="connsiteX16" fmla="*/ 5192832 w 5235190"/>
                  <a:gd name="connsiteY16" fmla="*/ 100312 h 3582001"/>
                  <a:gd name="connsiteX17" fmla="*/ 5151272 w 5235190"/>
                  <a:gd name="connsiteY17" fmla="*/ 249 h 3582001"/>
                  <a:gd name="connsiteX18" fmla="*/ 5151272 w 5235190"/>
                  <a:gd name="connsiteY18" fmla="*/ 0 h 3582001"/>
                  <a:gd name="connsiteX0" fmla="*/ 5151272 w 5235190"/>
                  <a:gd name="connsiteY0" fmla="*/ 0 h 3582001"/>
                  <a:gd name="connsiteX1" fmla="*/ 5186204 w 5235190"/>
                  <a:gd name="connsiteY1" fmla="*/ 34933 h 3582001"/>
                  <a:gd name="connsiteX2" fmla="*/ 5235190 w 5235190"/>
                  <a:gd name="connsiteY2" fmla="*/ 212236 h 3582001"/>
                  <a:gd name="connsiteX3" fmla="*/ 5235190 w 5235190"/>
                  <a:gd name="connsiteY3" fmla="*/ 3424281 h 3582001"/>
                  <a:gd name="connsiteX4" fmla="*/ 5193686 w 5235190"/>
                  <a:gd name="connsiteY4" fmla="*/ 3524051 h 3582001"/>
                  <a:gd name="connsiteX5" fmla="*/ 5176638 w 5235190"/>
                  <a:gd name="connsiteY5" fmla="*/ 3538596 h 3582001"/>
                  <a:gd name="connsiteX6" fmla="*/ 5176686 w 5235190"/>
                  <a:gd name="connsiteY6" fmla="*/ 3538596 h 3582001"/>
                  <a:gd name="connsiteX7" fmla="*/ 5074280 w 5235190"/>
                  <a:gd name="connsiteY7" fmla="*/ 3582001 h 3582001"/>
                  <a:gd name="connsiteX8" fmla="*/ 5031922 w 5235190"/>
                  <a:gd name="connsiteY8" fmla="*/ 3582001 h 3582001"/>
                  <a:gd name="connsiteX9" fmla="*/ 99864 w 5235190"/>
                  <a:gd name="connsiteY9" fmla="*/ 3582001 h 3582001"/>
                  <a:gd name="connsiteX10" fmla="*/ 0 w 5235190"/>
                  <a:gd name="connsiteY10" fmla="*/ 3540390 h 3582001"/>
                  <a:gd name="connsiteX11" fmla="*/ 50 w 5235190"/>
                  <a:gd name="connsiteY11" fmla="*/ 3540390 h 3582001"/>
                  <a:gd name="connsiteX12" fmla="*/ 80180 w 5235190"/>
                  <a:gd name="connsiteY12" fmla="*/ 3565556 h 3582001"/>
                  <a:gd name="connsiteX13" fmla="*/ 5051558 w 5235190"/>
                  <a:gd name="connsiteY13" fmla="*/ 3565556 h 3582001"/>
                  <a:gd name="connsiteX14" fmla="*/ 5192832 w 5235190"/>
                  <a:gd name="connsiteY14" fmla="*/ 3424281 h 3582001"/>
                  <a:gd name="connsiteX15" fmla="*/ 5192832 w 5235190"/>
                  <a:gd name="connsiteY15" fmla="*/ 100312 h 3582001"/>
                  <a:gd name="connsiteX16" fmla="*/ 5151272 w 5235190"/>
                  <a:gd name="connsiteY16" fmla="*/ 249 h 3582001"/>
                  <a:gd name="connsiteX17" fmla="*/ 5151272 w 5235190"/>
                  <a:gd name="connsiteY17" fmla="*/ 0 h 358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35190" h="3582001">
                    <a:moveTo>
                      <a:pt x="5151272" y="0"/>
                    </a:moveTo>
                    <a:lnTo>
                      <a:pt x="5186204" y="34933"/>
                    </a:lnTo>
                    <a:cubicBezTo>
                      <a:pt x="5231800" y="80379"/>
                      <a:pt x="5235190" y="143169"/>
                      <a:pt x="5235190" y="212236"/>
                    </a:cubicBezTo>
                    <a:lnTo>
                      <a:pt x="5235190" y="3424281"/>
                    </a:lnTo>
                    <a:cubicBezTo>
                      <a:pt x="5235190" y="3463125"/>
                      <a:pt x="5219294" y="3498444"/>
                      <a:pt x="5193686" y="3524051"/>
                    </a:cubicBezTo>
                    <a:lnTo>
                      <a:pt x="5176638" y="3538596"/>
                    </a:lnTo>
                    <a:lnTo>
                      <a:pt x="5176686" y="3538596"/>
                    </a:lnTo>
                    <a:cubicBezTo>
                      <a:pt x="5150874" y="3565157"/>
                      <a:pt x="5113998" y="3582001"/>
                      <a:pt x="5074280" y="3582001"/>
                    </a:cubicBezTo>
                    <a:lnTo>
                      <a:pt x="5031922" y="3582001"/>
                    </a:lnTo>
                    <a:lnTo>
                      <a:pt x="99864" y="3582001"/>
                    </a:lnTo>
                    <a:cubicBezTo>
                      <a:pt x="60995" y="3582001"/>
                      <a:pt x="25614" y="3566054"/>
                      <a:pt x="0" y="3540390"/>
                    </a:cubicBezTo>
                    <a:lnTo>
                      <a:pt x="50" y="3540390"/>
                    </a:lnTo>
                    <a:cubicBezTo>
                      <a:pt x="22873" y="3556237"/>
                      <a:pt x="50480" y="3565556"/>
                      <a:pt x="80180" y="3565556"/>
                    </a:cubicBezTo>
                    <a:lnTo>
                      <a:pt x="5051558" y="3565556"/>
                    </a:lnTo>
                    <a:cubicBezTo>
                      <a:pt x="5129246" y="3565556"/>
                      <a:pt x="5192832" y="3501970"/>
                      <a:pt x="5192832" y="3424281"/>
                    </a:cubicBezTo>
                    <a:lnTo>
                      <a:pt x="5192832" y="100312"/>
                    </a:lnTo>
                    <a:cubicBezTo>
                      <a:pt x="5192832" y="61344"/>
                      <a:pt x="5176886" y="25963"/>
                      <a:pt x="5151272" y="249"/>
                    </a:cubicBezTo>
                    <a:lnTo>
                      <a:pt x="5151272" y="0"/>
                    </a:lnTo>
                    <a:close/>
                  </a:path>
                </a:pathLst>
              </a:custGeom>
              <a:gradFill>
                <a:gsLst>
                  <a:gs pos="38000">
                    <a:schemeClr val="bg1">
                      <a:lumMod val="65000"/>
                    </a:schemeClr>
                  </a:gs>
                  <a:gs pos="24000">
                    <a:schemeClr val="bg1">
                      <a:lumMod val="75000"/>
                    </a:schemeClr>
                  </a:gs>
                  <a:gs pos="28000">
                    <a:schemeClr val="tx1">
                      <a:lumMod val="50000"/>
                      <a:lumOff val="50000"/>
                    </a:schemeClr>
                  </a:gs>
                  <a:gs pos="20000">
                    <a:schemeClr val="tx1">
                      <a:lumMod val="65000"/>
                      <a:lumOff val="35000"/>
                    </a:schemeClr>
                  </a:gs>
                  <a:gs pos="100000">
                    <a:schemeClr val="bg1">
                      <a:lumMod val="85000"/>
                    </a:schemeClr>
                  </a:gs>
                  <a:gs pos="96000">
                    <a:schemeClr val="tx1">
                      <a:lumMod val="65000"/>
                      <a:lumOff val="35000"/>
                    </a:schemeClr>
                  </a:gs>
                  <a:gs pos="86000">
                    <a:schemeClr val="bg1">
                      <a:lumMod val="50000"/>
                    </a:schemeClr>
                  </a:gs>
                </a:gsLst>
                <a:lin ang="16800000" scaled="0"/>
              </a:gradFill>
              <a:ln w="760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auto">
                  <a:spcBef>
                    <a:spcPts val="0"/>
                  </a:spcBef>
                  <a:spcAft>
                    <a:spcPts val="0"/>
                  </a:spcAft>
                  <a:buFontTx/>
                  <a:buNone/>
                </a:pPr>
                <a:endParaRPr lang="en-US" sz="1350" dirty="0">
                  <a:solidFill>
                    <a:prstClr val="black"/>
                  </a:solidFill>
                  <a:effectLst/>
                  <a:latin typeface="Arial"/>
                </a:endParaRPr>
              </a:p>
            </p:txBody>
          </p:sp>
        </p:grpSp>
      </p:grpSp>
      <p:sp>
        <p:nvSpPr>
          <p:cNvPr id="38" name="Bild">
            <a:extLst>
              <a:ext uri="{FF2B5EF4-FFF2-40B4-BE49-F238E27FC236}">
                <a16:creationId xmlns:a16="http://schemas.microsoft.com/office/drawing/2014/main" id="{682E46BA-8FC2-4F7B-B803-A1683F089EFB}"/>
              </a:ext>
            </a:extLst>
          </p:cNvPr>
          <p:cNvSpPr>
            <a:spLocks noGrp="1" noChangeAspect="1"/>
          </p:cNvSpPr>
          <p:nvPr>
            <p:ph type="pic" sz="quarter" idx="16"/>
          </p:nvPr>
        </p:nvSpPr>
        <p:spPr>
          <a:xfrm>
            <a:off x="5653643" y="1321915"/>
            <a:ext cx="5670000" cy="3175200"/>
          </a:xfrm>
          <a:solidFill>
            <a:schemeClr val="bg1">
              <a:lumMod val="85000"/>
            </a:schemeClr>
          </a:solidFill>
          <a:scene3d>
            <a:camera prst="perspectiveContrastingLeftFacing" fov="1920000">
              <a:rot lat="20640000" lon="2280000" rev="21360000"/>
            </a:camera>
            <a:lightRig rig="threePt" dir="t"/>
          </a:scene3d>
        </p:spPr>
        <p:txBody>
          <a:bodyPr vert="horz" wrap="square" lIns="144000" tIns="144000" rIns="144000" bIns="144000" rtlCol="0">
            <a:noAutofit/>
          </a:bodyPr>
          <a:lstStyle>
            <a:lvl1pPr>
              <a:defRPr lang="en-US"/>
            </a:lvl1pPr>
          </a:lstStyle>
          <a:p>
            <a:pPr lvl="0">
              <a:buNone/>
            </a:pPr>
            <a:endParaRPr lang="en-US" dirty="0"/>
          </a:p>
        </p:txBody>
      </p:sp>
      <p:sp>
        <p:nvSpPr>
          <p:cNvPr id="22" name="Foliennummer">
            <a:extLst>
              <a:ext uri="{FF2B5EF4-FFF2-40B4-BE49-F238E27FC236}">
                <a16:creationId xmlns:a16="http://schemas.microsoft.com/office/drawing/2014/main" id="{053DD4B3-6E42-6779-04E2-CF661F7FA64D}"/>
              </a:ext>
            </a:extLst>
          </p:cNvPr>
          <p:cNvSpPr>
            <a:spLocks noGrp="1"/>
          </p:cNvSpPr>
          <p:nvPr>
            <p:ph type="sldNum" sz="quarter" idx="4"/>
          </p:nvPr>
        </p:nvSpPr>
        <p:spPr bwMode="gray">
          <a:xfrm>
            <a:off x="609125" y="6217349"/>
            <a:ext cx="280795" cy="288000"/>
          </a:xfrm>
          <a:prstGeom prst="rect">
            <a:avLst/>
          </a:prstGeom>
        </p:spPr>
        <p:txBody>
          <a:bodyPr vert="horz" lIns="0" tIns="0" rIns="0" bIns="0" rtlCol="0" anchor="ctr" anchorCtr="0"/>
          <a:lstStyle>
            <a:lvl1pPr algn="l">
              <a:defRPr sz="525">
                <a:solidFill>
                  <a:schemeClr val="accent1"/>
                </a:solidFill>
                <a:latin typeface="+mj-lt"/>
              </a:defRPr>
            </a:lvl1pPr>
          </a:lstStyle>
          <a:p>
            <a:fld id="{02CEFE82-39F2-4F47-8A0C-D5AB3496FA5C}" type="slidenum">
              <a:rPr lang="de-DE" smtClean="0">
                <a:solidFill>
                  <a:srgbClr val="3C3C3C"/>
                </a:solidFill>
              </a:rPr>
              <a:pPr/>
              <a:t>‹Nr.›</a:t>
            </a:fld>
            <a:endParaRPr lang="de-DE" dirty="0">
              <a:solidFill>
                <a:srgbClr val="3C3C3C"/>
              </a:solidFill>
            </a:endParaRPr>
          </a:p>
        </p:txBody>
      </p:sp>
      <p:sp>
        <p:nvSpPr>
          <p:cNvPr id="26" name="Titel">
            <a:extLst>
              <a:ext uri="{FF2B5EF4-FFF2-40B4-BE49-F238E27FC236}">
                <a16:creationId xmlns:a16="http://schemas.microsoft.com/office/drawing/2014/main" id="{5467B6BD-8E1B-9D5F-18EA-F097BF1CDB1F}"/>
              </a:ext>
            </a:extLst>
          </p:cNvPr>
          <p:cNvSpPr>
            <a:spLocks noGrp="1"/>
          </p:cNvSpPr>
          <p:nvPr>
            <p:ph type="title" hasCustomPrompt="1"/>
          </p:nvPr>
        </p:nvSpPr>
        <p:spPr bwMode="gray">
          <a:xfrm>
            <a:off x="540070" y="432000"/>
            <a:ext cx="11111047" cy="900000"/>
          </a:xfrm>
        </p:spPr>
        <p:txBody>
          <a:bodyPr/>
          <a:lstStyle>
            <a:lvl1pPr>
              <a:lnSpc>
                <a:spcPct val="100000"/>
              </a:lnSpc>
              <a:defRPr sz="2100"/>
            </a:lvl1pPr>
          </a:lstStyle>
          <a:p>
            <a:r>
              <a:rPr lang="de-DE" noProof="0" dirty="0"/>
              <a:t>Platzhaltertext</a:t>
            </a:r>
          </a:p>
        </p:txBody>
      </p:sp>
      <p:sp>
        <p:nvSpPr>
          <p:cNvPr id="16" name="Textplatzhalter 2">
            <a:extLst>
              <a:ext uri="{FF2B5EF4-FFF2-40B4-BE49-F238E27FC236}">
                <a16:creationId xmlns:a16="http://schemas.microsoft.com/office/drawing/2014/main" id="{B8749B90-887E-768C-35B5-B22169A61984}"/>
              </a:ext>
            </a:extLst>
          </p:cNvPr>
          <p:cNvSpPr>
            <a:spLocks noGrp="1"/>
          </p:cNvSpPr>
          <p:nvPr>
            <p:ph type="body" sz="quarter" idx="17" hasCustomPrompt="1"/>
          </p:nvPr>
        </p:nvSpPr>
        <p:spPr>
          <a:xfrm>
            <a:off x="10387515" y="6203113"/>
            <a:ext cx="1263600" cy="3384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e-DE" dirty="0"/>
              <a:t> </a:t>
            </a:r>
            <a:endParaRPr lang="en-US" dirty="0"/>
          </a:p>
        </p:txBody>
      </p:sp>
    </p:spTree>
    <p:extLst>
      <p:ext uri="{BB962C8B-B14F-4D97-AF65-F5344CB8AC3E}">
        <p14:creationId xmlns:p14="http://schemas.microsoft.com/office/powerpoint/2010/main" val="348312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OCKUP 2">
    <p:spTree>
      <p:nvGrpSpPr>
        <p:cNvPr id="1" name=""/>
        <p:cNvGrpSpPr/>
        <p:nvPr/>
      </p:nvGrpSpPr>
      <p:grpSpPr>
        <a:xfrm>
          <a:off x="0" y="0"/>
          <a:ext cx="0" cy="0"/>
          <a:chOff x="0" y="0"/>
          <a:chExt cx="0" cy="0"/>
        </a:xfrm>
      </p:grpSpPr>
      <p:sp>
        <p:nvSpPr>
          <p:cNvPr id="48" name="Inhalt">
            <a:extLst>
              <a:ext uri="{FF2B5EF4-FFF2-40B4-BE49-F238E27FC236}">
                <a16:creationId xmlns:a16="http://schemas.microsoft.com/office/drawing/2014/main" id="{BDA50FF6-8BAD-49D7-85DB-2BFBCF795ABB}"/>
              </a:ext>
            </a:extLst>
          </p:cNvPr>
          <p:cNvSpPr>
            <a:spLocks noGrp="1"/>
          </p:cNvSpPr>
          <p:nvPr>
            <p:ph sz="half" idx="1"/>
          </p:nvPr>
        </p:nvSpPr>
        <p:spPr bwMode="gray">
          <a:xfrm>
            <a:off x="540070" y="1582304"/>
            <a:ext cx="3533215" cy="4068437"/>
          </a:xfrm>
        </p:spPr>
        <p:txBody>
          <a:bodyPr/>
          <a:lstStyle>
            <a:lvl1pPr>
              <a:defRPr sz="750"/>
            </a:lvl1pPr>
            <a:lvl2pPr>
              <a:defRPr sz="675"/>
            </a:lvl2pPr>
            <a:lvl3pPr>
              <a:defRPr sz="600"/>
            </a:lvl3pPr>
            <a:lvl4pPr>
              <a:defRPr sz="525"/>
            </a:lvl4pPr>
            <a:lvl5pPr>
              <a:defRPr sz="525"/>
            </a:lvl5pPr>
            <a:lvl6pPr>
              <a:defRPr sz="1350"/>
            </a:lvl6pPr>
            <a:lvl7pPr>
              <a:defRPr sz="1350"/>
            </a:lvl7pPr>
            <a:lvl8pPr>
              <a:defRPr sz="1350"/>
            </a:lvl8pPr>
            <a:lvl9pPr>
              <a:defRPr sz="135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22" name="Foliennummer">
            <a:extLst>
              <a:ext uri="{FF2B5EF4-FFF2-40B4-BE49-F238E27FC236}">
                <a16:creationId xmlns:a16="http://schemas.microsoft.com/office/drawing/2014/main" id="{053DD4B3-6E42-6779-04E2-CF661F7FA64D}"/>
              </a:ext>
            </a:extLst>
          </p:cNvPr>
          <p:cNvSpPr>
            <a:spLocks noGrp="1"/>
          </p:cNvSpPr>
          <p:nvPr>
            <p:ph type="sldNum" sz="quarter" idx="4"/>
          </p:nvPr>
        </p:nvSpPr>
        <p:spPr bwMode="gray">
          <a:xfrm>
            <a:off x="609125" y="6217349"/>
            <a:ext cx="280795" cy="288000"/>
          </a:xfrm>
          <a:prstGeom prst="rect">
            <a:avLst/>
          </a:prstGeom>
        </p:spPr>
        <p:txBody>
          <a:bodyPr vert="horz" lIns="0" tIns="0" rIns="0" bIns="0" rtlCol="0" anchor="ctr" anchorCtr="0"/>
          <a:lstStyle>
            <a:lvl1pPr algn="l">
              <a:defRPr sz="525">
                <a:solidFill>
                  <a:schemeClr val="accent1"/>
                </a:solidFill>
                <a:latin typeface="+mj-lt"/>
              </a:defRPr>
            </a:lvl1pPr>
          </a:lstStyle>
          <a:p>
            <a:fld id="{02CEFE82-39F2-4F47-8A0C-D5AB3496FA5C}" type="slidenum">
              <a:rPr lang="de-DE" smtClean="0">
                <a:solidFill>
                  <a:srgbClr val="3C3C3C"/>
                </a:solidFill>
              </a:rPr>
              <a:pPr/>
              <a:t>‹Nr.›</a:t>
            </a:fld>
            <a:endParaRPr lang="de-DE" dirty="0">
              <a:solidFill>
                <a:srgbClr val="3C3C3C"/>
              </a:solidFill>
            </a:endParaRPr>
          </a:p>
        </p:txBody>
      </p:sp>
      <p:sp>
        <p:nvSpPr>
          <p:cNvPr id="26" name="Titel">
            <a:extLst>
              <a:ext uri="{FF2B5EF4-FFF2-40B4-BE49-F238E27FC236}">
                <a16:creationId xmlns:a16="http://schemas.microsoft.com/office/drawing/2014/main" id="{5467B6BD-8E1B-9D5F-18EA-F097BF1CDB1F}"/>
              </a:ext>
            </a:extLst>
          </p:cNvPr>
          <p:cNvSpPr>
            <a:spLocks noGrp="1"/>
          </p:cNvSpPr>
          <p:nvPr>
            <p:ph type="title" hasCustomPrompt="1"/>
          </p:nvPr>
        </p:nvSpPr>
        <p:spPr bwMode="gray">
          <a:xfrm>
            <a:off x="540070" y="432000"/>
            <a:ext cx="11111047" cy="900000"/>
          </a:xfrm>
        </p:spPr>
        <p:txBody>
          <a:bodyPr/>
          <a:lstStyle>
            <a:lvl1pPr>
              <a:lnSpc>
                <a:spcPct val="100000"/>
              </a:lnSpc>
              <a:defRPr sz="2100"/>
            </a:lvl1pPr>
          </a:lstStyle>
          <a:p>
            <a:r>
              <a:rPr lang="de-DE" noProof="0" dirty="0"/>
              <a:t>Platzhaltertext</a:t>
            </a:r>
          </a:p>
        </p:txBody>
      </p:sp>
      <p:cxnSp>
        <p:nvCxnSpPr>
          <p:cNvPr id="16" name="Linie 1">
            <a:extLst>
              <a:ext uri="{FF2B5EF4-FFF2-40B4-BE49-F238E27FC236}">
                <a16:creationId xmlns:a16="http://schemas.microsoft.com/office/drawing/2014/main" id="{97D6FDC4-7E0B-5475-60E2-21531BABED3F}"/>
              </a:ext>
            </a:extLst>
          </p:cNvPr>
          <p:cNvCxnSpPr>
            <a:cxnSpLocks/>
          </p:cNvCxnSpPr>
          <p:nvPr userDrawn="1"/>
        </p:nvCxnSpPr>
        <p:spPr bwMode="gray">
          <a:xfrm>
            <a:off x="3450772" y="5810400"/>
            <a:ext cx="8741229" cy="0"/>
          </a:xfrm>
          <a:prstGeom prst="line">
            <a:avLst/>
          </a:prstGeom>
          <a:ln w="254000">
            <a:gradFill>
              <a:gsLst>
                <a:gs pos="0">
                  <a:schemeClr val="bg1">
                    <a:lumMod val="75000"/>
                    <a:alpha val="0"/>
                  </a:schemeClr>
                </a:gs>
                <a:gs pos="50000">
                  <a:schemeClr val="bg1">
                    <a:lumMod val="75000"/>
                  </a:schemeClr>
                </a:gs>
                <a:gs pos="100000">
                  <a:schemeClr val="bg1">
                    <a:lumMod val="95000"/>
                    <a:alpha val="0"/>
                  </a:schemeClr>
                </a:gs>
              </a:gsLst>
              <a:lin ang="5400000" scaled="1"/>
            </a:gradFill>
            <a:tailEnd type="none"/>
          </a:ln>
        </p:spPr>
        <p:style>
          <a:lnRef idx="1">
            <a:schemeClr val="accent1"/>
          </a:lnRef>
          <a:fillRef idx="0">
            <a:schemeClr val="accent1"/>
          </a:fillRef>
          <a:effectRef idx="0">
            <a:schemeClr val="accent1"/>
          </a:effectRef>
          <a:fontRef idx="minor">
            <a:schemeClr val="tx1"/>
          </a:fontRef>
        </p:style>
      </p:cxnSp>
      <p:cxnSp>
        <p:nvCxnSpPr>
          <p:cNvPr id="17" name="Linie 2">
            <a:extLst>
              <a:ext uri="{FF2B5EF4-FFF2-40B4-BE49-F238E27FC236}">
                <a16:creationId xmlns:a16="http://schemas.microsoft.com/office/drawing/2014/main" id="{5E10E072-4695-8185-4DB2-8D310345032C}"/>
              </a:ext>
            </a:extLst>
          </p:cNvPr>
          <p:cNvCxnSpPr>
            <a:cxnSpLocks/>
          </p:cNvCxnSpPr>
          <p:nvPr userDrawn="1"/>
        </p:nvCxnSpPr>
        <p:spPr bwMode="gray">
          <a:xfrm>
            <a:off x="3332844" y="5810400"/>
            <a:ext cx="8859157" cy="0"/>
          </a:xfrm>
          <a:prstGeom prst="line">
            <a:avLst/>
          </a:prstGeom>
          <a:ln w="254000">
            <a:gradFill>
              <a:gsLst>
                <a:gs pos="50000">
                  <a:srgbClr val="FFFFFF">
                    <a:alpha val="0"/>
                  </a:srgbClr>
                </a:gs>
                <a:gs pos="0">
                  <a:schemeClr val="bg1"/>
                </a:gs>
                <a:gs pos="100000">
                  <a:schemeClr val="bg1"/>
                </a:gs>
              </a:gsLst>
              <a:lin ang="0" scaled="0"/>
            </a:gradFill>
            <a:tailEnd type="none"/>
          </a:ln>
        </p:spPr>
        <p:style>
          <a:lnRef idx="1">
            <a:schemeClr val="accent1"/>
          </a:lnRef>
          <a:fillRef idx="0">
            <a:schemeClr val="accent1"/>
          </a:fillRef>
          <a:effectRef idx="0">
            <a:schemeClr val="accent1"/>
          </a:effectRef>
          <a:fontRef idx="minor">
            <a:schemeClr val="tx1"/>
          </a:fontRef>
        </p:style>
      </p:cxnSp>
      <p:grpSp>
        <p:nvGrpSpPr>
          <p:cNvPr id="18" name="MacBookAir">
            <a:extLst>
              <a:ext uri="{FF2B5EF4-FFF2-40B4-BE49-F238E27FC236}">
                <a16:creationId xmlns:a16="http://schemas.microsoft.com/office/drawing/2014/main" id="{8B4B3AEE-0DD5-9FCC-C8EC-56E56E66EDFB}"/>
              </a:ext>
            </a:extLst>
          </p:cNvPr>
          <p:cNvGrpSpPr>
            <a:grpSpLocks noChangeAspect="1"/>
          </p:cNvGrpSpPr>
          <p:nvPr userDrawn="1"/>
        </p:nvGrpSpPr>
        <p:grpSpPr bwMode="gray">
          <a:xfrm>
            <a:off x="4136013" y="1512000"/>
            <a:ext cx="7512259" cy="4298400"/>
            <a:chOff x="1320992" y="3648105"/>
            <a:chExt cx="3779057" cy="2162319"/>
          </a:xfrm>
          <a:effectLst/>
        </p:grpSpPr>
        <p:sp>
          <p:nvSpPr>
            <p:cNvPr id="19" name="Freihandform: Form 18">
              <a:extLst>
                <a:ext uri="{FF2B5EF4-FFF2-40B4-BE49-F238E27FC236}">
                  <a16:creationId xmlns:a16="http://schemas.microsoft.com/office/drawing/2014/main" id="{37325869-355B-4D01-475D-BCD56A45F7FA}"/>
                </a:ext>
              </a:extLst>
            </p:cNvPr>
            <p:cNvSpPr/>
            <p:nvPr/>
          </p:nvSpPr>
          <p:spPr bwMode="gray">
            <a:xfrm>
              <a:off x="1671529" y="3648105"/>
              <a:ext cx="3086472" cy="2137321"/>
            </a:xfrm>
            <a:custGeom>
              <a:avLst/>
              <a:gdLst>
                <a:gd name="connsiteX0" fmla="*/ 123952 w 4409245"/>
                <a:gd name="connsiteY0" fmla="*/ 3053318 h 3053317"/>
                <a:gd name="connsiteX1" fmla="*/ 0 w 4409245"/>
                <a:gd name="connsiteY1" fmla="*/ 2929365 h 3053317"/>
                <a:gd name="connsiteX2" fmla="*/ 0 w 4409245"/>
                <a:gd name="connsiteY2" fmla="*/ 123952 h 3053317"/>
                <a:gd name="connsiteX3" fmla="*/ 123952 w 4409245"/>
                <a:gd name="connsiteY3" fmla="*/ 0 h 3053317"/>
                <a:gd name="connsiteX4" fmla="*/ 4285294 w 4409245"/>
                <a:gd name="connsiteY4" fmla="*/ 0 h 3053317"/>
                <a:gd name="connsiteX5" fmla="*/ 4409246 w 4409245"/>
                <a:gd name="connsiteY5" fmla="*/ 123952 h 3053317"/>
                <a:gd name="connsiteX6" fmla="*/ 4409246 w 4409245"/>
                <a:gd name="connsiteY6" fmla="*/ 2929365 h 3053317"/>
                <a:gd name="connsiteX7" fmla="*/ 4285294 w 4409245"/>
                <a:gd name="connsiteY7" fmla="*/ 3053318 h 3053317"/>
                <a:gd name="connsiteX8" fmla="*/ 123952 w 4409245"/>
                <a:gd name="connsiteY8" fmla="*/ 3053318 h 305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9245" h="3053317">
                  <a:moveTo>
                    <a:pt x="123952" y="3053318"/>
                  </a:moveTo>
                  <a:cubicBezTo>
                    <a:pt x="55617" y="3053318"/>
                    <a:pt x="0" y="2997701"/>
                    <a:pt x="0" y="2929365"/>
                  </a:cubicBezTo>
                  <a:lnTo>
                    <a:pt x="0" y="123952"/>
                  </a:lnTo>
                  <a:cubicBezTo>
                    <a:pt x="0" y="55617"/>
                    <a:pt x="55617" y="0"/>
                    <a:pt x="123952" y="0"/>
                  </a:cubicBezTo>
                  <a:lnTo>
                    <a:pt x="4285294" y="0"/>
                  </a:lnTo>
                  <a:cubicBezTo>
                    <a:pt x="4353629" y="0"/>
                    <a:pt x="4409246" y="55617"/>
                    <a:pt x="4409246" y="123952"/>
                  </a:cubicBezTo>
                  <a:lnTo>
                    <a:pt x="4409246" y="2929365"/>
                  </a:lnTo>
                  <a:cubicBezTo>
                    <a:pt x="4409246" y="2997701"/>
                    <a:pt x="4353629" y="3053318"/>
                    <a:pt x="4285294" y="3053318"/>
                  </a:cubicBezTo>
                  <a:lnTo>
                    <a:pt x="123952" y="3053318"/>
                  </a:lnTo>
                  <a:close/>
                </a:path>
              </a:pathLst>
            </a:custGeom>
            <a:solidFill>
              <a:schemeClr val="bg1">
                <a:lumMod val="50000"/>
              </a:schemeClr>
            </a:solidFill>
            <a:ln w="5380" cap="flat">
              <a:noFill/>
              <a:prstDash val="solid"/>
              <a:miter/>
            </a:ln>
          </p:spPr>
          <p:txBody>
            <a:bodyPr lIns="0" tIns="0" rIns="0" bIns="0" rtlCol="0" anchor="ctr"/>
            <a:lstStyle/>
            <a:p>
              <a:pPr fontAlgn="auto">
                <a:spcBef>
                  <a:spcPts val="0"/>
                </a:spcBef>
                <a:spcAft>
                  <a:spcPts val="0"/>
                </a:spcAft>
                <a:buFontTx/>
                <a:buNone/>
              </a:pPr>
              <a:endParaRPr lang="de-DE" sz="1350" dirty="0">
                <a:solidFill>
                  <a:prstClr val="black"/>
                </a:solidFill>
                <a:effectLst/>
                <a:latin typeface="Arial"/>
              </a:endParaRPr>
            </a:p>
          </p:txBody>
        </p:sp>
        <p:sp>
          <p:nvSpPr>
            <p:cNvPr id="20" name="Freihandform: Form 19">
              <a:extLst>
                <a:ext uri="{FF2B5EF4-FFF2-40B4-BE49-F238E27FC236}">
                  <a16:creationId xmlns:a16="http://schemas.microsoft.com/office/drawing/2014/main" id="{6EA230B2-28AD-0044-3C5F-F1041488AEC3}"/>
                </a:ext>
              </a:extLst>
            </p:cNvPr>
            <p:cNvSpPr/>
            <p:nvPr/>
          </p:nvSpPr>
          <p:spPr bwMode="gray">
            <a:xfrm>
              <a:off x="1679074" y="3655650"/>
              <a:ext cx="3071420" cy="2122232"/>
            </a:xfrm>
            <a:custGeom>
              <a:avLst/>
              <a:gdLst>
                <a:gd name="connsiteX0" fmla="*/ 4387743 w 4387742"/>
                <a:gd name="connsiteY0" fmla="*/ 2918587 h 3031760"/>
                <a:gd name="connsiteX1" fmla="*/ 4274569 w 4387742"/>
                <a:gd name="connsiteY1" fmla="*/ 3031761 h 3031760"/>
                <a:gd name="connsiteX2" fmla="*/ 113174 w 4387742"/>
                <a:gd name="connsiteY2" fmla="*/ 3031761 h 3031760"/>
                <a:gd name="connsiteX3" fmla="*/ 0 w 4387742"/>
                <a:gd name="connsiteY3" fmla="*/ 2918587 h 3031760"/>
                <a:gd name="connsiteX4" fmla="*/ 0 w 4387742"/>
                <a:gd name="connsiteY4" fmla="*/ 113174 h 3031760"/>
                <a:gd name="connsiteX5" fmla="*/ 113174 w 4387742"/>
                <a:gd name="connsiteY5" fmla="*/ 0 h 3031760"/>
                <a:gd name="connsiteX6" fmla="*/ 4274515 w 4387742"/>
                <a:gd name="connsiteY6" fmla="*/ 0 h 3031760"/>
                <a:gd name="connsiteX7" fmla="*/ 4387689 w 4387742"/>
                <a:gd name="connsiteY7" fmla="*/ 113174 h 3031760"/>
                <a:gd name="connsiteX8" fmla="*/ 4387689 w 4387742"/>
                <a:gd name="connsiteY8" fmla="*/ 2918587 h 303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7742" h="3031760">
                  <a:moveTo>
                    <a:pt x="4387743" y="2918587"/>
                  </a:moveTo>
                  <a:cubicBezTo>
                    <a:pt x="4387743" y="2981102"/>
                    <a:pt x="4337084" y="3031761"/>
                    <a:pt x="4274569" y="3031761"/>
                  </a:cubicBezTo>
                  <a:lnTo>
                    <a:pt x="113174" y="3031761"/>
                  </a:lnTo>
                  <a:cubicBezTo>
                    <a:pt x="50659" y="3031761"/>
                    <a:pt x="0" y="2981102"/>
                    <a:pt x="0" y="2918587"/>
                  </a:cubicBezTo>
                  <a:lnTo>
                    <a:pt x="0" y="113174"/>
                  </a:lnTo>
                  <a:cubicBezTo>
                    <a:pt x="0" y="50659"/>
                    <a:pt x="50659" y="0"/>
                    <a:pt x="113174" y="0"/>
                  </a:cubicBezTo>
                  <a:lnTo>
                    <a:pt x="4274515" y="0"/>
                  </a:lnTo>
                  <a:cubicBezTo>
                    <a:pt x="4337030" y="0"/>
                    <a:pt x="4387689" y="50659"/>
                    <a:pt x="4387689" y="113174"/>
                  </a:cubicBezTo>
                  <a:lnTo>
                    <a:pt x="4387689" y="2918587"/>
                  </a:lnTo>
                  <a:close/>
                </a:path>
              </a:pathLst>
            </a:custGeom>
            <a:solidFill>
              <a:srgbClr val="000000"/>
            </a:solidFill>
            <a:ln w="5380" cap="flat">
              <a:noFill/>
              <a:prstDash val="solid"/>
              <a:miter/>
            </a:ln>
          </p:spPr>
          <p:txBody>
            <a:bodyPr lIns="0" tIns="0" rIns="0" bIns="0" rtlCol="0" anchor="ctr"/>
            <a:lstStyle/>
            <a:p>
              <a:pPr fontAlgn="auto">
                <a:spcBef>
                  <a:spcPts val="0"/>
                </a:spcBef>
                <a:spcAft>
                  <a:spcPts val="0"/>
                </a:spcAft>
                <a:buFontTx/>
                <a:buNone/>
              </a:pPr>
              <a:endParaRPr lang="de-DE" sz="1350" dirty="0">
                <a:solidFill>
                  <a:prstClr val="black"/>
                </a:solidFill>
                <a:effectLst/>
                <a:latin typeface="Arial"/>
              </a:endParaRPr>
            </a:p>
          </p:txBody>
        </p:sp>
        <p:sp>
          <p:nvSpPr>
            <p:cNvPr id="21" name="Freihandform: Form 20">
              <a:extLst>
                <a:ext uri="{FF2B5EF4-FFF2-40B4-BE49-F238E27FC236}">
                  <a16:creationId xmlns:a16="http://schemas.microsoft.com/office/drawing/2014/main" id="{334ABDD6-7F6E-E565-1715-03BF89EF333E}"/>
                </a:ext>
              </a:extLst>
            </p:cNvPr>
            <p:cNvSpPr/>
            <p:nvPr userDrawn="1"/>
          </p:nvSpPr>
          <p:spPr bwMode="gray">
            <a:xfrm>
              <a:off x="1679074" y="5663392"/>
              <a:ext cx="3071382" cy="69488"/>
            </a:xfrm>
            <a:custGeom>
              <a:avLst/>
              <a:gdLst>
                <a:gd name="connsiteX0" fmla="*/ 0 w 4387688"/>
                <a:gd name="connsiteY0" fmla="*/ 50389 h 99269"/>
                <a:gd name="connsiteX1" fmla="*/ 11210 w 4387688"/>
                <a:gd name="connsiteY1" fmla="*/ 99269 h 99269"/>
                <a:gd name="connsiteX2" fmla="*/ 4376479 w 4387688"/>
                <a:gd name="connsiteY2" fmla="*/ 99269 h 99269"/>
                <a:gd name="connsiteX3" fmla="*/ 4387689 w 4387688"/>
                <a:gd name="connsiteY3" fmla="*/ 50389 h 99269"/>
                <a:gd name="connsiteX4" fmla="*/ 4387689 w 4387688"/>
                <a:gd name="connsiteY4" fmla="*/ 0 h 99269"/>
                <a:gd name="connsiteX5" fmla="*/ 0 w 4387688"/>
                <a:gd name="connsiteY5" fmla="*/ 0 h 99269"/>
                <a:gd name="connsiteX6" fmla="*/ 0 w 4387688"/>
                <a:gd name="connsiteY6" fmla="*/ 50389 h 9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88" h="99269">
                  <a:moveTo>
                    <a:pt x="0" y="50389"/>
                  </a:moveTo>
                  <a:cubicBezTo>
                    <a:pt x="0" y="67904"/>
                    <a:pt x="4096" y="84449"/>
                    <a:pt x="11210" y="99269"/>
                  </a:cubicBezTo>
                  <a:lnTo>
                    <a:pt x="4376479" y="99269"/>
                  </a:lnTo>
                  <a:cubicBezTo>
                    <a:pt x="4383593" y="84449"/>
                    <a:pt x="4387689" y="67958"/>
                    <a:pt x="4387689" y="50389"/>
                  </a:cubicBezTo>
                  <a:lnTo>
                    <a:pt x="4387689" y="0"/>
                  </a:lnTo>
                  <a:lnTo>
                    <a:pt x="0" y="0"/>
                  </a:lnTo>
                  <a:lnTo>
                    <a:pt x="0" y="50389"/>
                  </a:lnTo>
                  <a:close/>
                </a:path>
              </a:pathLst>
            </a:custGeom>
            <a:solidFill>
              <a:srgbClr val="1B1B1B"/>
            </a:solidFill>
            <a:ln w="5380" cap="flat">
              <a:noFill/>
              <a:prstDash val="solid"/>
              <a:miter/>
            </a:ln>
          </p:spPr>
          <p:txBody>
            <a:bodyPr lIns="0" tIns="0" rIns="0" bIns="0" rtlCol="0" anchor="ctr"/>
            <a:lstStyle/>
            <a:p>
              <a:pPr fontAlgn="auto">
                <a:spcBef>
                  <a:spcPts val="0"/>
                </a:spcBef>
                <a:spcAft>
                  <a:spcPts val="0"/>
                </a:spcAft>
                <a:buFontTx/>
                <a:buNone/>
              </a:pPr>
              <a:endParaRPr lang="de-DE" sz="1350" dirty="0">
                <a:solidFill>
                  <a:prstClr val="black"/>
                </a:solidFill>
                <a:effectLst/>
                <a:latin typeface="Arial"/>
              </a:endParaRPr>
            </a:p>
          </p:txBody>
        </p:sp>
        <p:sp>
          <p:nvSpPr>
            <p:cNvPr id="23" name="Freihandform: Form 22">
              <a:extLst>
                <a:ext uri="{FF2B5EF4-FFF2-40B4-BE49-F238E27FC236}">
                  <a16:creationId xmlns:a16="http://schemas.microsoft.com/office/drawing/2014/main" id="{8709D1FE-DDFB-2553-9C0F-DB1CC54719D8}"/>
                </a:ext>
              </a:extLst>
            </p:cNvPr>
            <p:cNvSpPr/>
            <p:nvPr/>
          </p:nvSpPr>
          <p:spPr bwMode="gray">
            <a:xfrm>
              <a:off x="1320993" y="5743763"/>
              <a:ext cx="3779019" cy="66661"/>
            </a:xfrm>
            <a:custGeom>
              <a:avLst/>
              <a:gdLst>
                <a:gd name="connsiteX0" fmla="*/ 0 w 5398598"/>
                <a:gd name="connsiteY0" fmla="*/ 15523 h 95229"/>
                <a:gd name="connsiteX1" fmla="*/ 342647 w 5398598"/>
                <a:gd name="connsiteY1" fmla="*/ 86661 h 95229"/>
                <a:gd name="connsiteX2" fmla="*/ 628222 w 5398598"/>
                <a:gd name="connsiteY2" fmla="*/ 95229 h 95229"/>
                <a:gd name="connsiteX3" fmla="*/ 2730288 w 5398598"/>
                <a:gd name="connsiteY3" fmla="*/ 95229 h 95229"/>
                <a:gd name="connsiteX4" fmla="*/ 4833809 w 5398598"/>
                <a:gd name="connsiteY4" fmla="*/ 95229 h 95229"/>
                <a:gd name="connsiteX5" fmla="*/ 5398599 w 5398598"/>
                <a:gd name="connsiteY5" fmla="*/ 15577 h 95229"/>
                <a:gd name="connsiteX6" fmla="*/ 5378497 w 5398598"/>
                <a:gd name="connsiteY6" fmla="*/ 56 h 95229"/>
                <a:gd name="connsiteX7" fmla="*/ 7545 w 5398598"/>
                <a:gd name="connsiteY7" fmla="*/ 56 h 95229"/>
                <a:gd name="connsiteX8" fmla="*/ 0 w 5398598"/>
                <a:gd name="connsiteY8" fmla="*/ 15523 h 9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8598" h="95229">
                  <a:moveTo>
                    <a:pt x="0" y="15523"/>
                  </a:moveTo>
                  <a:cubicBezTo>
                    <a:pt x="0" y="15523"/>
                    <a:pt x="122335" y="66128"/>
                    <a:pt x="342647" y="86661"/>
                  </a:cubicBezTo>
                  <a:cubicBezTo>
                    <a:pt x="406186" y="92912"/>
                    <a:pt x="430060" y="95229"/>
                    <a:pt x="628222" y="95229"/>
                  </a:cubicBezTo>
                  <a:cubicBezTo>
                    <a:pt x="826383" y="95229"/>
                    <a:pt x="2730288" y="95229"/>
                    <a:pt x="2730288" y="95229"/>
                  </a:cubicBezTo>
                  <a:lnTo>
                    <a:pt x="4833809" y="95229"/>
                  </a:lnTo>
                  <a:cubicBezTo>
                    <a:pt x="4833809" y="95229"/>
                    <a:pt x="5310324" y="80193"/>
                    <a:pt x="5398599" y="15577"/>
                  </a:cubicBezTo>
                  <a:cubicBezTo>
                    <a:pt x="5398599" y="-1777"/>
                    <a:pt x="5378497" y="56"/>
                    <a:pt x="5378497" y="56"/>
                  </a:cubicBezTo>
                  <a:lnTo>
                    <a:pt x="7545" y="56"/>
                  </a:lnTo>
                  <a:cubicBezTo>
                    <a:pt x="7545" y="56"/>
                    <a:pt x="0" y="5768"/>
                    <a:pt x="0" y="15523"/>
                  </a:cubicBezTo>
                  <a:close/>
                </a:path>
              </a:pathLst>
            </a:custGeom>
            <a:gradFill>
              <a:gsLst>
                <a:gs pos="0">
                  <a:schemeClr val="bg1">
                    <a:lumMod val="50000"/>
                  </a:schemeClr>
                </a:gs>
                <a:gs pos="70000">
                  <a:schemeClr val="bg1">
                    <a:lumMod val="75000"/>
                  </a:schemeClr>
                </a:gs>
              </a:gsLst>
              <a:lin ang="5400000" scaled="0"/>
            </a:gradFill>
            <a:ln w="5380"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fontAlgn="auto">
                <a:spcBef>
                  <a:spcPts val="0"/>
                </a:spcBef>
                <a:spcAft>
                  <a:spcPts val="0"/>
                </a:spcAft>
                <a:buFontTx/>
                <a:buNone/>
              </a:pPr>
              <a:endParaRPr lang="de-DE" sz="1350" dirty="0">
                <a:solidFill>
                  <a:prstClr val="black"/>
                </a:solidFill>
                <a:effectLst/>
                <a:latin typeface="Arial"/>
              </a:endParaRPr>
            </a:p>
          </p:txBody>
        </p:sp>
        <p:sp>
          <p:nvSpPr>
            <p:cNvPr id="24" name="Freihandform: Form 23">
              <a:extLst>
                <a:ext uri="{FF2B5EF4-FFF2-40B4-BE49-F238E27FC236}">
                  <a16:creationId xmlns:a16="http://schemas.microsoft.com/office/drawing/2014/main" id="{16D8FDCB-9CCA-DDCA-34FB-F8D7DD448E7F}"/>
                </a:ext>
              </a:extLst>
            </p:cNvPr>
            <p:cNvSpPr/>
            <p:nvPr/>
          </p:nvSpPr>
          <p:spPr bwMode="gray">
            <a:xfrm>
              <a:off x="1320992" y="5732899"/>
              <a:ext cx="3779057" cy="21692"/>
            </a:xfrm>
            <a:custGeom>
              <a:avLst/>
              <a:gdLst>
                <a:gd name="connsiteX0" fmla="*/ 0 w 5398652"/>
                <a:gd name="connsiteY0" fmla="*/ 0 h 30988"/>
                <a:gd name="connsiteX1" fmla="*/ 5398653 w 5398652"/>
                <a:gd name="connsiteY1" fmla="*/ 0 h 30988"/>
                <a:gd name="connsiteX2" fmla="*/ 5398653 w 5398652"/>
                <a:gd name="connsiteY2" fmla="*/ 30988 h 30988"/>
                <a:gd name="connsiteX3" fmla="*/ 0 w 5398652"/>
                <a:gd name="connsiteY3" fmla="*/ 30988 h 30988"/>
              </a:gdLst>
              <a:ahLst/>
              <a:cxnLst>
                <a:cxn ang="0">
                  <a:pos x="connsiteX0" y="connsiteY0"/>
                </a:cxn>
                <a:cxn ang="0">
                  <a:pos x="connsiteX1" y="connsiteY1"/>
                </a:cxn>
                <a:cxn ang="0">
                  <a:pos x="connsiteX2" y="connsiteY2"/>
                </a:cxn>
                <a:cxn ang="0">
                  <a:pos x="connsiteX3" y="connsiteY3"/>
                </a:cxn>
              </a:cxnLst>
              <a:rect l="l" t="t" r="r" b="b"/>
              <a:pathLst>
                <a:path w="5398652" h="30988">
                  <a:moveTo>
                    <a:pt x="0" y="0"/>
                  </a:moveTo>
                  <a:lnTo>
                    <a:pt x="5398653" y="0"/>
                  </a:lnTo>
                  <a:lnTo>
                    <a:pt x="5398653" y="30988"/>
                  </a:lnTo>
                  <a:lnTo>
                    <a:pt x="0" y="30988"/>
                  </a:lnTo>
                  <a:close/>
                </a:path>
              </a:pathLst>
            </a:custGeom>
            <a:gradFill>
              <a:gsLst>
                <a:gs pos="42000">
                  <a:schemeClr val="tx1">
                    <a:lumMod val="65000"/>
                    <a:lumOff val="35000"/>
                  </a:schemeClr>
                </a:gs>
                <a:gs pos="59000">
                  <a:schemeClr val="bg1">
                    <a:lumMod val="85000"/>
                  </a:schemeClr>
                </a:gs>
                <a:gs pos="58000">
                  <a:schemeClr val="tx1">
                    <a:lumMod val="65000"/>
                    <a:lumOff val="35000"/>
                  </a:schemeClr>
                </a:gs>
                <a:gs pos="41000">
                  <a:schemeClr val="bg1">
                    <a:lumMod val="85000"/>
                  </a:schemeClr>
                </a:gs>
                <a:gs pos="4000">
                  <a:schemeClr val="bg1">
                    <a:lumMod val="85000"/>
                  </a:schemeClr>
                </a:gs>
                <a:gs pos="1000">
                  <a:schemeClr val="tx1">
                    <a:lumMod val="65000"/>
                    <a:lumOff val="35000"/>
                  </a:schemeClr>
                </a:gs>
                <a:gs pos="0">
                  <a:schemeClr val="bg1">
                    <a:lumMod val="85000"/>
                  </a:schemeClr>
                </a:gs>
                <a:gs pos="96000">
                  <a:schemeClr val="bg1">
                    <a:lumMod val="75000"/>
                  </a:schemeClr>
                </a:gs>
                <a:gs pos="99000">
                  <a:schemeClr val="tx1">
                    <a:lumMod val="65000"/>
                    <a:lumOff val="35000"/>
                  </a:schemeClr>
                </a:gs>
                <a:gs pos="100000">
                  <a:schemeClr val="bg1">
                    <a:lumMod val="75000"/>
                  </a:schemeClr>
                </a:gs>
              </a:gsLst>
              <a:lin ang="0" scaled="0"/>
            </a:gradFill>
            <a:ln w="5380"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fontAlgn="auto">
                <a:spcBef>
                  <a:spcPts val="0"/>
                </a:spcBef>
                <a:spcAft>
                  <a:spcPts val="0"/>
                </a:spcAft>
                <a:buFontTx/>
                <a:buNone/>
              </a:pPr>
              <a:endParaRPr lang="de-DE" sz="1350" dirty="0">
                <a:solidFill>
                  <a:prstClr val="black"/>
                </a:solidFill>
                <a:effectLst/>
                <a:latin typeface="Arial"/>
              </a:endParaRPr>
            </a:p>
          </p:txBody>
        </p:sp>
        <p:sp>
          <p:nvSpPr>
            <p:cNvPr id="25" name="Freihandform: Form 24">
              <a:extLst>
                <a:ext uri="{FF2B5EF4-FFF2-40B4-BE49-F238E27FC236}">
                  <a16:creationId xmlns:a16="http://schemas.microsoft.com/office/drawing/2014/main" id="{86138DEC-A4BD-F52D-43C0-22EB747C492D}"/>
                </a:ext>
              </a:extLst>
            </p:cNvPr>
            <p:cNvSpPr/>
            <p:nvPr/>
          </p:nvSpPr>
          <p:spPr bwMode="gray">
            <a:xfrm>
              <a:off x="2892786" y="5732859"/>
              <a:ext cx="638337" cy="30029"/>
            </a:xfrm>
            <a:custGeom>
              <a:avLst/>
              <a:gdLst>
                <a:gd name="connsiteX0" fmla="*/ 0 w 911910"/>
                <a:gd name="connsiteY0" fmla="*/ 0 h 42898"/>
                <a:gd name="connsiteX1" fmla="*/ 0 w 911910"/>
                <a:gd name="connsiteY1" fmla="*/ 30988 h 42898"/>
                <a:gd name="connsiteX2" fmla="*/ 25653 w 911910"/>
                <a:gd name="connsiteY2" fmla="*/ 33521 h 42898"/>
                <a:gd name="connsiteX3" fmla="*/ 53030 w 911910"/>
                <a:gd name="connsiteY3" fmla="*/ 41820 h 42898"/>
                <a:gd name="connsiteX4" fmla="*/ 70383 w 911910"/>
                <a:gd name="connsiteY4" fmla="*/ 42898 h 42898"/>
                <a:gd name="connsiteX5" fmla="*/ 841527 w 911910"/>
                <a:gd name="connsiteY5" fmla="*/ 42898 h 42898"/>
                <a:gd name="connsiteX6" fmla="*/ 858880 w 911910"/>
                <a:gd name="connsiteY6" fmla="*/ 41820 h 42898"/>
                <a:gd name="connsiteX7" fmla="*/ 886257 w 911910"/>
                <a:gd name="connsiteY7" fmla="*/ 33521 h 42898"/>
                <a:gd name="connsiteX8" fmla="*/ 911910 w 911910"/>
                <a:gd name="connsiteY8" fmla="*/ 30988 h 42898"/>
                <a:gd name="connsiteX9" fmla="*/ 911910 w 911910"/>
                <a:gd name="connsiteY9" fmla="*/ 0 h 42898"/>
                <a:gd name="connsiteX10" fmla="*/ 0 w 911910"/>
                <a:gd name="connsiteY10" fmla="*/ 0 h 42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1910" h="42898">
                  <a:moveTo>
                    <a:pt x="0" y="0"/>
                  </a:moveTo>
                  <a:lnTo>
                    <a:pt x="0" y="30988"/>
                  </a:lnTo>
                  <a:cubicBezTo>
                    <a:pt x="0" y="30988"/>
                    <a:pt x="16761" y="30826"/>
                    <a:pt x="25653" y="33521"/>
                  </a:cubicBezTo>
                  <a:cubicBezTo>
                    <a:pt x="36539" y="36755"/>
                    <a:pt x="45970" y="40689"/>
                    <a:pt x="53030" y="41820"/>
                  </a:cubicBezTo>
                  <a:cubicBezTo>
                    <a:pt x="56802" y="42413"/>
                    <a:pt x="70383" y="42898"/>
                    <a:pt x="70383" y="42898"/>
                  </a:cubicBezTo>
                  <a:lnTo>
                    <a:pt x="841527" y="42898"/>
                  </a:lnTo>
                  <a:cubicBezTo>
                    <a:pt x="841527" y="42898"/>
                    <a:pt x="855108" y="42413"/>
                    <a:pt x="858880" y="41820"/>
                  </a:cubicBezTo>
                  <a:cubicBezTo>
                    <a:pt x="865940" y="40689"/>
                    <a:pt x="875371" y="36808"/>
                    <a:pt x="886257" y="33521"/>
                  </a:cubicBezTo>
                  <a:cubicBezTo>
                    <a:pt x="895150" y="30880"/>
                    <a:pt x="911910" y="30988"/>
                    <a:pt x="911910" y="30988"/>
                  </a:cubicBezTo>
                  <a:lnTo>
                    <a:pt x="911910" y="0"/>
                  </a:lnTo>
                  <a:lnTo>
                    <a:pt x="0" y="0"/>
                  </a:lnTo>
                  <a:close/>
                </a:path>
              </a:pathLst>
            </a:custGeom>
            <a:gradFill>
              <a:gsLst>
                <a:gs pos="6000">
                  <a:schemeClr val="bg1">
                    <a:lumMod val="85000"/>
                  </a:schemeClr>
                </a:gs>
                <a:gs pos="2000">
                  <a:schemeClr val="tx1">
                    <a:lumMod val="65000"/>
                    <a:lumOff val="35000"/>
                  </a:schemeClr>
                </a:gs>
                <a:gs pos="0">
                  <a:schemeClr val="bg1">
                    <a:lumMod val="50000"/>
                  </a:schemeClr>
                </a:gs>
                <a:gs pos="94000">
                  <a:schemeClr val="bg1">
                    <a:lumMod val="75000"/>
                  </a:schemeClr>
                </a:gs>
                <a:gs pos="100000">
                  <a:schemeClr val="bg1">
                    <a:lumMod val="50000"/>
                  </a:schemeClr>
                </a:gs>
                <a:gs pos="98000">
                  <a:schemeClr val="tx1">
                    <a:lumMod val="65000"/>
                    <a:lumOff val="35000"/>
                  </a:schemeClr>
                </a:gs>
              </a:gsLst>
              <a:lin ang="0" scaled="0"/>
            </a:gradFill>
            <a:ln w="5380" cap="flat">
              <a:noFill/>
              <a:prstDash val="solid"/>
              <a:miter/>
            </a:ln>
          </p:spPr>
          <p:txBody>
            <a:bodyPr lIns="0" tIns="0" rIns="0" bIns="0" rtlCol="0" anchor="ctr"/>
            <a:lstStyle/>
            <a:p>
              <a:pPr fontAlgn="auto">
                <a:spcBef>
                  <a:spcPts val="0"/>
                </a:spcBef>
                <a:spcAft>
                  <a:spcPts val="0"/>
                </a:spcAft>
                <a:buFontTx/>
                <a:buNone/>
              </a:pPr>
              <a:endParaRPr lang="de-DE" sz="1350" dirty="0">
                <a:solidFill>
                  <a:prstClr val="black"/>
                </a:solidFill>
                <a:effectLst/>
                <a:latin typeface="Arial"/>
              </a:endParaRPr>
            </a:p>
          </p:txBody>
        </p:sp>
      </p:grpSp>
      <p:sp>
        <p:nvSpPr>
          <p:cNvPr id="39" name="Bild">
            <a:extLst>
              <a:ext uri="{FF2B5EF4-FFF2-40B4-BE49-F238E27FC236}">
                <a16:creationId xmlns:a16="http://schemas.microsoft.com/office/drawing/2014/main" id="{A8F214D7-3DD2-8D51-AA55-2126BE5BC48B}"/>
              </a:ext>
            </a:extLst>
          </p:cNvPr>
          <p:cNvSpPr>
            <a:spLocks noGrp="1" noChangeAspect="1"/>
          </p:cNvSpPr>
          <p:nvPr>
            <p:ph type="pic" sz="quarter" idx="15"/>
          </p:nvPr>
        </p:nvSpPr>
        <p:spPr>
          <a:xfrm>
            <a:off x="4968943" y="1754601"/>
            <a:ext cx="5846400" cy="3668400"/>
          </a:xfrm>
          <a:solidFill>
            <a:schemeClr val="bg1">
              <a:lumMod val="85000"/>
            </a:schemeClr>
          </a:solidFill>
        </p:spPr>
        <p:txBody>
          <a:bodyPr vert="horz" wrap="square" lIns="144000" tIns="144000" rIns="144000" bIns="144000" rtlCol="0">
            <a:noAutofit/>
          </a:bodyPr>
          <a:lstStyle>
            <a:lvl1pPr marL="0" indent="0">
              <a:buNone/>
              <a:defRPr lang="en-US"/>
            </a:lvl1pPr>
          </a:lstStyle>
          <a:p>
            <a:pPr marL="202520" lvl="0" indent="-202520"/>
            <a:r>
              <a:rPr lang="en-US" dirty="0"/>
              <a:t>Bild</a:t>
            </a:r>
          </a:p>
        </p:txBody>
      </p:sp>
      <p:sp>
        <p:nvSpPr>
          <p:cNvPr id="15" name="Textplatzhalter 2">
            <a:extLst>
              <a:ext uri="{FF2B5EF4-FFF2-40B4-BE49-F238E27FC236}">
                <a16:creationId xmlns:a16="http://schemas.microsoft.com/office/drawing/2014/main" id="{7DDA0515-A146-4781-62D9-82375EA9AF41}"/>
              </a:ext>
            </a:extLst>
          </p:cNvPr>
          <p:cNvSpPr>
            <a:spLocks noGrp="1"/>
          </p:cNvSpPr>
          <p:nvPr>
            <p:ph type="body" sz="quarter" idx="16" hasCustomPrompt="1"/>
          </p:nvPr>
        </p:nvSpPr>
        <p:spPr>
          <a:xfrm>
            <a:off x="10387515" y="6203113"/>
            <a:ext cx="1263600" cy="3384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e-DE" dirty="0"/>
              <a:t> </a:t>
            </a:r>
            <a:endParaRPr lang="en-US" dirty="0"/>
          </a:p>
        </p:txBody>
      </p:sp>
    </p:spTree>
    <p:extLst>
      <p:ext uri="{BB962C8B-B14F-4D97-AF65-F5344CB8AC3E}">
        <p14:creationId xmlns:p14="http://schemas.microsoft.com/office/powerpoint/2010/main" val="139674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OCKUP 3">
    <p:spTree>
      <p:nvGrpSpPr>
        <p:cNvPr id="1" name=""/>
        <p:cNvGrpSpPr/>
        <p:nvPr/>
      </p:nvGrpSpPr>
      <p:grpSpPr>
        <a:xfrm>
          <a:off x="0" y="0"/>
          <a:ext cx="0" cy="0"/>
          <a:chOff x="0" y="0"/>
          <a:chExt cx="0" cy="0"/>
        </a:xfrm>
      </p:grpSpPr>
      <p:sp>
        <p:nvSpPr>
          <p:cNvPr id="48" name="Inhalt">
            <a:extLst>
              <a:ext uri="{FF2B5EF4-FFF2-40B4-BE49-F238E27FC236}">
                <a16:creationId xmlns:a16="http://schemas.microsoft.com/office/drawing/2014/main" id="{BDA50FF6-8BAD-49D7-85DB-2BFBCF795ABB}"/>
              </a:ext>
            </a:extLst>
          </p:cNvPr>
          <p:cNvSpPr>
            <a:spLocks noGrp="1"/>
          </p:cNvSpPr>
          <p:nvPr>
            <p:ph sz="half" idx="1"/>
          </p:nvPr>
        </p:nvSpPr>
        <p:spPr bwMode="gray">
          <a:xfrm>
            <a:off x="540070" y="1582304"/>
            <a:ext cx="3533215" cy="4068437"/>
          </a:xfrm>
        </p:spPr>
        <p:txBody>
          <a:bodyPr/>
          <a:lstStyle>
            <a:lvl1pPr>
              <a:defRPr sz="750"/>
            </a:lvl1pPr>
            <a:lvl2pPr>
              <a:defRPr sz="675"/>
            </a:lvl2pPr>
            <a:lvl3pPr>
              <a:defRPr sz="600"/>
            </a:lvl3pPr>
            <a:lvl4pPr>
              <a:defRPr sz="525"/>
            </a:lvl4pPr>
            <a:lvl5pPr>
              <a:defRPr sz="525"/>
            </a:lvl5pPr>
            <a:lvl6pPr>
              <a:defRPr sz="1350"/>
            </a:lvl6pPr>
            <a:lvl7pPr>
              <a:defRPr sz="1350"/>
            </a:lvl7pPr>
            <a:lvl8pPr>
              <a:defRPr sz="1350"/>
            </a:lvl8pPr>
            <a:lvl9pPr>
              <a:defRPr sz="135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22" name="Foliennummer">
            <a:extLst>
              <a:ext uri="{FF2B5EF4-FFF2-40B4-BE49-F238E27FC236}">
                <a16:creationId xmlns:a16="http://schemas.microsoft.com/office/drawing/2014/main" id="{053DD4B3-6E42-6779-04E2-CF661F7FA64D}"/>
              </a:ext>
            </a:extLst>
          </p:cNvPr>
          <p:cNvSpPr>
            <a:spLocks noGrp="1"/>
          </p:cNvSpPr>
          <p:nvPr>
            <p:ph type="sldNum" sz="quarter" idx="4"/>
          </p:nvPr>
        </p:nvSpPr>
        <p:spPr bwMode="gray">
          <a:xfrm>
            <a:off x="609125" y="6217349"/>
            <a:ext cx="280795" cy="288000"/>
          </a:xfrm>
          <a:prstGeom prst="rect">
            <a:avLst/>
          </a:prstGeom>
        </p:spPr>
        <p:txBody>
          <a:bodyPr vert="horz" lIns="0" tIns="0" rIns="0" bIns="0" rtlCol="0" anchor="ctr" anchorCtr="0"/>
          <a:lstStyle>
            <a:lvl1pPr algn="l">
              <a:defRPr sz="525">
                <a:solidFill>
                  <a:schemeClr val="accent1"/>
                </a:solidFill>
                <a:latin typeface="+mj-lt"/>
              </a:defRPr>
            </a:lvl1pPr>
          </a:lstStyle>
          <a:p>
            <a:fld id="{02CEFE82-39F2-4F47-8A0C-D5AB3496FA5C}" type="slidenum">
              <a:rPr lang="de-DE" smtClean="0">
                <a:solidFill>
                  <a:srgbClr val="3C3C3C"/>
                </a:solidFill>
              </a:rPr>
              <a:pPr/>
              <a:t>‹Nr.›</a:t>
            </a:fld>
            <a:endParaRPr lang="de-DE" dirty="0">
              <a:solidFill>
                <a:srgbClr val="3C3C3C"/>
              </a:solidFill>
            </a:endParaRPr>
          </a:p>
        </p:txBody>
      </p:sp>
      <p:sp>
        <p:nvSpPr>
          <p:cNvPr id="26" name="Titel">
            <a:extLst>
              <a:ext uri="{FF2B5EF4-FFF2-40B4-BE49-F238E27FC236}">
                <a16:creationId xmlns:a16="http://schemas.microsoft.com/office/drawing/2014/main" id="{5467B6BD-8E1B-9D5F-18EA-F097BF1CDB1F}"/>
              </a:ext>
            </a:extLst>
          </p:cNvPr>
          <p:cNvSpPr>
            <a:spLocks noGrp="1"/>
          </p:cNvSpPr>
          <p:nvPr>
            <p:ph type="title" hasCustomPrompt="1"/>
          </p:nvPr>
        </p:nvSpPr>
        <p:spPr bwMode="gray">
          <a:xfrm>
            <a:off x="540070" y="432000"/>
            <a:ext cx="11111047" cy="900000"/>
          </a:xfrm>
        </p:spPr>
        <p:txBody>
          <a:bodyPr/>
          <a:lstStyle>
            <a:lvl1pPr>
              <a:lnSpc>
                <a:spcPct val="100000"/>
              </a:lnSpc>
              <a:defRPr sz="2100"/>
            </a:lvl1pPr>
          </a:lstStyle>
          <a:p>
            <a:r>
              <a:rPr lang="de-DE" noProof="0" dirty="0"/>
              <a:t>Platzhaltertext</a:t>
            </a:r>
          </a:p>
        </p:txBody>
      </p:sp>
      <p:cxnSp>
        <p:nvCxnSpPr>
          <p:cNvPr id="15" name="Linie 1">
            <a:extLst>
              <a:ext uri="{FF2B5EF4-FFF2-40B4-BE49-F238E27FC236}">
                <a16:creationId xmlns:a16="http://schemas.microsoft.com/office/drawing/2014/main" id="{D7C1C291-8528-6103-C2B0-F3F22DD4ADE0}"/>
              </a:ext>
            </a:extLst>
          </p:cNvPr>
          <p:cNvCxnSpPr>
            <a:cxnSpLocks/>
          </p:cNvCxnSpPr>
          <p:nvPr userDrawn="1"/>
        </p:nvCxnSpPr>
        <p:spPr bwMode="gray">
          <a:xfrm>
            <a:off x="7327901" y="5810400"/>
            <a:ext cx="4864100" cy="0"/>
          </a:xfrm>
          <a:prstGeom prst="line">
            <a:avLst/>
          </a:prstGeom>
          <a:ln w="254000">
            <a:gradFill>
              <a:gsLst>
                <a:gs pos="0">
                  <a:schemeClr val="bg1">
                    <a:lumMod val="75000"/>
                    <a:alpha val="0"/>
                  </a:schemeClr>
                </a:gs>
                <a:gs pos="50000">
                  <a:schemeClr val="bg1">
                    <a:lumMod val="75000"/>
                  </a:schemeClr>
                </a:gs>
                <a:gs pos="100000">
                  <a:schemeClr val="bg1">
                    <a:lumMod val="95000"/>
                    <a:alpha val="0"/>
                  </a:schemeClr>
                </a:gs>
              </a:gsLst>
              <a:lin ang="5400000" scaled="1"/>
            </a:gradFill>
            <a:tailEnd type="none"/>
          </a:ln>
        </p:spPr>
        <p:style>
          <a:lnRef idx="1">
            <a:schemeClr val="accent1"/>
          </a:lnRef>
          <a:fillRef idx="0">
            <a:schemeClr val="accent1"/>
          </a:fillRef>
          <a:effectRef idx="0">
            <a:schemeClr val="accent1"/>
          </a:effectRef>
          <a:fontRef idx="minor">
            <a:schemeClr val="tx1"/>
          </a:fontRef>
        </p:style>
      </p:cxnSp>
      <p:cxnSp>
        <p:nvCxnSpPr>
          <p:cNvPr id="27" name="Linie 2">
            <a:extLst>
              <a:ext uri="{FF2B5EF4-FFF2-40B4-BE49-F238E27FC236}">
                <a16:creationId xmlns:a16="http://schemas.microsoft.com/office/drawing/2014/main" id="{8C3F49C3-2E71-460E-A6FA-7F409A161FAF}"/>
              </a:ext>
            </a:extLst>
          </p:cNvPr>
          <p:cNvCxnSpPr>
            <a:cxnSpLocks/>
          </p:cNvCxnSpPr>
          <p:nvPr userDrawn="1"/>
        </p:nvCxnSpPr>
        <p:spPr bwMode="gray">
          <a:xfrm>
            <a:off x="7162800" y="5810400"/>
            <a:ext cx="5029200" cy="0"/>
          </a:xfrm>
          <a:prstGeom prst="line">
            <a:avLst/>
          </a:prstGeom>
          <a:ln w="254000">
            <a:gradFill>
              <a:gsLst>
                <a:gs pos="50000">
                  <a:srgbClr val="FFFFFF">
                    <a:alpha val="0"/>
                  </a:srgbClr>
                </a:gs>
                <a:gs pos="17000">
                  <a:schemeClr val="bg1"/>
                </a:gs>
                <a:gs pos="82000">
                  <a:schemeClr val="bg1"/>
                </a:gs>
              </a:gsLst>
              <a:lin ang="0" scaled="0"/>
            </a:gradFill>
            <a:tailEnd type="none"/>
          </a:ln>
        </p:spPr>
        <p:style>
          <a:lnRef idx="1">
            <a:schemeClr val="accent1"/>
          </a:lnRef>
          <a:fillRef idx="0">
            <a:schemeClr val="accent1"/>
          </a:fillRef>
          <a:effectRef idx="0">
            <a:schemeClr val="accent1"/>
          </a:effectRef>
          <a:fontRef idx="minor">
            <a:schemeClr val="tx1"/>
          </a:fontRef>
        </p:style>
      </p:cxnSp>
      <p:grpSp>
        <p:nvGrpSpPr>
          <p:cNvPr id="28" name="iPhone">
            <a:extLst>
              <a:ext uri="{FF2B5EF4-FFF2-40B4-BE49-F238E27FC236}">
                <a16:creationId xmlns:a16="http://schemas.microsoft.com/office/drawing/2014/main" id="{E89ADAD7-D4EC-E0DF-1CED-EA634877CD6D}"/>
              </a:ext>
            </a:extLst>
          </p:cNvPr>
          <p:cNvGrpSpPr>
            <a:grpSpLocks noChangeAspect="1"/>
          </p:cNvGrpSpPr>
          <p:nvPr userDrawn="1"/>
        </p:nvGrpSpPr>
        <p:grpSpPr bwMode="gray">
          <a:xfrm>
            <a:off x="8778548" y="1512000"/>
            <a:ext cx="2079957" cy="4298400"/>
            <a:chOff x="12760032" y="1127"/>
            <a:chExt cx="3317936" cy="6856786"/>
          </a:xfrm>
          <a:effectLst/>
        </p:grpSpPr>
        <p:sp>
          <p:nvSpPr>
            <p:cNvPr id="29" name="Freihandform: Form 28">
              <a:extLst>
                <a:ext uri="{FF2B5EF4-FFF2-40B4-BE49-F238E27FC236}">
                  <a16:creationId xmlns:a16="http://schemas.microsoft.com/office/drawing/2014/main" id="{63F91599-2D6D-3B48-9BE7-613CB5F088D5}"/>
                </a:ext>
              </a:extLst>
            </p:cNvPr>
            <p:cNvSpPr/>
            <p:nvPr/>
          </p:nvSpPr>
          <p:spPr bwMode="gray">
            <a:xfrm>
              <a:off x="12784655" y="1127"/>
              <a:ext cx="3268604" cy="6856786"/>
            </a:xfrm>
            <a:custGeom>
              <a:avLst/>
              <a:gdLst>
                <a:gd name="connsiteX0" fmla="*/ 2826260 w 3268604"/>
                <a:gd name="connsiteY0" fmla="*/ 6856786 h 6856786"/>
                <a:gd name="connsiteX1" fmla="*/ 442345 w 3268604"/>
                <a:gd name="connsiteY1" fmla="*/ 6856786 h 6856786"/>
                <a:gd name="connsiteX2" fmla="*/ 0 w 3268604"/>
                <a:gd name="connsiteY2" fmla="*/ 6414441 h 6856786"/>
                <a:gd name="connsiteX3" fmla="*/ 0 w 3268604"/>
                <a:gd name="connsiteY3" fmla="*/ 442345 h 6856786"/>
                <a:gd name="connsiteX4" fmla="*/ 442345 w 3268604"/>
                <a:gd name="connsiteY4" fmla="*/ 0 h 6856786"/>
                <a:gd name="connsiteX5" fmla="*/ 2826260 w 3268604"/>
                <a:gd name="connsiteY5" fmla="*/ 0 h 6856786"/>
                <a:gd name="connsiteX6" fmla="*/ 3268605 w 3268604"/>
                <a:gd name="connsiteY6" fmla="*/ 442345 h 6856786"/>
                <a:gd name="connsiteX7" fmla="*/ 3268605 w 3268604"/>
                <a:gd name="connsiteY7" fmla="*/ 6414441 h 6856786"/>
                <a:gd name="connsiteX8" fmla="*/ 2826260 w 3268604"/>
                <a:gd name="connsiteY8" fmla="*/ 6856786 h 685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8604" h="6856786">
                  <a:moveTo>
                    <a:pt x="2826260" y="6856786"/>
                  </a:moveTo>
                  <a:lnTo>
                    <a:pt x="442345" y="6856786"/>
                  </a:lnTo>
                  <a:cubicBezTo>
                    <a:pt x="199064" y="6856786"/>
                    <a:pt x="0" y="6657723"/>
                    <a:pt x="0" y="6414441"/>
                  </a:cubicBezTo>
                  <a:lnTo>
                    <a:pt x="0" y="442345"/>
                  </a:lnTo>
                  <a:cubicBezTo>
                    <a:pt x="0" y="199064"/>
                    <a:pt x="199064" y="0"/>
                    <a:pt x="442345" y="0"/>
                  </a:cubicBezTo>
                  <a:lnTo>
                    <a:pt x="2826260" y="0"/>
                  </a:lnTo>
                  <a:cubicBezTo>
                    <a:pt x="3069541" y="0"/>
                    <a:pt x="3268605" y="199064"/>
                    <a:pt x="3268605" y="442345"/>
                  </a:cubicBezTo>
                  <a:lnTo>
                    <a:pt x="3268605" y="6414441"/>
                  </a:lnTo>
                  <a:cubicBezTo>
                    <a:pt x="3268692" y="6657723"/>
                    <a:pt x="3069628" y="6856786"/>
                    <a:pt x="2826260" y="6856786"/>
                  </a:cubicBezTo>
                  <a:close/>
                </a:path>
              </a:pathLst>
            </a:custGeom>
            <a:gradFill flip="none" rotWithShape="1">
              <a:gsLst>
                <a:gs pos="75000">
                  <a:schemeClr val="bg1">
                    <a:lumMod val="85000"/>
                  </a:schemeClr>
                </a:gs>
                <a:gs pos="50000">
                  <a:schemeClr val="bg1">
                    <a:lumMod val="50000"/>
                  </a:schemeClr>
                </a:gs>
                <a:gs pos="0">
                  <a:schemeClr val="bg1">
                    <a:lumMod val="50000"/>
                  </a:schemeClr>
                </a:gs>
                <a:gs pos="25000">
                  <a:schemeClr val="bg1">
                    <a:lumMod val="85000"/>
                  </a:schemeClr>
                </a:gs>
                <a:gs pos="100000">
                  <a:schemeClr val="bg1">
                    <a:lumMod val="50000"/>
                  </a:schemeClr>
                </a:gs>
              </a:gsLst>
              <a:lin ang="2400000" scaled="0"/>
              <a:tileRect/>
            </a:gradFill>
            <a:ln w="2418"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fontAlgn="auto">
                <a:spcBef>
                  <a:spcPts val="0"/>
                </a:spcBef>
                <a:spcAft>
                  <a:spcPts val="0"/>
                </a:spcAft>
                <a:buFontTx/>
                <a:buNone/>
              </a:pPr>
              <a:endParaRPr lang="en-US" sz="1350" dirty="0">
                <a:solidFill>
                  <a:prstClr val="black"/>
                </a:solidFill>
                <a:effectLst/>
                <a:latin typeface="Arial"/>
              </a:endParaRPr>
            </a:p>
          </p:txBody>
        </p:sp>
        <p:sp>
          <p:nvSpPr>
            <p:cNvPr id="30" name="Freihandform: Form 29">
              <a:extLst>
                <a:ext uri="{FF2B5EF4-FFF2-40B4-BE49-F238E27FC236}">
                  <a16:creationId xmlns:a16="http://schemas.microsoft.com/office/drawing/2014/main" id="{42F851F8-2FCA-F1C7-CAFF-EE9EBB12FF3D}"/>
                </a:ext>
              </a:extLst>
            </p:cNvPr>
            <p:cNvSpPr/>
            <p:nvPr/>
          </p:nvSpPr>
          <p:spPr bwMode="gray">
            <a:xfrm>
              <a:off x="12833814" y="50286"/>
              <a:ext cx="3170373" cy="6758468"/>
            </a:xfrm>
            <a:custGeom>
              <a:avLst/>
              <a:gdLst>
                <a:gd name="connsiteX0" fmla="*/ 2764876 w 3170373"/>
                <a:gd name="connsiteY0" fmla="*/ 6758468 h 6758468"/>
                <a:gd name="connsiteX1" fmla="*/ 405498 w 3170373"/>
                <a:gd name="connsiteY1" fmla="*/ 6758468 h 6758468"/>
                <a:gd name="connsiteX2" fmla="*/ 0 w 3170373"/>
                <a:gd name="connsiteY2" fmla="*/ 6352970 h 6758468"/>
                <a:gd name="connsiteX3" fmla="*/ 0 w 3170373"/>
                <a:gd name="connsiteY3" fmla="*/ 405498 h 6758468"/>
                <a:gd name="connsiteX4" fmla="*/ 405498 w 3170373"/>
                <a:gd name="connsiteY4" fmla="*/ 0 h 6758468"/>
                <a:gd name="connsiteX5" fmla="*/ 2764876 w 3170373"/>
                <a:gd name="connsiteY5" fmla="*/ 0 h 6758468"/>
                <a:gd name="connsiteX6" fmla="*/ 3170373 w 3170373"/>
                <a:gd name="connsiteY6" fmla="*/ 405498 h 6758468"/>
                <a:gd name="connsiteX7" fmla="*/ 3170373 w 3170373"/>
                <a:gd name="connsiteY7" fmla="*/ 6352970 h 6758468"/>
                <a:gd name="connsiteX8" fmla="*/ 2764876 w 3170373"/>
                <a:gd name="connsiteY8" fmla="*/ 6758468 h 675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0373" h="6758468">
                  <a:moveTo>
                    <a:pt x="2764876" y="6758468"/>
                  </a:moveTo>
                  <a:lnTo>
                    <a:pt x="405498" y="6758468"/>
                  </a:lnTo>
                  <a:cubicBezTo>
                    <a:pt x="182504" y="6758468"/>
                    <a:pt x="0" y="6575964"/>
                    <a:pt x="0" y="6352970"/>
                  </a:cubicBezTo>
                  <a:lnTo>
                    <a:pt x="0" y="405498"/>
                  </a:lnTo>
                  <a:cubicBezTo>
                    <a:pt x="0" y="182504"/>
                    <a:pt x="182504" y="0"/>
                    <a:pt x="405498" y="0"/>
                  </a:cubicBezTo>
                  <a:lnTo>
                    <a:pt x="2764876" y="0"/>
                  </a:lnTo>
                  <a:cubicBezTo>
                    <a:pt x="2987869" y="0"/>
                    <a:pt x="3170373" y="182504"/>
                    <a:pt x="3170373" y="405498"/>
                  </a:cubicBezTo>
                  <a:lnTo>
                    <a:pt x="3170373" y="6352970"/>
                  </a:lnTo>
                  <a:cubicBezTo>
                    <a:pt x="3170373" y="6575964"/>
                    <a:pt x="2987869" y="6758468"/>
                    <a:pt x="2764876" y="6758468"/>
                  </a:cubicBezTo>
                  <a:close/>
                </a:path>
              </a:pathLst>
            </a:custGeom>
            <a:solidFill>
              <a:schemeClr val="tx1"/>
            </a:solidFill>
            <a:ln w="2214" cap="flat">
              <a:noFill/>
              <a:prstDash val="solid"/>
              <a:miter/>
            </a:ln>
          </p:spPr>
          <p:txBody>
            <a:bodyPr lIns="0" tIns="0" rIns="0" bIns="0" rtlCol="0" anchor="ctr"/>
            <a:lstStyle/>
            <a:p>
              <a:pPr fontAlgn="auto">
                <a:spcBef>
                  <a:spcPts val="0"/>
                </a:spcBef>
                <a:spcAft>
                  <a:spcPts val="0"/>
                </a:spcAft>
                <a:buFontTx/>
                <a:buNone/>
              </a:pPr>
              <a:endParaRPr lang="en-US" sz="1350" dirty="0">
                <a:solidFill>
                  <a:prstClr val="black"/>
                </a:solidFill>
                <a:effectLst/>
                <a:latin typeface="Arial"/>
              </a:endParaRPr>
            </a:p>
          </p:txBody>
        </p:sp>
        <p:sp>
          <p:nvSpPr>
            <p:cNvPr id="31" name="Freihandform: Form 30">
              <a:extLst>
                <a:ext uri="{FF2B5EF4-FFF2-40B4-BE49-F238E27FC236}">
                  <a16:creationId xmlns:a16="http://schemas.microsoft.com/office/drawing/2014/main" id="{243300C2-2FCF-F311-AF82-DB678F8CC7B8}"/>
                </a:ext>
              </a:extLst>
            </p:cNvPr>
            <p:cNvSpPr/>
            <p:nvPr/>
          </p:nvSpPr>
          <p:spPr bwMode="gray">
            <a:xfrm>
              <a:off x="13477651" y="99358"/>
              <a:ext cx="1882699" cy="245708"/>
            </a:xfrm>
            <a:custGeom>
              <a:avLst/>
              <a:gdLst>
                <a:gd name="connsiteX0" fmla="*/ 1882699 w 1882699"/>
                <a:gd name="connsiteY0" fmla="*/ 0 h 245708"/>
                <a:gd name="connsiteX1" fmla="*/ 1809004 w 1882699"/>
                <a:gd name="connsiteY1" fmla="*/ 73695 h 245708"/>
                <a:gd name="connsiteX2" fmla="*/ 1636990 w 1882699"/>
                <a:gd name="connsiteY2" fmla="*/ 245709 h 245708"/>
                <a:gd name="connsiteX3" fmla="*/ 245709 w 1882699"/>
                <a:gd name="connsiteY3" fmla="*/ 245709 h 245708"/>
                <a:gd name="connsiteX4" fmla="*/ 73695 w 1882699"/>
                <a:gd name="connsiteY4" fmla="*/ 73695 h 245708"/>
                <a:gd name="connsiteX5" fmla="*/ 0 w 1882699"/>
                <a:gd name="connsiteY5" fmla="*/ 0 h 245708"/>
                <a:gd name="connsiteX6" fmla="*/ 1882699 w 1882699"/>
                <a:gd name="connsiteY6" fmla="*/ 0 h 24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2699" h="245708">
                  <a:moveTo>
                    <a:pt x="1882699" y="0"/>
                  </a:moveTo>
                  <a:cubicBezTo>
                    <a:pt x="1841950" y="0"/>
                    <a:pt x="1809004" y="33033"/>
                    <a:pt x="1809004" y="73695"/>
                  </a:cubicBezTo>
                  <a:cubicBezTo>
                    <a:pt x="1809004" y="168719"/>
                    <a:pt x="1732014" y="245709"/>
                    <a:pt x="1636990" y="245709"/>
                  </a:cubicBezTo>
                  <a:lnTo>
                    <a:pt x="245709" y="245709"/>
                  </a:lnTo>
                  <a:cubicBezTo>
                    <a:pt x="150685" y="245709"/>
                    <a:pt x="73695" y="168719"/>
                    <a:pt x="73695" y="73695"/>
                  </a:cubicBezTo>
                  <a:cubicBezTo>
                    <a:pt x="73695" y="32946"/>
                    <a:pt x="40663" y="0"/>
                    <a:pt x="0" y="0"/>
                  </a:cubicBezTo>
                  <a:lnTo>
                    <a:pt x="1882699" y="0"/>
                  </a:lnTo>
                  <a:close/>
                </a:path>
              </a:pathLst>
            </a:custGeom>
            <a:solidFill>
              <a:schemeClr val="tx1"/>
            </a:solidFill>
            <a:ln w="2164" cap="flat">
              <a:noFill/>
              <a:prstDash val="solid"/>
              <a:miter/>
            </a:ln>
          </p:spPr>
          <p:txBody>
            <a:bodyPr lIns="0" tIns="0" rIns="0" bIns="0" rtlCol="0" anchor="ctr"/>
            <a:lstStyle/>
            <a:p>
              <a:pPr fontAlgn="auto">
                <a:spcBef>
                  <a:spcPts val="0"/>
                </a:spcBef>
                <a:spcAft>
                  <a:spcPts val="0"/>
                </a:spcAft>
                <a:buFontTx/>
                <a:buNone/>
              </a:pPr>
              <a:endParaRPr lang="en-US" sz="1350" dirty="0">
                <a:solidFill>
                  <a:prstClr val="black"/>
                </a:solidFill>
                <a:effectLst/>
                <a:latin typeface="Arial"/>
              </a:endParaRPr>
            </a:p>
          </p:txBody>
        </p:sp>
        <p:sp>
          <p:nvSpPr>
            <p:cNvPr id="32" name="Freihandform: Form 31">
              <a:extLst>
                <a:ext uri="{FF2B5EF4-FFF2-40B4-BE49-F238E27FC236}">
                  <a16:creationId xmlns:a16="http://schemas.microsoft.com/office/drawing/2014/main" id="{F0F6FECE-1B0A-4474-2EEE-53D05FFC868A}"/>
                </a:ext>
              </a:extLst>
            </p:cNvPr>
            <p:cNvSpPr/>
            <p:nvPr/>
          </p:nvSpPr>
          <p:spPr bwMode="gray">
            <a:xfrm>
              <a:off x="14234632" y="174787"/>
              <a:ext cx="368736" cy="36847"/>
            </a:xfrm>
            <a:custGeom>
              <a:avLst/>
              <a:gdLst>
                <a:gd name="connsiteX0" fmla="*/ 351917 w 368736"/>
                <a:gd name="connsiteY0" fmla="*/ 36848 h 36847"/>
                <a:gd name="connsiteX1" fmla="*/ 16820 w 368736"/>
                <a:gd name="connsiteY1" fmla="*/ 36848 h 36847"/>
                <a:gd name="connsiteX2" fmla="*/ 0 w 368736"/>
                <a:gd name="connsiteY2" fmla="*/ 20028 h 36847"/>
                <a:gd name="connsiteX3" fmla="*/ 0 w 368736"/>
                <a:gd name="connsiteY3" fmla="*/ 16820 h 36847"/>
                <a:gd name="connsiteX4" fmla="*/ 16820 w 368736"/>
                <a:gd name="connsiteY4" fmla="*/ 0 h 36847"/>
                <a:gd name="connsiteX5" fmla="*/ 351917 w 368736"/>
                <a:gd name="connsiteY5" fmla="*/ 0 h 36847"/>
                <a:gd name="connsiteX6" fmla="*/ 368737 w 368736"/>
                <a:gd name="connsiteY6" fmla="*/ 16820 h 36847"/>
                <a:gd name="connsiteX7" fmla="*/ 368737 w 368736"/>
                <a:gd name="connsiteY7" fmla="*/ 20114 h 36847"/>
                <a:gd name="connsiteX8" fmla="*/ 351917 w 368736"/>
                <a:gd name="connsiteY8" fmla="*/ 36848 h 3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736" h="36847">
                  <a:moveTo>
                    <a:pt x="351917" y="36848"/>
                  </a:moveTo>
                  <a:lnTo>
                    <a:pt x="16820" y="36848"/>
                  </a:lnTo>
                  <a:cubicBezTo>
                    <a:pt x="7630" y="36848"/>
                    <a:pt x="0" y="29305"/>
                    <a:pt x="0" y="20028"/>
                  </a:cubicBezTo>
                  <a:lnTo>
                    <a:pt x="0" y="16820"/>
                  </a:lnTo>
                  <a:cubicBezTo>
                    <a:pt x="0" y="7630"/>
                    <a:pt x="7543" y="0"/>
                    <a:pt x="16820" y="0"/>
                  </a:cubicBezTo>
                  <a:lnTo>
                    <a:pt x="351917" y="0"/>
                  </a:lnTo>
                  <a:cubicBezTo>
                    <a:pt x="361107" y="0"/>
                    <a:pt x="368737" y="7543"/>
                    <a:pt x="368737" y="16820"/>
                  </a:cubicBezTo>
                  <a:lnTo>
                    <a:pt x="368737" y="20114"/>
                  </a:lnTo>
                  <a:cubicBezTo>
                    <a:pt x="368650" y="29305"/>
                    <a:pt x="361107" y="36848"/>
                    <a:pt x="351917" y="36848"/>
                  </a:cubicBezTo>
                  <a:close/>
                </a:path>
              </a:pathLst>
            </a:custGeom>
            <a:solidFill>
              <a:schemeClr val="tx1">
                <a:lumMod val="65000"/>
                <a:lumOff val="35000"/>
              </a:schemeClr>
            </a:solidFill>
            <a:ln w="2164" cap="flat">
              <a:noFill/>
              <a:prstDash val="solid"/>
              <a:miter/>
            </a:ln>
          </p:spPr>
          <p:txBody>
            <a:bodyPr lIns="0" tIns="0" rIns="0" bIns="0" rtlCol="0" anchor="ctr"/>
            <a:lstStyle/>
            <a:p>
              <a:pPr fontAlgn="auto">
                <a:spcBef>
                  <a:spcPts val="0"/>
                </a:spcBef>
                <a:spcAft>
                  <a:spcPts val="0"/>
                </a:spcAft>
                <a:buFontTx/>
                <a:buNone/>
              </a:pPr>
              <a:endParaRPr lang="en-US" sz="1350" dirty="0">
                <a:solidFill>
                  <a:prstClr val="black"/>
                </a:solidFill>
                <a:effectLst/>
                <a:latin typeface="Arial"/>
              </a:endParaRPr>
            </a:p>
          </p:txBody>
        </p:sp>
        <p:sp>
          <p:nvSpPr>
            <p:cNvPr id="33" name="Freihandform: Form 32">
              <a:extLst>
                <a:ext uri="{FF2B5EF4-FFF2-40B4-BE49-F238E27FC236}">
                  <a16:creationId xmlns:a16="http://schemas.microsoft.com/office/drawing/2014/main" id="{CEEAEB93-624B-3ABB-29A3-8397E53F4E8E}"/>
                </a:ext>
              </a:extLst>
            </p:cNvPr>
            <p:cNvSpPr/>
            <p:nvPr/>
          </p:nvSpPr>
          <p:spPr bwMode="gray">
            <a:xfrm>
              <a:off x="16053346" y="1512488"/>
              <a:ext cx="24622" cy="737299"/>
            </a:xfrm>
            <a:custGeom>
              <a:avLst/>
              <a:gdLst>
                <a:gd name="connsiteX0" fmla="*/ 12311 w 24622"/>
                <a:gd name="connsiteY0" fmla="*/ 737300 h 737299"/>
                <a:gd name="connsiteX1" fmla="*/ 0 w 24622"/>
                <a:gd name="connsiteY1" fmla="*/ 737300 h 737299"/>
                <a:gd name="connsiteX2" fmla="*/ 0 w 24622"/>
                <a:gd name="connsiteY2" fmla="*/ 0 h 737299"/>
                <a:gd name="connsiteX3" fmla="*/ 12311 w 24622"/>
                <a:gd name="connsiteY3" fmla="*/ 0 h 737299"/>
                <a:gd name="connsiteX4" fmla="*/ 24623 w 24622"/>
                <a:gd name="connsiteY4" fmla="*/ 12311 h 737299"/>
                <a:gd name="connsiteX5" fmla="*/ 24623 w 24622"/>
                <a:gd name="connsiteY5" fmla="*/ 724989 h 737299"/>
                <a:gd name="connsiteX6" fmla="*/ 12311 w 24622"/>
                <a:gd name="connsiteY6" fmla="*/ 737300 h 73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2" h="737299">
                  <a:moveTo>
                    <a:pt x="12311" y="737300"/>
                  </a:moveTo>
                  <a:lnTo>
                    <a:pt x="0" y="737300"/>
                  </a:lnTo>
                  <a:lnTo>
                    <a:pt x="0" y="0"/>
                  </a:lnTo>
                  <a:lnTo>
                    <a:pt x="12311" y="0"/>
                  </a:lnTo>
                  <a:cubicBezTo>
                    <a:pt x="19074" y="0"/>
                    <a:pt x="24623" y="5549"/>
                    <a:pt x="24623" y="12311"/>
                  </a:cubicBezTo>
                  <a:lnTo>
                    <a:pt x="24623" y="724989"/>
                  </a:lnTo>
                  <a:cubicBezTo>
                    <a:pt x="24536" y="731751"/>
                    <a:pt x="19074" y="737300"/>
                    <a:pt x="12311" y="737300"/>
                  </a:cubicBezTo>
                  <a:close/>
                </a:path>
              </a:pathLst>
            </a:custGeom>
            <a:solidFill>
              <a:schemeClr val="tx1"/>
            </a:solidFill>
            <a:ln w="2137" cap="flat">
              <a:noFill/>
              <a:prstDash val="solid"/>
              <a:miter/>
            </a:ln>
          </p:spPr>
          <p:txBody>
            <a:bodyPr lIns="0" tIns="0" rIns="0" bIns="0" rtlCol="0" anchor="ctr"/>
            <a:lstStyle/>
            <a:p>
              <a:pPr fontAlgn="auto">
                <a:spcBef>
                  <a:spcPts val="0"/>
                </a:spcBef>
                <a:spcAft>
                  <a:spcPts val="0"/>
                </a:spcAft>
                <a:buFontTx/>
                <a:buNone/>
              </a:pPr>
              <a:endParaRPr lang="en-US" sz="1350" dirty="0">
                <a:solidFill>
                  <a:prstClr val="black"/>
                </a:solidFill>
                <a:effectLst/>
                <a:latin typeface="Arial"/>
              </a:endParaRPr>
            </a:p>
          </p:txBody>
        </p:sp>
        <p:sp>
          <p:nvSpPr>
            <p:cNvPr id="34" name="Freihandform: Form 33">
              <a:extLst>
                <a:ext uri="{FF2B5EF4-FFF2-40B4-BE49-F238E27FC236}">
                  <a16:creationId xmlns:a16="http://schemas.microsoft.com/office/drawing/2014/main" id="{1BD7831F-2547-590A-1AE8-C00ADAC60377}"/>
                </a:ext>
              </a:extLst>
            </p:cNvPr>
            <p:cNvSpPr/>
            <p:nvPr/>
          </p:nvSpPr>
          <p:spPr bwMode="gray">
            <a:xfrm>
              <a:off x="12760032" y="1307701"/>
              <a:ext cx="24622" cy="442345"/>
            </a:xfrm>
            <a:custGeom>
              <a:avLst/>
              <a:gdLst>
                <a:gd name="connsiteX0" fmla="*/ 12311 w 24622"/>
                <a:gd name="connsiteY0" fmla="*/ 0 h 442345"/>
                <a:gd name="connsiteX1" fmla="*/ 24623 w 24622"/>
                <a:gd name="connsiteY1" fmla="*/ 0 h 442345"/>
                <a:gd name="connsiteX2" fmla="*/ 24623 w 24622"/>
                <a:gd name="connsiteY2" fmla="*/ 442345 h 442345"/>
                <a:gd name="connsiteX3" fmla="*/ 12311 w 24622"/>
                <a:gd name="connsiteY3" fmla="*/ 442345 h 442345"/>
                <a:gd name="connsiteX4" fmla="*/ 0 w 24622"/>
                <a:gd name="connsiteY4" fmla="*/ 430034 h 442345"/>
                <a:gd name="connsiteX5" fmla="*/ 0 w 24622"/>
                <a:gd name="connsiteY5" fmla="*/ 12225 h 442345"/>
                <a:gd name="connsiteX6" fmla="*/ 12311 w 24622"/>
                <a:gd name="connsiteY6" fmla="*/ 0 h 442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2" h="442345">
                  <a:moveTo>
                    <a:pt x="12311" y="0"/>
                  </a:moveTo>
                  <a:lnTo>
                    <a:pt x="24623" y="0"/>
                  </a:lnTo>
                  <a:lnTo>
                    <a:pt x="24623" y="442345"/>
                  </a:lnTo>
                  <a:lnTo>
                    <a:pt x="12311" y="442345"/>
                  </a:lnTo>
                  <a:cubicBezTo>
                    <a:pt x="5549" y="442345"/>
                    <a:pt x="0" y="436797"/>
                    <a:pt x="0" y="430034"/>
                  </a:cubicBezTo>
                  <a:lnTo>
                    <a:pt x="0" y="12225"/>
                  </a:lnTo>
                  <a:cubicBezTo>
                    <a:pt x="87" y="5549"/>
                    <a:pt x="5549" y="0"/>
                    <a:pt x="12311" y="0"/>
                  </a:cubicBezTo>
                  <a:close/>
                </a:path>
              </a:pathLst>
            </a:custGeom>
            <a:solidFill>
              <a:schemeClr val="tx1"/>
            </a:solidFill>
            <a:ln w="1656" cap="flat">
              <a:noFill/>
              <a:prstDash val="solid"/>
              <a:miter/>
            </a:ln>
          </p:spPr>
          <p:txBody>
            <a:bodyPr lIns="0" tIns="0" rIns="0" bIns="0" rtlCol="0" anchor="ctr"/>
            <a:lstStyle/>
            <a:p>
              <a:pPr fontAlgn="auto">
                <a:spcBef>
                  <a:spcPts val="0"/>
                </a:spcBef>
                <a:spcAft>
                  <a:spcPts val="0"/>
                </a:spcAft>
                <a:buFontTx/>
                <a:buNone/>
              </a:pPr>
              <a:endParaRPr lang="en-US" sz="1350" dirty="0">
                <a:solidFill>
                  <a:prstClr val="black"/>
                </a:solidFill>
                <a:effectLst/>
                <a:latin typeface="Arial"/>
              </a:endParaRPr>
            </a:p>
          </p:txBody>
        </p:sp>
        <p:sp>
          <p:nvSpPr>
            <p:cNvPr id="35" name="Freihandform: Form 34">
              <a:extLst>
                <a:ext uri="{FF2B5EF4-FFF2-40B4-BE49-F238E27FC236}">
                  <a16:creationId xmlns:a16="http://schemas.microsoft.com/office/drawing/2014/main" id="{1C2D13F9-AB94-165F-3DD3-D38DD22596FA}"/>
                </a:ext>
              </a:extLst>
            </p:cNvPr>
            <p:cNvSpPr/>
            <p:nvPr/>
          </p:nvSpPr>
          <p:spPr bwMode="gray">
            <a:xfrm>
              <a:off x="12760032" y="859200"/>
              <a:ext cx="24622" cy="245795"/>
            </a:xfrm>
            <a:custGeom>
              <a:avLst/>
              <a:gdLst>
                <a:gd name="connsiteX0" fmla="*/ 12311 w 24622"/>
                <a:gd name="connsiteY0" fmla="*/ 0 h 245795"/>
                <a:gd name="connsiteX1" fmla="*/ 24623 w 24622"/>
                <a:gd name="connsiteY1" fmla="*/ 0 h 245795"/>
                <a:gd name="connsiteX2" fmla="*/ 24623 w 24622"/>
                <a:gd name="connsiteY2" fmla="*/ 245796 h 245795"/>
                <a:gd name="connsiteX3" fmla="*/ 12311 w 24622"/>
                <a:gd name="connsiteY3" fmla="*/ 245796 h 245795"/>
                <a:gd name="connsiteX4" fmla="*/ 0 w 24622"/>
                <a:gd name="connsiteY4" fmla="*/ 233484 h 245795"/>
                <a:gd name="connsiteX5" fmla="*/ 0 w 24622"/>
                <a:gd name="connsiteY5" fmla="*/ 12311 h 245795"/>
                <a:gd name="connsiteX6" fmla="*/ 12311 w 24622"/>
                <a:gd name="connsiteY6" fmla="*/ 0 h 24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2" h="245795">
                  <a:moveTo>
                    <a:pt x="12311" y="0"/>
                  </a:moveTo>
                  <a:lnTo>
                    <a:pt x="24623" y="0"/>
                  </a:lnTo>
                  <a:lnTo>
                    <a:pt x="24623" y="245796"/>
                  </a:lnTo>
                  <a:lnTo>
                    <a:pt x="12311" y="245796"/>
                  </a:lnTo>
                  <a:cubicBezTo>
                    <a:pt x="5549" y="245796"/>
                    <a:pt x="0" y="240247"/>
                    <a:pt x="0" y="233484"/>
                  </a:cubicBezTo>
                  <a:lnTo>
                    <a:pt x="0" y="12311"/>
                  </a:lnTo>
                  <a:cubicBezTo>
                    <a:pt x="87" y="5549"/>
                    <a:pt x="5549" y="0"/>
                    <a:pt x="12311" y="0"/>
                  </a:cubicBezTo>
                  <a:close/>
                </a:path>
              </a:pathLst>
            </a:custGeom>
            <a:solidFill>
              <a:schemeClr val="tx1"/>
            </a:solidFill>
            <a:ln w="1234" cap="flat">
              <a:noFill/>
              <a:prstDash val="solid"/>
              <a:miter/>
            </a:ln>
          </p:spPr>
          <p:txBody>
            <a:bodyPr lIns="0" tIns="0" rIns="0" bIns="0" rtlCol="0" anchor="ctr"/>
            <a:lstStyle/>
            <a:p>
              <a:pPr fontAlgn="auto">
                <a:spcBef>
                  <a:spcPts val="0"/>
                </a:spcBef>
                <a:spcAft>
                  <a:spcPts val="0"/>
                </a:spcAft>
                <a:buFontTx/>
                <a:buNone/>
              </a:pPr>
              <a:endParaRPr lang="en-US" sz="1350" dirty="0">
                <a:solidFill>
                  <a:prstClr val="black"/>
                </a:solidFill>
                <a:effectLst/>
                <a:latin typeface="Arial"/>
              </a:endParaRPr>
            </a:p>
          </p:txBody>
        </p:sp>
        <p:sp>
          <p:nvSpPr>
            <p:cNvPr id="36" name="Freihandform: Form 35">
              <a:extLst>
                <a:ext uri="{FF2B5EF4-FFF2-40B4-BE49-F238E27FC236}">
                  <a16:creationId xmlns:a16="http://schemas.microsoft.com/office/drawing/2014/main" id="{0F81C1CE-3BBC-13CF-E3F6-9339AAF84D46}"/>
                </a:ext>
              </a:extLst>
            </p:cNvPr>
            <p:cNvSpPr/>
            <p:nvPr/>
          </p:nvSpPr>
          <p:spPr bwMode="gray">
            <a:xfrm>
              <a:off x="12760032" y="1905154"/>
              <a:ext cx="24622" cy="442345"/>
            </a:xfrm>
            <a:custGeom>
              <a:avLst/>
              <a:gdLst>
                <a:gd name="connsiteX0" fmla="*/ 12311 w 24622"/>
                <a:gd name="connsiteY0" fmla="*/ 0 h 442345"/>
                <a:gd name="connsiteX1" fmla="*/ 24623 w 24622"/>
                <a:gd name="connsiteY1" fmla="*/ 0 h 442345"/>
                <a:gd name="connsiteX2" fmla="*/ 24623 w 24622"/>
                <a:gd name="connsiteY2" fmla="*/ 442345 h 442345"/>
                <a:gd name="connsiteX3" fmla="*/ 12311 w 24622"/>
                <a:gd name="connsiteY3" fmla="*/ 442345 h 442345"/>
                <a:gd name="connsiteX4" fmla="*/ 0 w 24622"/>
                <a:gd name="connsiteY4" fmla="*/ 430034 h 442345"/>
                <a:gd name="connsiteX5" fmla="*/ 0 w 24622"/>
                <a:gd name="connsiteY5" fmla="*/ 12225 h 442345"/>
                <a:gd name="connsiteX6" fmla="*/ 12311 w 24622"/>
                <a:gd name="connsiteY6" fmla="*/ 0 h 442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2" h="442345">
                  <a:moveTo>
                    <a:pt x="12311" y="0"/>
                  </a:moveTo>
                  <a:lnTo>
                    <a:pt x="24623" y="0"/>
                  </a:lnTo>
                  <a:lnTo>
                    <a:pt x="24623" y="442345"/>
                  </a:lnTo>
                  <a:lnTo>
                    <a:pt x="12311" y="442345"/>
                  </a:lnTo>
                  <a:cubicBezTo>
                    <a:pt x="5549" y="442345"/>
                    <a:pt x="0" y="436796"/>
                    <a:pt x="0" y="430034"/>
                  </a:cubicBezTo>
                  <a:lnTo>
                    <a:pt x="0" y="12225"/>
                  </a:lnTo>
                  <a:cubicBezTo>
                    <a:pt x="87" y="5549"/>
                    <a:pt x="5549" y="0"/>
                    <a:pt x="12311" y="0"/>
                  </a:cubicBezTo>
                  <a:close/>
                </a:path>
              </a:pathLst>
            </a:custGeom>
            <a:solidFill>
              <a:schemeClr val="tx1"/>
            </a:solidFill>
            <a:ln w="1656" cap="flat">
              <a:noFill/>
              <a:prstDash val="solid"/>
              <a:miter/>
            </a:ln>
          </p:spPr>
          <p:txBody>
            <a:bodyPr lIns="0" tIns="0" rIns="0" bIns="0" rtlCol="0" anchor="ctr"/>
            <a:lstStyle/>
            <a:p>
              <a:pPr fontAlgn="auto">
                <a:spcBef>
                  <a:spcPts val="0"/>
                </a:spcBef>
                <a:spcAft>
                  <a:spcPts val="0"/>
                </a:spcAft>
                <a:buFontTx/>
                <a:buNone/>
              </a:pPr>
              <a:endParaRPr lang="en-US" sz="1350" dirty="0">
                <a:solidFill>
                  <a:prstClr val="black"/>
                </a:solidFill>
                <a:effectLst/>
                <a:latin typeface="Arial"/>
              </a:endParaRPr>
            </a:p>
          </p:txBody>
        </p:sp>
        <p:sp>
          <p:nvSpPr>
            <p:cNvPr id="37" name="Freihandform: Form 36">
              <a:extLst>
                <a:ext uri="{FF2B5EF4-FFF2-40B4-BE49-F238E27FC236}">
                  <a16:creationId xmlns:a16="http://schemas.microsoft.com/office/drawing/2014/main" id="{2DC001E4-CBC9-D0C3-6658-2D102CAF2628}"/>
                </a:ext>
              </a:extLst>
            </p:cNvPr>
            <p:cNvSpPr/>
            <p:nvPr/>
          </p:nvSpPr>
          <p:spPr bwMode="gray">
            <a:xfrm>
              <a:off x="14738361" y="156407"/>
              <a:ext cx="73695" cy="73695"/>
            </a:xfrm>
            <a:custGeom>
              <a:avLst/>
              <a:gdLst>
                <a:gd name="connsiteX0" fmla="*/ 73695 w 73695"/>
                <a:gd name="connsiteY0" fmla="*/ 36848 h 73695"/>
                <a:gd name="connsiteX1" fmla="*/ 36848 w 73695"/>
                <a:gd name="connsiteY1" fmla="*/ 73695 h 73695"/>
                <a:gd name="connsiteX2" fmla="*/ 0 w 73695"/>
                <a:gd name="connsiteY2" fmla="*/ 36848 h 73695"/>
                <a:gd name="connsiteX3" fmla="*/ 36848 w 73695"/>
                <a:gd name="connsiteY3" fmla="*/ 0 h 73695"/>
                <a:gd name="connsiteX4" fmla="*/ 73695 w 73695"/>
                <a:gd name="connsiteY4" fmla="*/ 36848 h 7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95" h="73695">
                  <a:moveTo>
                    <a:pt x="73695" y="36848"/>
                  </a:moveTo>
                  <a:cubicBezTo>
                    <a:pt x="73695" y="57198"/>
                    <a:pt x="57198" y="73695"/>
                    <a:pt x="36848" y="73695"/>
                  </a:cubicBezTo>
                  <a:cubicBezTo>
                    <a:pt x="16497" y="73695"/>
                    <a:pt x="0" y="57198"/>
                    <a:pt x="0" y="36848"/>
                  </a:cubicBezTo>
                  <a:cubicBezTo>
                    <a:pt x="0" y="16497"/>
                    <a:pt x="16497" y="0"/>
                    <a:pt x="36848" y="0"/>
                  </a:cubicBezTo>
                  <a:cubicBezTo>
                    <a:pt x="57198" y="0"/>
                    <a:pt x="73695" y="16497"/>
                    <a:pt x="73695" y="36848"/>
                  </a:cubicBezTo>
                  <a:close/>
                </a:path>
              </a:pathLst>
            </a:custGeom>
            <a:gradFill flip="none" rotWithShape="1">
              <a:gsLst>
                <a:gs pos="0">
                  <a:schemeClr val="bg1"/>
                </a:gs>
                <a:gs pos="100000">
                  <a:schemeClr val="bg1">
                    <a:alpha val="0"/>
                  </a:schemeClr>
                </a:gs>
              </a:gsLst>
              <a:path path="circle">
                <a:fillToRect l="50000" t="50000" r="50000" b="50000"/>
              </a:path>
              <a:tileRect/>
            </a:gradFill>
            <a:ln w="2164" cap="flat">
              <a:noFill/>
              <a:prstDash val="solid"/>
              <a:miter/>
            </a:ln>
          </p:spPr>
          <p:txBody>
            <a:bodyPr lIns="0" tIns="0" rIns="0" bIns="0" rtlCol="0" anchor="ctr"/>
            <a:lstStyle/>
            <a:p>
              <a:pPr fontAlgn="auto">
                <a:spcBef>
                  <a:spcPts val="0"/>
                </a:spcBef>
                <a:spcAft>
                  <a:spcPts val="0"/>
                </a:spcAft>
                <a:buFontTx/>
                <a:buNone/>
              </a:pPr>
              <a:endParaRPr lang="en-US" sz="1350" dirty="0">
                <a:solidFill>
                  <a:prstClr val="black"/>
                </a:solidFill>
                <a:effectLst/>
                <a:latin typeface="Arial"/>
              </a:endParaRPr>
            </a:p>
          </p:txBody>
        </p:sp>
      </p:grpSp>
      <p:sp>
        <p:nvSpPr>
          <p:cNvPr id="38" name="Bild">
            <a:extLst>
              <a:ext uri="{FF2B5EF4-FFF2-40B4-BE49-F238E27FC236}">
                <a16:creationId xmlns:a16="http://schemas.microsoft.com/office/drawing/2014/main" id="{649039CE-E900-DFB2-EAC9-B18ADE2DAAB0}"/>
              </a:ext>
            </a:extLst>
          </p:cNvPr>
          <p:cNvSpPr>
            <a:spLocks noGrp="1" noChangeAspect="1"/>
          </p:cNvSpPr>
          <p:nvPr>
            <p:ph type="pic" sz="quarter" idx="17"/>
          </p:nvPr>
        </p:nvSpPr>
        <p:spPr bwMode="gray">
          <a:xfrm>
            <a:off x="8855429" y="1573577"/>
            <a:ext cx="1926195" cy="4176000"/>
          </a:xfrm>
          <a:custGeom>
            <a:avLst/>
            <a:gdLst>
              <a:gd name="connsiteX0" fmla="*/ 74517 w 620972"/>
              <a:gd name="connsiteY0" fmla="*/ 0 h 1346270"/>
              <a:gd name="connsiteX1" fmla="*/ 120206 w 620972"/>
              <a:gd name="connsiteY1" fmla="*/ 0 h 1346270"/>
              <a:gd name="connsiteX2" fmla="*/ 135102 w 620972"/>
              <a:gd name="connsiteY2" fmla="*/ 14897 h 1346270"/>
              <a:gd name="connsiteX3" fmla="*/ 169873 w 620972"/>
              <a:gd name="connsiteY3" fmla="*/ 49666 h 1346270"/>
              <a:gd name="connsiteX4" fmla="*/ 451100 w 620972"/>
              <a:gd name="connsiteY4" fmla="*/ 49666 h 1346270"/>
              <a:gd name="connsiteX5" fmla="*/ 485871 w 620972"/>
              <a:gd name="connsiteY5" fmla="*/ 14897 h 1346270"/>
              <a:gd name="connsiteX6" fmla="*/ 500767 w 620972"/>
              <a:gd name="connsiteY6" fmla="*/ 0 h 1346270"/>
              <a:gd name="connsiteX7" fmla="*/ 546455 w 620972"/>
              <a:gd name="connsiteY7" fmla="*/ 0 h 1346270"/>
              <a:gd name="connsiteX8" fmla="*/ 620972 w 620972"/>
              <a:gd name="connsiteY8" fmla="*/ 74517 h 1346270"/>
              <a:gd name="connsiteX9" fmla="*/ 620972 w 620972"/>
              <a:gd name="connsiteY9" fmla="*/ 1271753 h 1346270"/>
              <a:gd name="connsiteX10" fmla="*/ 546455 w 620972"/>
              <a:gd name="connsiteY10" fmla="*/ 1346270 h 1346270"/>
              <a:gd name="connsiteX11" fmla="*/ 74517 w 620972"/>
              <a:gd name="connsiteY11" fmla="*/ 1346270 h 1346270"/>
              <a:gd name="connsiteX12" fmla="*/ 0 w 620972"/>
              <a:gd name="connsiteY12" fmla="*/ 1271753 h 1346270"/>
              <a:gd name="connsiteX13" fmla="*/ 0 w 620972"/>
              <a:gd name="connsiteY13" fmla="*/ 74517 h 1346270"/>
              <a:gd name="connsiteX14" fmla="*/ 74517 w 620972"/>
              <a:gd name="connsiteY14" fmla="*/ 0 h 134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0972" h="1346270">
                <a:moveTo>
                  <a:pt x="74517" y="0"/>
                </a:moveTo>
                <a:lnTo>
                  <a:pt x="120206" y="0"/>
                </a:lnTo>
                <a:cubicBezTo>
                  <a:pt x="128425" y="0"/>
                  <a:pt x="135102" y="6660"/>
                  <a:pt x="135102" y="14897"/>
                </a:cubicBezTo>
                <a:cubicBezTo>
                  <a:pt x="135102" y="34104"/>
                  <a:pt x="150665" y="49666"/>
                  <a:pt x="169873" y="49666"/>
                </a:cubicBezTo>
                <a:lnTo>
                  <a:pt x="451100" y="49666"/>
                </a:lnTo>
                <a:cubicBezTo>
                  <a:pt x="470308" y="49666"/>
                  <a:pt x="485871" y="34104"/>
                  <a:pt x="485871" y="14897"/>
                </a:cubicBezTo>
                <a:cubicBezTo>
                  <a:pt x="485871" y="6677"/>
                  <a:pt x="492530" y="0"/>
                  <a:pt x="500767" y="0"/>
                </a:cubicBezTo>
                <a:lnTo>
                  <a:pt x="546455" y="0"/>
                </a:lnTo>
                <a:cubicBezTo>
                  <a:pt x="587446" y="0"/>
                  <a:pt x="620972" y="33526"/>
                  <a:pt x="620972" y="74517"/>
                </a:cubicBezTo>
                <a:lnTo>
                  <a:pt x="620972" y="1271753"/>
                </a:lnTo>
                <a:cubicBezTo>
                  <a:pt x="620972" y="1312745"/>
                  <a:pt x="587446" y="1346270"/>
                  <a:pt x="546455" y="1346270"/>
                </a:cubicBezTo>
                <a:lnTo>
                  <a:pt x="74517" y="1346270"/>
                </a:lnTo>
                <a:cubicBezTo>
                  <a:pt x="33526" y="1346270"/>
                  <a:pt x="0" y="1312745"/>
                  <a:pt x="0" y="1271753"/>
                </a:cubicBezTo>
                <a:lnTo>
                  <a:pt x="0" y="74517"/>
                </a:lnTo>
                <a:cubicBezTo>
                  <a:pt x="0" y="33526"/>
                  <a:pt x="33526" y="0"/>
                  <a:pt x="74517" y="0"/>
                </a:cubicBezTo>
                <a:close/>
              </a:path>
            </a:pathLst>
          </a:custGeom>
          <a:solidFill>
            <a:schemeClr val="bg1">
              <a:lumMod val="85000"/>
            </a:schemeClr>
          </a:solidFill>
        </p:spPr>
        <p:txBody>
          <a:bodyPr vert="horz" wrap="square" lIns="144000" tIns="144000" rIns="144000" bIns="144000" rtlCol="0">
            <a:noAutofit/>
          </a:bodyPr>
          <a:lstStyle>
            <a:lvl1pPr marL="0" indent="0" algn="l">
              <a:buNone/>
              <a:defRPr lang="en-US"/>
            </a:lvl1pPr>
          </a:lstStyle>
          <a:p>
            <a:pPr marL="202520" lvl="0" indent="-202520"/>
            <a:r>
              <a:rPr lang="de-DE" noProof="0" dirty="0"/>
              <a:t>Bild</a:t>
            </a:r>
          </a:p>
        </p:txBody>
      </p:sp>
      <p:sp>
        <p:nvSpPr>
          <p:cNvPr id="40" name="Inhalt 2">
            <a:extLst>
              <a:ext uri="{FF2B5EF4-FFF2-40B4-BE49-F238E27FC236}">
                <a16:creationId xmlns:a16="http://schemas.microsoft.com/office/drawing/2014/main" id="{978D881A-AEAB-F932-49A8-5BC0B6759A1D}"/>
              </a:ext>
            </a:extLst>
          </p:cNvPr>
          <p:cNvSpPr>
            <a:spLocks noGrp="1"/>
          </p:cNvSpPr>
          <p:nvPr>
            <p:ph sz="half" idx="14"/>
          </p:nvPr>
        </p:nvSpPr>
        <p:spPr bwMode="gray">
          <a:xfrm>
            <a:off x="4327186" y="1582303"/>
            <a:ext cx="3536815" cy="4068436"/>
          </a:xfrm>
        </p:spPr>
        <p:txBody>
          <a:bodyPr/>
          <a:lstStyle>
            <a:lvl1pPr>
              <a:defRPr sz="750"/>
            </a:lvl1pPr>
            <a:lvl2pPr>
              <a:defRPr sz="675"/>
            </a:lvl2pPr>
            <a:lvl3pPr>
              <a:defRPr sz="600"/>
            </a:lvl3pPr>
            <a:lvl4pPr>
              <a:defRPr sz="525"/>
            </a:lvl4pPr>
            <a:lvl5pPr>
              <a:defRPr sz="525"/>
            </a:lvl5pPr>
            <a:lvl6pPr>
              <a:defRPr sz="1350"/>
            </a:lvl6pPr>
            <a:lvl7pPr>
              <a:defRPr sz="1350"/>
            </a:lvl7pPr>
            <a:lvl8pPr>
              <a:defRPr sz="1350"/>
            </a:lvl8pPr>
            <a:lvl9pPr>
              <a:defRPr sz="135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9" name="Textplatzhalter 2">
            <a:extLst>
              <a:ext uri="{FF2B5EF4-FFF2-40B4-BE49-F238E27FC236}">
                <a16:creationId xmlns:a16="http://schemas.microsoft.com/office/drawing/2014/main" id="{FF4D45FE-6BB7-3DA3-98D3-074E3551B1F9}"/>
              </a:ext>
            </a:extLst>
          </p:cNvPr>
          <p:cNvSpPr>
            <a:spLocks noGrp="1"/>
          </p:cNvSpPr>
          <p:nvPr>
            <p:ph type="body" sz="quarter" idx="16" hasCustomPrompt="1"/>
          </p:nvPr>
        </p:nvSpPr>
        <p:spPr>
          <a:xfrm>
            <a:off x="10387515" y="6203113"/>
            <a:ext cx="1263600" cy="3384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e-DE" dirty="0"/>
              <a:t> </a:t>
            </a:r>
            <a:endParaRPr lang="en-US" dirty="0"/>
          </a:p>
        </p:txBody>
      </p:sp>
    </p:spTree>
    <p:extLst>
      <p:ext uri="{BB962C8B-B14F-4D97-AF65-F5344CB8AC3E}">
        <p14:creationId xmlns:p14="http://schemas.microsoft.com/office/powerpoint/2010/main" val="128353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PhAnim="0" userDrawn="1">
  <p:cSld name="3_Titelfolie">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40957692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PhAnim="0" type="title" userDrawn="1">
  <p:cSld name="1_Titelfolie">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a:xfrm>
            <a:off x="1524000" y="1122363"/>
            <a:ext cx="9144000" cy="2387600"/>
          </a:xfrm>
          <a:prstGeom prst="rect">
            <a:avLst/>
          </a:prstGeom>
        </p:spPr>
        <p:txBody>
          <a:bodyPr anchor="b"/>
          <a:lstStyle>
            <a:lvl1pPr algn="ctr">
              <a:defRPr sz="3375"/>
            </a:lvl1pPr>
          </a:lstStyle>
          <a:p>
            <a:pPr>
              <a:defRPr/>
            </a:pPr>
            <a:r>
              <a:rPr lang="de-DE"/>
              <a:t>Titelmasterformat durch Klicken bearbeiten</a:t>
            </a:r>
            <a:endParaRPr lang="en-CA"/>
          </a:p>
        </p:txBody>
      </p:sp>
      <p:sp>
        <p:nvSpPr>
          <p:cNvPr id="3" name="Untertitel 2"/>
          <p:cNvSpPr>
            <a:spLocks noGrp="1"/>
          </p:cNvSpPr>
          <p:nvPr>
            <p:ph type="subTitle" idx="1"/>
          </p:nvPr>
        </p:nvSpPr>
        <p:spPr bwMode="auto">
          <a:xfrm>
            <a:off x="1524000" y="3602038"/>
            <a:ext cx="9144000" cy="1655762"/>
          </a:xfrm>
          <a:prstGeom prst="rect">
            <a:avLst/>
          </a:prstGeo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pPr>
              <a:defRPr/>
            </a:pPr>
            <a:r>
              <a:rPr lang="de-DE"/>
              <a:t>Formatvorlage des Untertitelmasters durch Klicken bearbeiten</a:t>
            </a:r>
            <a:endParaRPr lang="en-CA"/>
          </a:p>
        </p:txBody>
      </p:sp>
      <p:sp>
        <p:nvSpPr>
          <p:cNvPr id="4" name="Datumsplatzhalter 3"/>
          <p:cNvSpPr>
            <a:spLocks noGrp="1"/>
          </p:cNvSpPr>
          <p:nvPr>
            <p:ph type="dt" sz="half" idx="10"/>
          </p:nvPr>
        </p:nvSpPr>
        <p:spPr bwMode="auto">
          <a:xfrm>
            <a:off x="838200" y="6356354"/>
            <a:ext cx="2743200" cy="365125"/>
          </a:xfrm>
          <a:prstGeom prst="rect">
            <a:avLst/>
          </a:prstGeom>
        </p:spPr>
        <p:txBody>
          <a:bodyPr/>
          <a:lstStyle/>
          <a:p>
            <a:pPr fontAlgn="auto">
              <a:spcBef>
                <a:spcPts val="0"/>
              </a:spcBef>
              <a:spcAft>
                <a:spcPts val="0"/>
              </a:spcAft>
              <a:buFontTx/>
              <a:buNone/>
              <a:defRPr/>
            </a:pPr>
            <a:fld id="{3016982E-E065-4D63-8A2A-E1EE217B563D}" type="datetimeFigureOut">
              <a:rPr lang="en-CA" sz="1350" smtClean="0">
                <a:solidFill>
                  <a:prstClr val="black"/>
                </a:solidFill>
                <a:effectLst/>
                <a:latin typeface="Arial"/>
              </a:rPr>
              <a:pPr fontAlgn="auto">
                <a:spcBef>
                  <a:spcPts val="0"/>
                </a:spcBef>
                <a:spcAft>
                  <a:spcPts val="0"/>
                </a:spcAft>
                <a:buFontTx/>
                <a:buNone/>
                <a:defRPr/>
              </a:pPr>
              <a:t>2025-11-25</a:t>
            </a:fld>
            <a:endParaRPr lang="en-CA" sz="1350">
              <a:solidFill>
                <a:prstClr val="black"/>
              </a:solidFill>
              <a:effectLst/>
              <a:latin typeface="Arial"/>
            </a:endParaRPr>
          </a:p>
        </p:txBody>
      </p:sp>
      <p:sp>
        <p:nvSpPr>
          <p:cNvPr id="5" name="Fußzeilenplatzhalter 4"/>
          <p:cNvSpPr>
            <a:spLocks noGrp="1"/>
          </p:cNvSpPr>
          <p:nvPr>
            <p:ph type="ftr" sz="quarter" idx="11"/>
          </p:nvPr>
        </p:nvSpPr>
        <p:spPr bwMode="auto">
          <a:xfrm>
            <a:off x="4038600" y="6356354"/>
            <a:ext cx="4114800" cy="365125"/>
          </a:xfrm>
          <a:prstGeom prst="rect">
            <a:avLst/>
          </a:prstGeom>
        </p:spPr>
        <p:txBody>
          <a:bodyPr/>
          <a:lstStyle/>
          <a:p>
            <a:pPr fontAlgn="auto">
              <a:spcBef>
                <a:spcPts val="0"/>
              </a:spcBef>
              <a:spcAft>
                <a:spcPts val="0"/>
              </a:spcAft>
              <a:buFontTx/>
              <a:buNone/>
              <a:defRPr/>
            </a:pPr>
            <a:endParaRPr lang="en-CA" sz="1350">
              <a:solidFill>
                <a:prstClr val="black"/>
              </a:solidFill>
              <a:effectLst/>
              <a:latin typeface="Arial"/>
            </a:endParaRPr>
          </a:p>
        </p:txBody>
      </p:sp>
      <p:sp>
        <p:nvSpPr>
          <p:cNvPr id="6" name="Foliennummernplatzhalter 5"/>
          <p:cNvSpPr>
            <a:spLocks noGrp="1"/>
          </p:cNvSpPr>
          <p:nvPr>
            <p:ph type="sldNum" sz="quarter" idx="12"/>
          </p:nvPr>
        </p:nvSpPr>
        <p:spPr bwMode="auto">
          <a:xfrm>
            <a:off x="8610600" y="6356354"/>
            <a:ext cx="2743200" cy="365125"/>
          </a:xfrm>
          <a:prstGeom prst="rect">
            <a:avLst/>
          </a:prstGeom>
        </p:spPr>
        <p:txBody>
          <a:bodyPr/>
          <a:lstStyle/>
          <a:p>
            <a:pPr>
              <a:defRPr/>
            </a:pPr>
            <a:fld id="{72BDD3B6-16A0-4282-BB1F-454B65FB33F1}" type="slidenum">
              <a:rPr lang="en-CA">
                <a:solidFill>
                  <a:srgbClr val="3C3C3C"/>
                </a:solidFill>
              </a:rPr>
              <a:pPr>
                <a:defRPr/>
              </a:pPr>
              <a:t>‹Nr.›</a:t>
            </a:fld>
            <a:endParaRPr lang="en-CA">
              <a:solidFill>
                <a:srgbClr val="3C3C3C"/>
              </a:solidFill>
            </a:endParaRPr>
          </a:p>
        </p:txBody>
      </p:sp>
    </p:spTree>
    <p:extLst>
      <p:ext uri="{BB962C8B-B14F-4D97-AF65-F5344CB8AC3E}">
        <p14:creationId xmlns:p14="http://schemas.microsoft.com/office/powerpoint/2010/main" val="4263563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PhAnim="0" type="obj" userDrawn="1">
  <p:cSld name="Titel und Inhal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38200" y="365129"/>
            <a:ext cx="10515600" cy="1325563"/>
          </a:xfrm>
          <a:prstGeom prst="rect">
            <a:avLst/>
          </a:prstGeom>
        </p:spPr>
        <p:txBody>
          <a:bodyPr/>
          <a:lstStyle/>
          <a:p>
            <a:pPr>
              <a:defRPr/>
            </a:pPr>
            <a:r>
              <a:rPr lang="de-DE"/>
              <a:t>Titelmasterformat durch Klicken bearbeiten</a:t>
            </a:r>
            <a:endParaRPr lang="en-CA"/>
          </a:p>
        </p:txBody>
      </p:sp>
      <p:sp>
        <p:nvSpPr>
          <p:cNvPr id="3" name="Inhaltsplatzhalter 2"/>
          <p:cNvSpPr>
            <a:spLocks noGrp="1"/>
          </p:cNvSpPr>
          <p:nvPr>
            <p:ph idx="1"/>
          </p:nvPr>
        </p:nvSpPr>
        <p:spPr bwMode="auto">
          <a:xfrm>
            <a:off x="838200" y="1825625"/>
            <a:ext cx="10515600" cy="4351338"/>
          </a:xfrm>
          <a:prstGeom prst="rect">
            <a:avLst/>
          </a:prstGeom>
        </p:spPr>
        <p:txBody>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CA"/>
          </a:p>
        </p:txBody>
      </p:sp>
      <p:sp>
        <p:nvSpPr>
          <p:cNvPr id="4" name="Datumsplatzhalter 3"/>
          <p:cNvSpPr>
            <a:spLocks noGrp="1"/>
          </p:cNvSpPr>
          <p:nvPr>
            <p:ph type="dt" sz="half" idx="10"/>
          </p:nvPr>
        </p:nvSpPr>
        <p:spPr bwMode="auto">
          <a:xfrm>
            <a:off x="838200" y="6356354"/>
            <a:ext cx="2743200" cy="365125"/>
          </a:xfrm>
          <a:prstGeom prst="rect">
            <a:avLst/>
          </a:prstGeom>
        </p:spPr>
        <p:txBody>
          <a:bodyPr/>
          <a:lstStyle/>
          <a:p>
            <a:pPr fontAlgn="auto">
              <a:spcBef>
                <a:spcPts val="0"/>
              </a:spcBef>
              <a:spcAft>
                <a:spcPts val="0"/>
              </a:spcAft>
              <a:buFontTx/>
              <a:buNone/>
              <a:defRPr/>
            </a:pPr>
            <a:fld id="{3016982E-E065-4D63-8A2A-E1EE217B563D}" type="datetimeFigureOut">
              <a:rPr lang="en-CA" sz="1350" smtClean="0">
                <a:solidFill>
                  <a:prstClr val="black"/>
                </a:solidFill>
                <a:effectLst/>
                <a:latin typeface="Arial"/>
              </a:rPr>
              <a:pPr fontAlgn="auto">
                <a:spcBef>
                  <a:spcPts val="0"/>
                </a:spcBef>
                <a:spcAft>
                  <a:spcPts val="0"/>
                </a:spcAft>
                <a:buFontTx/>
                <a:buNone/>
                <a:defRPr/>
              </a:pPr>
              <a:t>2025-11-25</a:t>
            </a:fld>
            <a:endParaRPr lang="en-CA" sz="1350">
              <a:solidFill>
                <a:prstClr val="black"/>
              </a:solidFill>
              <a:effectLst/>
              <a:latin typeface="Arial"/>
            </a:endParaRPr>
          </a:p>
        </p:txBody>
      </p:sp>
      <p:sp>
        <p:nvSpPr>
          <p:cNvPr id="5" name="Fußzeilenplatzhalter 4"/>
          <p:cNvSpPr>
            <a:spLocks noGrp="1"/>
          </p:cNvSpPr>
          <p:nvPr>
            <p:ph type="ftr" sz="quarter" idx="11"/>
          </p:nvPr>
        </p:nvSpPr>
        <p:spPr bwMode="auto">
          <a:xfrm>
            <a:off x="4038600" y="6356354"/>
            <a:ext cx="4114800" cy="365125"/>
          </a:xfrm>
          <a:prstGeom prst="rect">
            <a:avLst/>
          </a:prstGeom>
        </p:spPr>
        <p:txBody>
          <a:bodyPr/>
          <a:lstStyle/>
          <a:p>
            <a:pPr fontAlgn="auto">
              <a:spcBef>
                <a:spcPts val="0"/>
              </a:spcBef>
              <a:spcAft>
                <a:spcPts val="0"/>
              </a:spcAft>
              <a:buFontTx/>
              <a:buNone/>
              <a:defRPr/>
            </a:pPr>
            <a:endParaRPr lang="en-CA" sz="1350">
              <a:solidFill>
                <a:prstClr val="black"/>
              </a:solidFill>
              <a:effectLst/>
              <a:latin typeface="Arial"/>
            </a:endParaRPr>
          </a:p>
        </p:txBody>
      </p:sp>
      <p:sp>
        <p:nvSpPr>
          <p:cNvPr id="6" name="Foliennummernplatzhalter 5"/>
          <p:cNvSpPr>
            <a:spLocks noGrp="1"/>
          </p:cNvSpPr>
          <p:nvPr>
            <p:ph type="sldNum" sz="quarter" idx="12"/>
          </p:nvPr>
        </p:nvSpPr>
        <p:spPr bwMode="auto">
          <a:xfrm>
            <a:off x="8610600" y="6356354"/>
            <a:ext cx="2743200" cy="365125"/>
          </a:xfrm>
          <a:prstGeom prst="rect">
            <a:avLst/>
          </a:prstGeom>
        </p:spPr>
        <p:txBody>
          <a:bodyPr/>
          <a:lstStyle/>
          <a:p>
            <a:pPr>
              <a:defRPr/>
            </a:pPr>
            <a:fld id="{72BDD3B6-16A0-4282-BB1F-454B65FB33F1}" type="slidenum">
              <a:rPr lang="en-CA">
                <a:solidFill>
                  <a:srgbClr val="3C3C3C"/>
                </a:solidFill>
              </a:rPr>
              <a:pPr>
                <a:defRPr/>
              </a:pPr>
              <a:t>‹Nr.›</a:t>
            </a:fld>
            <a:endParaRPr lang="en-CA">
              <a:solidFill>
                <a:srgbClr val="3C3C3C"/>
              </a:solidFill>
            </a:endParaRPr>
          </a:p>
        </p:txBody>
      </p:sp>
    </p:spTree>
    <p:extLst>
      <p:ext uri="{BB962C8B-B14F-4D97-AF65-F5344CB8AC3E}">
        <p14:creationId xmlns:p14="http://schemas.microsoft.com/office/powerpoint/2010/main" val="2715002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elfolie">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E01E5173-4292-F346-5E4D-C59CDDACBC6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768408" y="329662"/>
            <a:ext cx="2270678" cy="792088"/>
          </a:xfrm>
          <a:prstGeom prst="rect">
            <a:avLst/>
          </a:prstGeom>
        </p:spPr>
      </p:pic>
      <p:pic>
        <p:nvPicPr>
          <p:cNvPr id="3" name="Grafik 2">
            <a:extLst>
              <a:ext uri="{FF2B5EF4-FFF2-40B4-BE49-F238E27FC236}">
                <a16:creationId xmlns:a16="http://schemas.microsoft.com/office/drawing/2014/main" id="{EF00C199-794F-4885-8634-C3A3EA38010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28693" b="29352"/>
          <a:stretch/>
        </p:blipFill>
        <p:spPr bwMode="auto">
          <a:xfrm>
            <a:off x="8256240" y="429169"/>
            <a:ext cx="1204072" cy="59307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864686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folie">
    <p:bg>
      <p:bgPr>
        <a:solidFill>
          <a:schemeClr val="bg1"/>
        </a:solidFill>
        <a:effectLst/>
      </p:bgPr>
    </p:bg>
    <p:spTree>
      <p:nvGrpSpPr>
        <p:cNvPr id="1" name=""/>
        <p:cNvGrpSpPr/>
        <p:nvPr/>
      </p:nvGrpSpPr>
      <p:grpSpPr>
        <a:xfrm>
          <a:off x="0" y="0"/>
          <a:ext cx="0" cy="0"/>
          <a:chOff x="0" y="0"/>
          <a:chExt cx="0" cy="0"/>
        </a:xfrm>
      </p:grpSpPr>
      <p:sp>
        <p:nvSpPr>
          <p:cNvPr id="3" name="Rechteck 2"/>
          <p:cNvSpPr/>
          <p:nvPr userDrawn="1"/>
        </p:nvSpPr>
        <p:spPr>
          <a:xfrm>
            <a:off x="0" y="6510476"/>
            <a:ext cx="12192000" cy="360040"/>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a:p>
        </p:txBody>
      </p:sp>
      <p:sp>
        <p:nvSpPr>
          <p:cNvPr id="6" name="Rechteck 5"/>
          <p:cNvSpPr/>
          <p:nvPr userDrawn="1"/>
        </p:nvSpPr>
        <p:spPr>
          <a:xfrm>
            <a:off x="7464152" y="6525254"/>
            <a:ext cx="4516681" cy="269304"/>
          </a:xfrm>
          <a:prstGeom prst="rect">
            <a:avLst/>
          </a:prstGeom>
        </p:spPr>
        <p:txBody>
          <a:bodyPr wrap="square">
            <a:spAutoFit/>
          </a:bodyPr>
          <a:lstStyle/>
          <a:p>
            <a:pPr marL="0" marR="0" indent="0" algn="r" defTabSz="914400" rtl="0" eaLnBrk="1" fontAlgn="base" latinLnBrk="0" hangingPunct="1">
              <a:lnSpc>
                <a:spcPct val="115000"/>
              </a:lnSpc>
              <a:spcBef>
                <a:spcPts val="0"/>
              </a:spcBef>
              <a:spcAft>
                <a:spcPts val="0"/>
              </a:spcAft>
              <a:buClrTx/>
              <a:buSzTx/>
              <a:buFontTx/>
              <a:buNone/>
              <a:tabLst/>
              <a:defRPr/>
            </a:pPr>
            <a:r>
              <a:rPr lang="de-DE" sz="1000" kern="1200" cap="none" dirty="0">
                <a:solidFill>
                  <a:srgbClr val="2C2C2C"/>
                </a:solidFill>
                <a:effectLst/>
                <a:latin typeface="Avenir LT Std 65 Medium" panose="020B0603020203020204" pitchFamily="34" charset="0"/>
                <a:ea typeface="+mn-ea"/>
                <a:cs typeface="+mn-cs"/>
              </a:rPr>
              <a:t>prosio </a:t>
            </a:r>
            <a:r>
              <a:rPr lang="de-DE" sz="1000" kern="1200" cap="none" dirty="0" err="1">
                <a:solidFill>
                  <a:srgbClr val="2C2C2C"/>
                </a:solidFill>
                <a:effectLst/>
                <a:latin typeface="Avenir LT Std 65 Medium" panose="020B0603020203020204" pitchFamily="34" charset="0"/>
                <a:ea typeface="+mn-ea"/>
                <a:cs typeface="+mn-cs"/>
              </a:rPr>
              <a:t>engineering</a:t>
            </a:r>
            <a:r>
              <a:rPr lang="de-DE" sz="1000" kern="1200" cap="none" baseline="0" dirty="0">
                <a:solidFill>
                  <a:srgbClr val="2C2C2C"/>
                </a:solidFill>
                <a:effectLst/>
                <a:latin typeface="Avenir LT Std 65 Medium" panose="020B0603020203020204" pitchFamily="34" charset="0"/>
                <a:ea typeface="+mn-ea"/>
                <a:cs typeface="+mn-cs"/>
              </a:rPr>
              <a:t> GmbH </a:t>
            </a:r>
            <a:r>
              <a:rPr lang="de-DE" sz="1000" cap="none" dirty="0">
                <a:solidFill>
                  <a:srgbClr val="F7A705"/>
                </a:solidFill>
                <a:effectLst/>
                <a:latin typeface="Avenir LT Std 65 Medium" panose="020B060302020302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000" cap="none" dirty="0">
                <a:solidFill>
                  <a:srgbClr val="2C2C2C"/>
                </a:solidFill>
                <a:effectLst/>
                <a:latin typeface="Avenir LT Std 65 Medium" panose="020B0603020203020204" pitchFamily="34" charset="0"/>
              </a:rPr>
              <a:t> </a:t>
            </a:r>
            <a:r>
              <a:rPr lang="de-DE" sz="1000" cap="none" dirty="0">
                <a:solidFill>
                  <a:srgbClr val="2C2C2C"/>
                </a:solidFill>
                <a:effectLst/>
                <a:latin typeface="Avenir LT Std 65 Medium" panose="020B0603020203020204" pitchFamily="34" charset="0"/>
                <a:ea typeface="Calibri" panose="020F0502020204030204" pitchFamily="34" charset="0"/>
                <a:cs typeface="Times New Roman" panose="02020603050405020304" pitchFamily="18" charset="0"/>
              </a:rPr>
              <a:t>Bergstraße 6</a:t>
            </a:r>
            <a:r>
              <a:rPr lang="de-DE" sz="1000" cap="none" dirty="0">
                <a:solidFill>
                  <a:srgbClr val="7F7F7F"/>
                </a:solidFill>
                <a:effectLst/>
                <a:latin typeface="Avenir LT Std 65 Medium" panose="020B0603020203020204" pitchFamily="34" charset="0"/>
                <a:ea typeface="Calibri" panose="020F0502020204030204" pitchFamily="34" charset="0"/>
                <a:cs typeface="Times New Roman" panose="02020603050405020304" pitchFamily="18" charset="0"/>
              </a:rPr>
              <a:t> </a:t>
            </a:r>
            <a:r>
              <a:rPr lang="de-DE" sz="1000" cap="none" dirty="0">
                <a:solidFill>
                  <a:srgbClr val="F7A705"/>
                </a:solidFill>
                <a:effectLst/>
                <a:latin typeface="Avenir LT Std 65 Medium" panose="020B060302020302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000" cap="none" baseline="0" dirty="0">
                <a:solidFill>
                  <a:srgbClr val="7F7F7F"/>
                </a:solidFill>
                <a:effectLst/>
                <a:latin typeface="Avenir LT Std 65 Medium" panose="020B0603020203020204" pitchFamily="34" charset="0"/>
                <a:ea typeface="Calibri" panose="020F0502020204030204" pitchFamily="34" charset="0"/>
              </a:rPr>
              <a:t> </a:t>
            </a:r>
            <a:r>
              <a:rPr lang="de-DE" sz="1000" cap="none" dirty="0">
                <a:solidFill>
                  <a:srgbClr val="2C2C2C"/>
                </a:solidFill>
                <a:effectLst/>
                <a:latin typeface="Avenir LT Std 65 Medium" panose="020B0603020203020204" pitchFamily="34" charset="0"/>
                <a:ea typeface="Calibri" panose="020F0502020204030204" pitchFamily="34" charset="0"/>
              </a:rPr>
              <a:t>91207 Lauf an der Pegnitz</a:t>
            </a:r>
            <a:endParaRPr lang="de-DE" sz="1050" cap="none" dirty="0">
              <a:effectLst/>
              <a:latin typeface="Avenir LT Std 65 Medium" panose="020B0603020203020204" pitchFamily="34" charset="0"/>
            </a:endParaRPr>
          </a:p>
        </p:txBody>
      </p:sp>
      <p:sp>
        <p:nvSpPr>
          <p:cNvPr id="8" name="Rechteck 7"/>
          <p:cNvSpPr/>
          <p:nvPr userDrawn="1"/>
        </p:nvSpPr>
        <p:spPr>
          <a:xfrm>
            <a:off x="1127448" y="6525254"/>
            <a:ext cx="5760640" cy="269304"/>
          </a:xfrm>
          <a:prstGeom prst="rect">
            <a:avLst/>
          </a:prstGeom>
        </p:spPr>
        <p:txBody>
          <a:bodyPr wrap="square">
            <a:spAutoFit/>
          </a:bodyPr>
          <a:lstStyle/>
          <a:p>
            <a:pPr marL="0" marR="0" indent="0" algn="l" defTabSz="914400" rtl="0" eaLnBrk="1" fontAlgn="base" latinLnBrk="0" hangingPunct="1">
              <a:lnSpc>
                <a:spcPct val="115000"/>
              </a:lnSpc>
              <a:spcBef>
                <a:spcPts val="0"/>
              </a:spcBef>
              <a:spcAft>
                <a:spcPts val="0"/>
              </a:spcAft>
              <a:buClrTx/>
              <a:buSzTx/>
              <a:buFontTx/>
              <a:buNone/>
              <a:tabLst/>
              <a:defRPr/>
            </a:pPr>
            <a:r>
              <a:rPr lang="de-DE" sz="1000" kern="1200" cap="none" dirty="0">
                <a:solidFill>
                  <a:srgbClr val="2C2C2C"/>
                </a:solidFill>
                <a:effectLst/>
                <a:latin typeface="Avenir LT Std 65 Medium" panose="020B0603020203020204" pitchFamily="34" charset="0"/>
                <a:ea typeface="+mn-ea"/>
                <a:cs typeface="+mn-cs"/>
              </a:rPr>
              <a:t>Energieagentur Nordbayern</a:t>
            </a:r>
            <a:r>
              <a:rPr lang="de-DE" sz="1000" kern="1200" cap="none" baseline="0" dirty="0">
                <a:solidFill>
                  <a:srgbClr val="2C2C2C"/>
                </a:solidFill>
                <a:effectLst/>
                <a:latin typeface="Avenir LT Std 65 Medium" panose="020B0603020203020204" pitchFamily="34" charset="0"/>
                <a:ea typeface="+mn-ea"/>
                <a:cs typeface="+mn-cs"/>
              </a:rPr>
              <a:t> GmbH </a:t>
            </a:r>
            <a:r>
              <a:rPr lang="de-DE" sz="1000" cap="none" dirty="0">
                <a:solidFill>
                  <a:srgbClr val="0076B4"/>
                </a:solidFill>
                <a:effectLst/>
                <a:latin typeface="Avenir LT Std 65 Medium" panose="020B060302020302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000" cap="none" dirty="0">
                <a:solidFill>
                  <a:srgbClr val="2C2C2C"/>
                </a:solidFill>
                <a:effectLst/>
                <a:latin typeface="Avenir LT Std 65 Medium" panose="020B0603020203020204" pitchFamily="34" charset="0"/>
              </a:rPr>
              <a:t> </a:t>
            </a:r>
            <a:r>
              <a:rPr lang="de-DE" sz="1000" cap="none" dirty="0" err="1">
                <a:solidFill>
                  <a:srgbClr val="2C2C2C"/>
                </a:solidFill>
                <a:effectLst/>
                <a:latin typeface="Avenir LT Std 65 Medium" panose="020B0603020203020204" pitchFamily="34" charset="0"/>
                <a:ea typeface="Calibri" panose="020F0502020204030204" pitchFamily="34" charset="0"/>
                <a:cs typeface="Times New Roman" panose="02020603050405020304" pitchFamily="18" charset="0"/>
              </a:rPr>
              <a:t>Kressenstein</a:t>
            </a:r>
            <a:r>
              <a:rPr lang="de-DE" sz="1000" cap="none" dirty="0">
                <a:solidFill>
                  <a:srgbClr val="2C2C2C"/>
                </a:solidFill>
                <a:effectLst/>
                <a:latin typeface="Avenir LT Std 65 Medium" panose="020B0603020203020204" pitchFamily="34" charset="0"/>
                <a:ea typeface="Calibri" panose="020F0502020204030204" pitchFamily="34" charset="0"/>
                <a:cs typeface="Times New Roman" panose="02020603050405020304" pitchFamily="18" charset="0"/>
              </a:rPr>
              <a:t> 19</a:t>
            </a:r>
            <a:r>
              <a:rPr lang="de-DE" sz="1000" cap="none" baseline="0" dirty="0">
                <a:solidFill>
                  <a:srgbClr val="2C2C2C"/>
                </a:solidFill>
                <a:effectLst/>
                <a:latin typeface="Avenir LT Std 65 Medium" panose="020B0603020203020204" pitchFamily="34" charset="0"/>
                <a:ea typeface="Calibri" panose="020F0502020204030204" pitchFamily="34" charset="0"/>
                <a:cs typeface="Times New Roman" panose="02020603050405020304" pitchFamily="18" charset="0"/>
              </a:rPr>
              <a:t> </a:t>
            </a:r>
            <a:r>
              <a:rPr lang="de-DE" sz="1000" cap="none" dirty="0">
                <a:solidFill>
                  <a:srgbClr val="0076B4"/>
                </a:solidFill>
                <a:effectLst/>
                <a:latin typeface="Avenir LT Std 65 Medium" panose="020B060302020302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000" cap="none" dirty="0">
                <a:solidFill>
                  <a:srgbClr val="F7A705"/>
                </a:solidFill>
                <a:effectLst/>
                <a:latin typeface="Avenir LT Std 65 Medium" panose="020B0603020203020204" pitchFamily="34" charset="0"/>
                <a:ea typeface="Calibri" panose="020F0502020204030204" pitchFamily="34" charset="0"/>
                <a:cs typeface="Times New Roman" panose="02020603050405020304" pitchFamily="18" charset="0"/>
                <a:sym typeface="Wingdings" panose="05000000000000000000" pitchFamily="2" charset="2"/>
              </a:rPr>
              <a:t> </a:t>
            </a:r>
            <a:r>
              <a:rPr lang="de-DE" sz="1000" cap="none" dirty="0">
                <a:solidFill>
                  <a:srgbClr val="2C2C2C"/>
                </a:solidFill>
                <a:effectLst/>
                <a:latin typeface="Avenir LT Std 65 Medium" panose="020B0603020203020204" pitchFamily="34" charset="0"/>
                <a:ea typeface="Calibri" panose="020F0502020204030204" pitchFamily="34" charset="0"/>
                <a:cs typeface="Times New Roman" panose="02020603050405020304" pitchFamily="18" charset="0"/>
              </a:rPr>
              <a:t>95326 Kulmbach</a:t>
            </a:r>
            <a:endParaRPr lang="de-DE" sz="1050" cap="none" dirty="0">
              <a:effectLst/>
              <a:latin typeface="Avenir LT Std 65 Medium" panose="020B0603020203020204" pitchFamily="34" charset="0"/>
            </a:endParaRPr>
          </a:p>
        </p:txBody>
      </p:sp>
    </p:spTree>
    <p:extLst>
      <p:ext uri="{BB962C8B-B14F-4D97-AF65-F5344CB8AC3E}">
        <p14:creationId xmlns:p14="http://schemas.microsoft.com/office/powerpoint/2010/main" val="17007573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elfolie">
    <p:bg>
      <p:bgPr>
        <a:solidFill>
          <a:schemeClr val="bg1"/>
        </a:solidFill>
        <a:effectLst/>
      </p:bgPr>
    </p:bg>
    <p:spTree>
      <p:nvGrpSpPr>
        <p:cNvPr id="1" name=""/>
        <p:cNvGrpSpPr/>
        <p:nvPr/>
      </p:nvGrpSpPr>
      <p:grpSpPr>
        <a:xfrm>
          <a:off x="0" y="0"/>
          <a:ext cx="0" cy="0"/>
          <a:chOff x="0" y="0"/>
          <a:chExt cx="0" cy="0"/>
        </a:xfrm>
      </p:grpSpPr>
      <p:sp>
        <p:nvSpPr>
          <p:cNvPr id="3" name="Rechteck 2"/>
          <p:cNvSpPr/>
          <p:nvPr userDrawn="1"/>
        </p:nvSpPr>
        <p:spPr>
          <a:xfrm>
            <a:off x="0" y="6510476"/>
            <a:ext cx="12192000" cy="360040"/>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a:p>
        </p:txBody>
      </p:sp>
      <p:sp>
        <p:nvSpPr>
          <p:cNvPr id="6" name="Rechteck 5"/>
          <p:cNvSpPr/>
          <p:nvPr userDrawn="1"/>
        </p:nvSpPr>
        <p:spPr>
          <a:xfrm>
            <a:off x="1675858" y="6525254"/>
            <a:ext cx="10448991" cy="269304"/>
          </a:xfrm>
          <a:prstGeom prst="rect">
            <a:avLst/>
          </a:prstGeom>
        </p:spPr>
        <p:txBody>
          <a:bodyPr wrap="square">
            <a:spAutoFit/>
          </a:bodyPr>
          <a:lstStyle/>
          <a:p>
            <a:pPr marL="0" marR="0" indent="0" algn="r" defTabSz="914400" rtl="0" eaLnBrk="1" fontAlgn="base" latinLnBrk="0" hangingPunct="1">
              <a:lnSpc>
                <a:spcPct val="115000"/>
              </a:lnSpc>
              <a:spcBef>
                <a:spcPts val="0"/>
              </a:spcBef>
              <a:spcAft>
                <a:spcPts val="0"/>
              </a:spcAft>
              <a:buClrTx/>
              <a:buSzTx/>
              <a:buFontTx/>
              <a:buNone/>
              <a:tabLst/>
              <a:defRPr/>
            </a:pPr>
            <a:r>
              <a:rPr lang="de-DE" sz="1000" kern="1200" cap="none" dirty="0">
                <a:solidFill>
                  <a:srgbClr val="2C2C2C"/>
                </a:solidFill>
                <a:effectLst/>
                <a:latin typeface="Avenir LT Std 65 Medium" panose="020B0603020203020204" pitchFamily="34" charset="0"/>
                <a:ea typeface="+mn-ea"/>
                <a:cs typeface="+mn-cs"/>
              </a:rPr>
              <a:t>prosio </a:t>
            </a:r>
            <a:r>
              <a:rPr lang="de-DE" sz="1000" kern="1200" cap="none" dirty="0" err="1">
                <a:solidFill>
                  <a:srgbClr val="2C2C2C"/>
                </a:solidFill>
                <a:effectLst/>
                <a:latin typeface="Avenir LT Std 65 Medium" panose="020B0603020203020204" pitchFamily="34" charset="0"/>
                <a:ea typeface="+mn-ea"/>
                <a:cs typeface="+mn-cs"/>
              </a:rPr>
              <a:t>engineering</a:t>
            </a:r>
            <a:r>
              <a:rPr lang="de-DE" sz="1000" kern="1200" cap="none" baseline="0" dirty="0">
                <a:solidFill>
                  <a:srgbClr val="2C2C2C"/>
                </a:solidFill>
                <a:effectLst/>
                <a:latin typeface="Avenir LT Std 65 Medium" panose="020B0603020203020204" pitchFamily="34" charset="0"/>
                <a:ea typeface="+mn-ea"/>
                <a:cs typeface="+mn-cs"/>
              </a:rPr>
              <a:t> GmbH </a:t>
            </a:r>
            <a:r>
              <a:rPr lang="de-DE" sz="1000" cap="none" dirty="0">
                <a:solidFill>
                  <a:srgbClr val="F7A705"/>
                </a:solidFill>
                <a:effectLst/>
                <a:latin typeface="Avenir LT Std 65 Medium" panose="020B060302020302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000" kern="1200" cap="none" baseline="0" dirty="0">
                <a:solidFill>
                  <a:srgbClr val="F7A705"/>
                </a:solidFill>
                <a:effectLst/>
                <a:latin typeface="Avenir LT Std 65 Medium" panose="020B0603020203020204" pitchFamily="34" charset="0"/>
                <a:ea typeface="+mn-ea"/>
                <a:cs typeface="+mn-cs"/>
              </a:rPr>
              <a:t> </a:t>
            </a:r>
            <a:r>
              <a:rPr lang="de-DE" sz="1000" cap="none" dirty="0">
                <a:solidFill>
                  <a:srgbClr val="2C2C2C"/>
                </a:solidFill>
                <a:effectLst/>
                <a:latin typeface="Avenir LT Std 65 Medium" panose="020B0603020203020204" pitchFamily="34" charset="0"/>
              </a:rPr>
              <a:t>info@prosio-engineering.de </a:t>
            </a:r>
            <a:r>
              <a:rPr lang="de-DE" sz="1000" cap="none" dirty="0">
                <a:solidFill>
                  <a:srgbClr val="F7A705"/>
                </a:solidFill>
                <a:effectLst/>
                <a:latin typeface="Avenir LT Std 65 Medium" panose="020B060302020302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000" cap="none" dirty="0">
                <a:solidFill>
                  <a:srgbClr val="2C2C2C"/>
                </a:solidFill>
                <a:effectLst/>
                <a:latin typeface="Avenir LT Std 65 Medium" panose="020B0603020203020204" pitchFamily="34" charset="0"/>
              </a:rPr>
              <a:t> </a:t>
            </a:r>
            <a:r>
              <a:rPr lang="de-DE" sz="1000" cap="none" dirty="0">
                <a:solidFill>
                  <a:srgbClr val="2C2C2C"/>
                </a:solidFill>
                <a:effectLst/>
                <a:latin typeface="Avenir LT Std 65 Medium" panose="020B0603020203020204" pitchFamily="34" charset="0"/>
                <a:ea typeface="Calibri" panose="020F0502020204030204" pitchFamily="34" charset="0"/>
                <a:cs typeface="Times New Roman" panose="02020603050405020304" pitchFamily="18" charset="0"/>
              </a:rPr>
              <a:t>Bergstraße 6</a:t>
            </a:r>
            <a:r>
              <a:rPr lang="de-DE" sz="1000" cap="none" dirty="0">
                <a:solidFill>
                  <a:srgbClr val="7F7F7F"/>
                </a:solidFill>
                <a:effectLst/>
                <a:latin typeface="Avenir LT Std 65 Medium" panose="020B0603020203020204" pitchFamily="34" charset="0"/>
                <a:ea typeface="Calibri" panose="020F0502020204030204" pitchFamily="34" charset="0"/>
                <a:cs typeface="Times New Roman" panose="02020603050405020304" pitchFamily="18" charset="0"/>
              </a:rPr>
              <a:t> </a:t>
            </a:r>
            <a:r>
              <a:rPr lang="de-DE" sz="1000" cap="none" dirty="0">
                <a:solidFill>
                  <a:srgbClr val="F7A705"/>
                </a:solidFill>
                <a:effectLst/>
                <a:latin typeface="Avenir LT Std 65 Medium" panose="020B060302020302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000" cap="none" baseline="0" dirty="0">
                <a:solidFill>
                  <a:srgbClr val="7F7F7F"/>
                </a:solidFill>
                <a:effectLst/>
                <a:latin typeface="Avenir LT Std 65 Medium" panose="020B0603020203020204" pitchFamily="34" charset="0"/>
                <a:ea typeface="Calibri" panose="020F0502020204030204" pitchFamily="34" charset="0"/>
              </a:rPr>
              <a:t> </a:t>
            </a:r>
            <a:r>
              <a:rPr lang="de-DE" sz="1000" cap="none" dirty="0">
                <a:solidFill>
                  <a:srgbClr val="2C2C2C"/>
                </a:solidFill>
                <a:effectLst/>
                <a:latin typeface="Avenir LT Std 65 Medium" panose="020B0603020203020204" pitchFamily="34" charset="0"/>
                <a:ea typeface="Calibri" panose="020F0502020204030204" pitchFamily="34" charset="0"/>
              </a:rPr>
              <a:t>91207 Lauf an der Pegnitz</a:t>
            </a:r>
            <a:endParaRPr lang="de-DE" sz="1050" cap="none" dirty="0">
              <a:effectLst/>
              <a:latin typeface="Avenir LT Std 65 Medium" panose="020B0603020203020204" pitchFamily="34" charset="0"/>
            </a:endParaRPr>
          </a:p>
        </p:txBody>
      </p:sp>
    </p:spTree>
    <p:extLst>
      <p:ext uri="{BB962C8B-B14F-4D97-AF65-F5344CB8AC3E}">
        <p14:creationId xmlns:p14="http://schemas.microsoft.com/office/powerpoint/2010/main" val="2574160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3952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elfolie">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E01E5173-4292-F346-5E4D-C59CDDACBC6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768408" y="329662"/>
            <a:ext cx="2270678" cy="792088"/>
          </a:xfrm>
          <a:prstGeom prst="rect">
            <a:avLst/>
          </a:prstGeom>
        </p:spPr>
      </p:pic>
    </p:spTree>
    <p:extLst>
      <p:ext uri="{BB962C8B-B14F-4D97-AF65-F5344CB8AC3E}">
        <p14:creationId xmlns:p14="http://schemas.microsoft.com/office/powerpoint/2010/main" val="23383455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Titel und Inhalt">
    <p:spTree>
      <p:nvGrpSpPr>
        <p:cNvPr id="1" name=""/>
        <p:cNvGrpSpPr/>
        <p:nvPr/>
      </p:nvGrpSpPr>
      <p:grpSpPr>
        <a:xfrm>
          <a:off x="0" y="0"/>
          <a:ext cx="0" cy="0"/>
          <a:chOff x="0" y="0"/>
          <a:chExt cx="0" cy="0"/>
        </a:xfrm>
      </p:grpSpPr>
      <p:sp>
        <p:nvSpPr>
          <p:cNvPr id="7" name="Rechteck 6"/>
          <p:cNvSpPr/>
          <p:nvPr userDrawn="1"/>
        </p:nvSpPr>
        <p:spPr>
          <a:xfrm>
            <a:off x="0" y="1257481"/>
            <a:ext cx="432000" cy="288032"/>
          </a:xfrm>
          <a:prstGeom prst="rect">
            <a:avLst/>
          </a:prstGeom>
          <a:solidFill>
            <a:schemeClr val="bg1">
              <a:lumMod val="75000"/>
            </a:schemeClr>
          </a:solidFill>
          <a:ln>
            <a:noFill/>
          </a:ln>
          <a:effectLst/>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400" dirty="0">
                <a:solidFill>
                  <a:prstClr val="white"/>
                </a:solidFill>
              </a:rPr>
              <a:t>I</a:t>
            </a:r>
          </a:p>
        </p:txBody>
      </p:sp>
      <p:sp>
        <p:nvSpPr>
          <p:cNvPr id="14" name="Rechteck 13"/>
          <p:cNvSpPr/>
          <p:nvPr userDrawn="1"/>
        </p:nvSpPr>
        <p:spPr>
          <a:xfrm>
            <a:off x="0" y="1622446"/>
            <a:ext cx="432000" cy="288032"/>
          </a:xfrm>
          <a:prstGeom prst="rect">
            <a:avLst/>
          </a:prstGeom>
          <a:solidFill>
            <a:schemeClr val="bg1">
              <a:lumMod val="75000"/>
            </a:schemeClr>
          </a:solidFill>
          <a:ln>
            <a:noFill/>
          </a:ln>
          <a:effectLst/>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a:r>
              <a:rPr lang="de-DE" sz="1400" dirty="0">
                <a:solidFill>
                  <a:prstClr val="white"/>
                </a:solidFill>
              </a:rPr>
              <a:t>II</a:t>
            </a:r>
          </a:p>
        </p:txBody>
      </p:sp>
      <p:sp>
        <p:nvSpPr>
          <p:cNvPr id="15" name="Rechteck 14"/>
          <p:cNvSpPr/>
          <p:nvPr userDrawn="1"/>
        </p:nvSpPr>
        <p:spPr>
          <a:xfrm>
            <a:off x="0" y="1978134"/>
            <a:ext cx="432000" cy="288032"/>
          </a:xfrm>
          <a:prstGeom prst="rect">
            <a:avLst/>
          </a:prstGeom>
          <a:solidFill>
            <a:schemeClr val="accent1">
              <a:lumMod val="75000"/>
            </a:schemeClr>
          </a:solidFill>
          <a:ln>
            <a:noFill/>
          </a:ln>
          <a:effectLst/>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400" dirty="0">
                <a:solidFill>
                  <a:prstClr val="white"/>
                </a:solidFill>
              </a:rPr>
              <a:t>III</a:t>
            </a:r>
          </a:p>
        </p:txBody>
      </p:sp>
      <p:sp>
        <p:nvSpPr>
          <p:cNvPr id="20" name="Rechteck 19"/>
          <p:cNvSpPr/>
          <p:nvPr userDrawn="1"/>
        </p:nvSpPr>
        <p:spPr>
          <a:xfrm>
            <a:off x="0" y="2333897"/>
            <a:ext cx="432000" cy="288032"/>
          </a:xfrm>
          <a:prstGeom prst="rect">
            <a:avLst/>
          </a:prstGeom>
          <a:solidFill>
            <a:schemeClr val="bg1">
              <a:lumMod val="75000"/>
            </a:schemeClr>
          </a:solidFill>
          <a:ln>
            <a:noFill/>
          </a:ln>
          <a:effectLst/>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prstClr val="white"/>
                </a:solidFill>
              </a:rPr>
              <a:t>IV</a:t>
            </a:r>
          </a:p>
        </p:txBody>
      </p:sp>
      <p:sp>
        <p:nvSpPr>
          <p:cNvPr id="8" name="Foliennummernplatzhalter 5"/>
          <p:cNvSpPr txBox="1">
            <a:spLocks/>
          </p:cNvSpPr>
          <p:nvPr userDrawn="1"/>
        </p:nvSpPr>
        <p:spPr>
          <a:xfrm>
            <a:off x="69484" y="6309328"/>
            <a:ext cx="2844800" cy="365125"/>
          </a:xfrm>
          <a:prstGeom prst="rect">
            <a:avLst/>
          </a:prstGeom>
        </p:spPr>
        <p:txBody>
          <a:bodyPr/>
          <a:lstStyle>
            <a:defPPr>
              <a:defRPr lang="de-DE"/>
            </a:defPPr>
            <a:lvl1pPr marL="0" algn="l" defTabSz="914400" rtl="0" eaLnBrk="1" latinLnBrk="0" hangingPunct="1">
              <a:defRPr sz="1800" kern="1200">
                <a:solidFill>
                  <a:schemeClr val="accent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525" dirty="0">
                <a:solidFill>
                  <a:srgbClr val="4F81BD">
                    <a:lumMod val="75000"/>
                  </a:srgbClr>
                </a:solidFill>
              </a:rPr>
              <a:t>Folie</a:t>
            </a:r>
            <a:r>
              <a:rPr lang="de-DE" sz="1350" dirty="0">
                <a:solidFill>
                  <a:srgbClr val="4F81BD">
                    <a:lumMod val="75000"/>
                  </a:srgbClr>
                </a:solidFill>
              </a:rPr>
              <a:t> </a:t>
            </a:r>
            <a:fld id="{1E760D4F-8505-4354-B8A4-587A82298ACC}" type="slidenum">
              <a:rPr lang="de-DE" sz="900" smtClean="0">
                <a:solidFill>
                  <a:srgbClr val="4F81BD">
                    <a:lumMod val="75000"/>
                  </a:srgbClr>
                </a:solidFill>
              </a:rPr>
              <a:pPr/>
              <a:t>‹Nr.›</a:t>
            </a:fld>
            <a:endParaRPr lang="de-DE" sz="900" dirty="0">
              <a:solidFill>
                <a:srgbClr val="4F81BD">
                  <a:lumMod val="75000"/>
                </a:srgbClr>
              </a:solidFill>
            </a:endParaRPr>
          </a:p>
        </p:txBody>
      </p:sp>
    </p:spTree>
    <p:extLst>
      <p:ext uri="{BB962C8B-B14F-4D97-AF65-F5344CB8AC3E}">
        <p14:creationId xmlns:p14="http://schemas.microsoft.com/office/powerpoint/2010/main" val="30729084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elfolie">
    <p:bg>
      <p:bgPr>
        <a:solidFill>
          <a:schemeClr val="bg1"/>
        </a:solidFill>
        <a:effectLst/>
      </p:bgPr>
    </p:bg>
    <p:spTree>
      <p:nvGrpSpPr>
        <p:cNvPr id="1" name=""/>
        <p:cNvGrpSpPr/>
        <p:nvPr/>
      </p:nvGrpSpPr>
      <p:grpSpPr>
        <a:xfrm>
          <a:off x="0" y="0"/>
          <a:ext cx="0" cy="0"/>
          <a:chOff x="0" y="0"/>
          <a:chExt cx="0" cy="0"/>
        </a:xfrm>
      </p:grpSpPr>
      <p:sp>
        <p:nvSpPr>
          <p:cNvPr id="3" name="Rechteck 2"/>
          <p:cNvSpPr/>
          <p:nvPr userDrawn="1"/>
        </p:nvSpPr>
        <p:spPr>
          <a:xfrm>
            <a:off x="0" y="6510476"/>
            <a:ext cx="12192000" cy="360040"/>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a:p>
        </p:txBody>
      </p:sp>
      <p:sp>
        <p:nvSpPr>
          <p:cNvPr id="6" name="Rechteck 5"/>
          <p:cNvSpPr/>
          <p:nvPr userDrawn="1"/>
        </p:nvSpPr>
        <p:spPr>
          <a:xfrm>
            <a:off x="7464152" y="6525254"/>
            <a:ext cx="4516681" cy="269304"/>
          </a:xfrm>
          <a:prstGeom prst="rect">
            <a:avLst/>
          </a:prstGeom>
        </p:spPr>
        <p:txBody>
          <a:bodyPr wrap="square">
            <a:spAutoFit/>
          </a:bodyPr>
          <a:lstStyle/>
          <a:p>
            <a:pPr marL="0" marR="0" indent="0" algn="r" defTabSz="914400" rtl="0" eaLnBrk="1" fontAlgn="base" latinLnBrk="0" hangingPunct="1">
              <a:lnSpc>
                <a:spcPct val="115000"/>
              </a:lnSpc>
              <a:spcBef>
                <a:spcPts val="0"/>
              </a:spcBef>
              <a:spcAft>
                <a:spcPts val="0"/>
              </a:spcAft>
              <a:buClrTx/>
              <a:buSzTx/>
              <a:buFontTx/>
              <a:buNone/>
              <a:tabLst/>
              <a:defRPr/>
            </a:pPr>
            <a:r>
              <a:rPr lang="de-DE" sz="1000" kern="1200" cap="none" dirty="0">
                <a:solidFill>
                  <a:srgbClr val="2C2C2C"/>
                </a:solidFill>
                <a:effectLst/>
                <a:latin typeface="Avenir LT Std 65 Medium" panose="020B0603020203020204" pitchFamily="34" charset="0"/>
                <a:ea typeface="+mn-ea"/>
                <a:cs typeface="+mn-cs"/>
              </a:rPr>
              <a:t>prosio </a:t>
            </a:r>
            <a:r>
              <a:rPr lang="de-DE" sz="1000" kern="1200" cap="none" dirty="0" err="1">
                <a:solidFill>
                  <a:srgbClr val="2C2C2C"/>
                </a:solidFill>
                <a:effectLst/>
                <a:latin typeface="Avenir LT Std 65 Medium" panose="020B0603020203020204" pitchFamily="34" charset="0"/>
                <a:ea typeface="+mn-ea"/>
                <a:cs typeface="+mn-cs"/>
              </a:rPr>
              <a:t>engineering</a:t>
            </a:r>
            <a:r>
              <a:rPr lang="de-DE" sz="1000" kern="1200" cap="none" baseline="0" dirty="0">
                <a:solidFill>
                  <a:srgbClr val="2C2C2C"/>
                </a:solidFill>
                <a:effectLst/>
                <a:latin typeface="Avenir LT Std 65 Medium" panose="020B0603020203020204" pitchFamily="34" charset="0"/>
                <a:ea typeface="+mn-ea"/>
                <a:cs typeface="+mn-cs"/>
              </a:rPr>
              <a:t> GmbH </a:t>
            </a:r>
            <a:r>
              <a:rPr lang="de-DE" sz="1000" cap="none" dirty="0">
                <a:solidFill>
                  <a:srgbClr val="F7A705"/>
                </a:solidFill>
                <a:effectLst/>
                <a:latin typeface="Avenir LT Std 65 Medium" panose="020B060302020302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000" cap="none" dirty="0">
                <a:solidFill>
                  <a:srgbClr val="2C2C2C"/>
                </a:solidFill>
                <a:effectLst/>
                <a:latin typeface="Avenir LT Std 65 Medium" panose="020B0603020203020204" pitchFamily="34" charset="0"/>
              </a:rPr>
              <a:t> </a:t>
            </a:r>
            <a:r>
              <a:rPr lang="de-DE" sz="1000" cap="none" dirty="0">
                <a:solidFill>
                  <a:srgbClr val="2C2C2C"/>
                </a:solidFill>
                <a:effectLst/>
                <a:latin typeface="Avenir LT Std 65 Medium" panose="020B0603020203020204" pitchFamily="34" charset="0"/>
                <a:ea typeface="Calibri" panose="020F0502020204030204" pitchFamily="34" charset="0"/>
                <a:cs typeface="Times New Roman" panose="02020603050405020304" pitchFamily="18" charset="0"/>
              </a:rPr>
              <a:t>Bergstraße 6</a:t>
            </a:r>
            <a:r>
              <a:rPr lang="de-DE" sz="1000" cap="none" dirty="0">
                <a:solidFill>
                  <a:srgbClr val="7F7F7F"/>
                </a:solidFill>
                <a:effectLst/>
                <a:latin typeface="Avenir LT Std 65 Medium" panose="020B0603020203020204" pitchFamily="34" charset="0"/>
                <a:ea typeface="Calibri" panose="020F0502020204030204" pitchFamily="34" charset="0"/>
                <a:cs typeface="Times New Roman" panose="02020603050405020304" pitchFamily="18" charset="0"/>
              </a:rPr>
              <a:t> </a:t>
            </a:r>
            <a:r>
              <a:rPr lang="de-DE" sz="1000" cap="none" dirty="0">
                <a:solidFill>
                  <a:srgbClr val="F7A705"/>
                </a:solidFill>
                <a:effectLst/>
                <a:latin typeface="Avenir LT Std 65 Medium" panose="020B060302020302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000" cap="none" baseline="0" dirty="0">
                <a:solidFill>
                  <a:srgbClr val="7F7F7F"/>
                </a:solidFill>
                <a:effectLst/>
                <a:latin typeface="Avenir LT Std 65 Medium" panose="020B0603020203020204" pitchFamily="34" charset="0"/>
                <a:ea typeface="Calibri" panose="020F0502020204030204" pitchFamily="34" charset="0"/>
              </a:rPr>
              <a:t> </a:t>
            </a:r>
            <a:r>
              <a:rPr lang="de-DE" sz="1000" cap="none" dirty="0">
                <a:solidFill>
                  <a:srgbClr val="2C2C2C"/>
                </a:solidFill>
                <a:effectLst/>
                <a:latin typeface="Avenir LT Std 65 Medium" panose="020B0603020203020204" pitchFamily="34" charset="0"/>
                <a:ea typeface="Calibri" panose="020F0502020204030204" pitchFamily="34" charset="0"/>
              </a:rPr>
              <a:t>91207 Lauf an der Pegnitz</a:t>
            </a:r>
            <a:endParaRPr lang="de-DE" sz="1050" cap="none" dirty="0">
              <a:effectLst/>
              <a:latin typeface="Avenir LT Std 65 Medium" panose="020B0603020203020204" pitchFamily="34" charset="0"/>
            </a:endParaRPr>
          </a:p>
        </p:txBody>
      </p:sp>
      <p:sp>
        <p:nvSpPr>
          <p:cNvPr id="8" name="Rechteck 7"/>
          <p:cNvSpPr/>
          <p:nvPr userDrawn="1"/>
        </p:nvSpPr>
        <p:spPr>
          <a:xfrm>
            <a:off x="1127448" y="6525254"/>
            <a:ext cx="5760640" cy="269304"/>
          </a:xfrm>
          <a:prstGeom prst="rect">
            <a:avLst/>
          </a:prstGeom>
        </p:spPr>
        <p:txBody>
          <a:bodyPr wrap="square">
            <a:spAutoFit/>
          </a:bodyPr>
          <a:lstStyle/>
          <a:p>
            <a:pPr marL="0" marR="0" indent="0" algn="l" defTabSz="914400" rtl="0" eaLnBrk="1" fontAlgn="base" latinLnBrk="0" hangingPunct="1">
              <a:lnSpc>
                <a:spcPct val="115000"/>
              </a:lnSpc>
              <a:spcBef>
                <a:spcPts val="0"/>
              </a:spcBef>
              <a:spcAft>
                <a:spcPts val="0"/>
              </a:spcAft>
              <a:buClrTx/>
              <a:buSzTx/>
              <a:buFontTx/>
              <a:buNone/>
              <a:tabLst/>
              <a:defRPr/>
            </a:pPr>
            <a:r>
              <a:rPr lang="de-DE" sz="1000" kern="1200" cap="none" dirty="0">
                <a:solidFill>
                  <a:srgbClr val="2C2C2C"/>
                </a:solidFill>
                <a:effectLst/>
                <a:latin typeface="Avenir LT Std 65 Medium" panose="020B0603020203020204" pitchFamily="34" charset="0"/>
                <a:ea typeface="+mn-ea"/>
                <a:cs typeface="+mn-cs"/>
              </a:rPr>
              <a:t>Energieagentur Nordbayern</a:t>
            </a:r>
            <a:r>
              <a:rPr lang="de-DE" sz="1000" kern="1200" cap="none" baseline="0" dirty="0">
                <a:solidFill>
                  <a:srgbClr val="2C2C2C"/>
                </a:solidFill>
                <a:effectLst/>
                <a:latin typeface="Avenir LT Std 65 Medium" panose="020B0603020203020204" pitchFamily="34" charset="0"/>
                <a:ea typeface="+mn-ea"/>
                <a:cs typeface="+mn-cs"/>
              </a:rPr>
              <a:t> GmbH </a:t>
            </a:r>
            <a:r>
              <a:rPr lang="de-DE" sz="1000" cap="none" dirty="0">
                <a:solidFill>
                  <a:srgbClr val="0076B4"/>
                </a:solidFill>
                <a:effectLst/>
                <a:latin typeface="Avenir LT Std 65 Medium" panose="020B060302020302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000" cap="none" dirty="0">
                <a:solidFill>
                  <a:srgbClr val="2C2C2C"/>
                </a:solidFill>
                <a:effectLst/>
                <a:latin typeface="Avenir LT Std 65 Medium" panose="020B0603020203020204" pitchFamily="34" charset="0"/>
              </a:rPr>
              <a:t> </a:t>
            </a:r>
            <a:r>
              <a:rPr lang="de-DE" sz="1000" cap="none" dirty="0" err="1">
                <a:solidFill>
                  <a:srgbClr val="2C2C2C"/>
                </a:solidFill>
                <a:effectLst/>
                <a:latin typeface="Avenir LT Std 65 Medium" panose="020B0603020203020204" pitchFamily="34" charset="0"/>
                <a:ea typeface="Calibri" panose="020F0502020204030204" pitchFamily="34" charset="0"/>
                <a:cs typeface="Times New Roman" panose="02020603050405020304" pitchFamily="18" charset="0"/>
              </a:rPr>
              <a:t>Kressenstein</a:t>
            </a:r>
            <a:r>
              <a:rPr lang="de-DE" sz="1000" cap="none" dirty="0">
                <a:solidFill>
                  <a:srgbClr val="2C2C2C"/>
                </a:solidFill>
                <a:effectLst/>
                <a:latin typeface="Avenir LT Std 65 Medium" panose="020B0603020203020204" pitchFamily="34" charset="0"/>
                <a:ea typeface="Calibri" panose="020F0502020204030204" pitchFamily="34" charset="0"/>
                <a:cs typeface="Times New Roman" panose="02020603050405020304" pitchFamily="18" charset="0"/>
              </a:rPr>
              <a:t> 19</a:t>
            </a:r>
            <a:r>
              <a:rPr lang="de-DE" sz="1000" cap="none" baseline="0" dirty="0">
                <a:solidFill>
                  <a:srgbClr val="2C2C2C"/>
                </a:solidFill>
                <a:effectLst/>
                <a:latin typeface="Avenir LT Std 65 Medium" panose="020B0603020203020204" pitchFamily="34" charset="0"/>
                <a:ea typeface="Calibri" panose="020F0502020204030204" pitchFamily="34" charset="0"/>
                <a:cs typeface="Times New Roman" panose="02020603050405020304" pitchFamily="18" charset="0"/>
              </a:rPr>
              <a:t> </a:t>
            </a:r>
            <a:r>
              <a:rPr lang="de-DE" sz="1000" cap="none" dirty="0">
                <a:solidFill>
                  <a:srgbClr val="0076B4"/>
                </a:solidFill>
                <a:effectLst/>
                <a:latin typeface="Avenir LT Std 65 Medium" panose="020B060302020302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000" cap="none" dirty="0">
                <a:solidFill>
                  <a:srgbClr val="F7A705"/>
                </a:solidFill>
                <a:effectLst/>
                <a:latin typeface="Avenir LT Std 65 Medium" panose="020B0603020203020204" pitchFamily="34" charset="0"/>
                <a:ea typeface="Calibri" panose="020F0502020204030204" pitchFamily="34" charset="0"/>
                <a:cs typeface="Times New Roman" panose="02020603050405020304" pitchFamily="18" charset="0"/>
                <a:sym typeface="Wingdings" panose="05000000000000000000" pitchFamily="2" charset="2"/>
              </a:rPr>
              <a:t> </a:t>
            </a:r>
            <a:r>
              <a:rPr lang="de-DE" sz="1000" cap="none" dirty="0">
                <a:solidFill>
                  <a:srgbClr val="2C2C2C"/>
                </a:solidFill>
                <a:effectLst/>
                <a:latin typeface="Avenir LT Std 65 Medium" panose="020B0603020203020204" pitchFamily="34" charset="0"/>
                <a:ea typeface="Calibri" panose="020F0502020204030204" pitchFamily="34" charset="0"/>
                <a:cs typeface="Times New Roman" panose="02020603050405020304" pitchFamily="18" charset="0"/>
              </a:rPr>
              <a:t>95326 Kulmbach</a:t>
            </a:r>
            <a:endParaRPr lang="de-DE" sz="1050" cap="none" dirty="0">
              <a:effectLst/>
              <a:latin typeface="Avenir LT Std 65 Medium" panose="020B0603020203020204" pitchFamily="34" charset="0"/>
            </a:endParaRPr>
          </a:p>
        </p:txBody>
      </p:sp>
    </p:spTree>
    <p:extLst>
      <p:ext uri="{BB962C8B-B14F-4D97-AF65-F5344CB8AC3E}">
        <p14:creationId xmlns:p14="http://schemas.microsoft.com/office/powerpoint/2010/main" val="14987226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elfolie">
    <p:bg>
      <p:bgPr>
        <a:solidFill>
          <a:schemeClr val="bg1"/>
        </a:solidFill>
        <a:effectLst/>
      </p:bgPr>
    </p:bg>
    <p:spTree>
      <p:nvGrpSpPr>
        <p:cNvPr id="1" name=""/>
        <p:cNvGrpSpPr/>
        <p:nvPr/>
      </p:nvGrpSpPr>
      <p:grpSpPr>
        <a:xfrm>
          <a:off x="0" y="0"/>
          <a:ext cx="0" cy="0"/>
          <a:chOff x="0" y="0"/>
          <a:chExt cx="0" cy="0"/>
        </a:xfrm>
      </p:grpSpPr>
      <p:sp>
        <p:nvSpPr>
          <p:cNvPr id="3" name="Rechteck 2"/>
          <p:cNvSpPr/>
          <p:nvPr userDrawn="1"/>
        </p:nvSpPr>
        <p:spPr>
          <a:xfrm>
            <a:off x="0" y="6510476"/>
            <a:ext cx="12192000" cy="360040"/>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a:p>
        </p:txBody>
      </p:sp>
      <p:sp>
        <p:nvSpPr>
          <p:cNvPr id="6" name="Rechteck 5"/>
          <p:cNvSpPr/>
          <p:nvPr userDrawn="1"/>
        </p:nvSpPr>
        <p:spPr>
          <a:xfrm>
            <a:off x="1675858" y="6525254"/>
            <a:ext cx="10448991" cy="269304"/>
          </a:xfrm>
          <a:prstGeom prst="rect">
            <a:avLst/>
          </a:prstGeom>
        </p:spPr>
        <p:txBody>
          <a:bodyPr wrap="square">
            <a:spAutoFit/>
          </a:bodyPr>
          <a:lstStyle/>
          <a:p>
            <a:pPr marL="0" marR="0" indent="0" algn="r" defTabSz="914400" rtl="0" eaLnBrk="1" fontAlgn="base" latinLnBrk="0" hangingPunct="1">
              <a:lnSpc>
                <a:spcPct val="115000"/>
              </a:lnSpc>
              <a:spcBef>
                <a:spcPts val="0"/>
              </a:spcBef>
              <a:spcAft>
                <a:spcPts val="0"/>
              </a:spcAft>
              <a:buClrTx/>
              <a:buSzTx/>
              <a:buFontTx/>
              <a:buNone/>
              <a:tabLst/>
              <a:defRPr/>
            </a:pPr>
            <a:r>
              <a:rPr lang="de-DE" sz="1000" kern="1200" cap="none" dirty="0">
                <a:solidFill>
                  <a:srgbClr val="2C2C2C"/>
                </a:solidFill>
                <a:effectLst/>
                <a:latin typeface="Avenir LT Std 65 Medium" panose="020B0603020203020204" pitchFamily="34" charset="0"/>
                <a:ea typeface="+mn-ea"/>
                <a:cs typeface="+mn-cs"/>
              </a:rPr>
              <a:t>prosio </a:t>
            </a:r>
            <a:r>
              <a:rPr lang="de-DE" sz="1000" kern="1200" cap="none" dirty="0" err="1">
                <a:solidFill>
                  <a:srgbClr val="2C2C2C"/>
                </a:solidFill>
                <a:effectLst/>
                <a:latin typeface="Avenir LT Std 65 Medium" panose="020B0603020203020204" pitchFamily="34" charset="0"/>
                <a:ea typeface="+mn-ea"/>
                <a:cs typeface="+mn-cs"/>
              </a:rPr>
              <a:t>engineering</a:t>
            </a:r>
            <a:r>
              <a:rPr lang="de-DE" sz="1000" kern="1200" cap="none" baseline="0" dirty="0">
                <a:solidFill>
                  <a:srgbClr val="2C2C2C"/>
                </a:solidFill>
                <a:effectLst/>
                <a:latin typeface="Avenir LT Std 65 Medium" panose="020B0603020203020204" pitchFamily="34" charset="0"/>
                <a:ea typeface="+mn-ea"/>
                <a:cs typeface="+mn-cs"/>
              </a:rPr>
              <a:t> GmbH </a:t>
            </a:r>
            <a:r>
              <a:rPr lang="de-DE" sz="1000" cap="none" dirty="0">
                <a:solidFill>
                  <a:srgbClr val="F7A705"/>
                </a:solidFill>
                <a:effectLst/>
                <a:latin typeface="Avenir LT Std 65 Medium" panose="020B060302020302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000" kern="1200" cap="none" baseline="0" dirty="0">
                <a:solidFill>
                  <a:srgbClr val="F7A705"/>
                </a:solidFill>
                <a:effectLst/>
                <a:latin typeface="Avenir LT Std 65 Medium" panose="020B0603020203020204" pitchFamily="34" charset="0"/>
                <a:ea typeface="+mn-ea"/>
                <a:cs typeface="+mn-cs"/>
              </a:rPr>
              <a:t> </a:t>
            </a:r>
            <a:r>
              <a:rPr lang="de-DE" sz="1000" cap="none" dirty="0">
                <a:solidFill>
                  <a:srgbClr val="2C2C2C"/>
                </a:solidFill>
                <a:effectLst/>
                <a:latin typeface="Avenir LT Std 65 Medium" panose="020B0603020203020204" pitchFamily="34" charset="0"/>
              </a:rPr>
              <a:t>info@prosio-engineering.de </a:t>
            </a:r>
            <a:r>
              <a:rPr lang="de-DE" sz="1000" cap="none" dirty="0">
                <a:solidFill>
                  <a:srgbClr val="F7A705"/>
                </a:solidFill>
                <a:effectLst/>
                <a:latin typeface="Avenir LT Std 65 Medium" panose="020B060302020302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000" cap="none" dirty="0">
                <a:solidFill>
                  <a:srgbClr val="2C2C2C"/>
                </a:solidFill>
                <a:effectLst/>
                <a:latin typeface="Avenir LT Std 65 Medium" panose="020B0603020203020204" pitchFamily="34" charset="0"/>
              </a:rPr>
              <a:t> </a:t>
            </a:r>
            <a:r>
              <a:rPr lang="de-DE" sz="1000" cap="none" dirty="0">
                <a:solidFill>
                  <a:srgbClr val="2C2C2C"/>
                </a:solidFill>
                <a:effectLst/>
                <a:latin typeface="Avenir LT Std 65 Medium" panose="020B0603020203020204" pitchFamily="34" charset="0"/>
                <a:ea typeface="Calibri" panose="020F0502020204030204" pitchFamily="34" charset="0"/>
                <a:cs typeface="Times New Roman" panose="02020603050405020304" pitchFamily="18" charset="0"/>
              </a:rPr>
              <a:t>Bergstraße 6</a:t>
            </a:r>
            <a:r>
              <a:rPr lang="de-DE" sz="1000" cap="none" dirty="0">
                <a:solidFill>
                  <a:srgbClr val="7F7F7F"/>
                </a:solidFill>
                <a:effectLst/>
                <a:latin typeface="Avenir LT Std 65 Medium" panose="020B0603020203020204" pitchFamily="34" charset="0"/>
                <a:ea typeface="Calibri" panose="020F0502020204030204" pitchFamily="34" charset="0"/>
                <a:cs typeface="Times New Roman" panose="02020603050405020304" pitchFamily="18" charset="0"/>
              </a:rPr>
              <a:t> </a:t>
            </a:r>
            <a:r>
              <a:rPr lang="de-DE" sz="1000" cap="none" dirty="0">
                <a:solidFill>
                  <a:srgbClr val="F7A705"/>
                </a:solidFill>
                <a:effectLst/>
                <a:latin typeface="Avenir LT Std 65 Medium" panose="020B060302020302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000" cap="none" baseline="0" dirty="0">
                <a:solidFill>
                  <a:srgbClr val="7F7F7F"/>
                </a:solidFill>
                <a:effectLst/>
                <a:latin typeface="Avenir LT Std 65 Medium" panose="020B0603020203020204" pitchFamily="34" charset="0"/>
                <a:ea typeface="Calibri" panose="020F0502020204030204" pitchFamily="34" charset="0"/>
              </a:rPr>
              <a:t> </a:t>
            </a:r>
            <a:r>
              <a:rPr lang="de-DE" sz="1000" cap="none" dirty="0">
                <a:solidFill>
                  <a:srgbClr val="2C2C2C"/>
                </a:solidFill>
                <a:effectLst/>
                <a:latin typeface="Avenir LT Std 65 Medium" panose="020B0603020203020204" pitchFamily="34" charset="0"/>
                <a:ea typeface="Calibri" panose="020F0502020204030204" pitchFamily="34" charset="0"/>
              </a:rPr>
              <a:t>91207 Lauf an der Pegnitz</a:t>
            </a:r>
            <a:endParaRPr lang="de-DE" sz="1050" cap="none" dirty="0">
              <a:effectLst/>
              <a:latin typeface="Avenir LT Std 65 Medium" panose="020B0603020203020204" pitchFamily="34" charset="0"/>
            </a:endParaRPr>
          </a:p>
        </p:txBody>
      </p:sp>
    </p:spTree>
    <p:extLst>
      <p:ext uri="{BB962C8B-B14F-4D97-AF65-F5344CB8AC3E}">
        <p14:creationId xmlns:p14="http://schemas.microsoft.com/office/powerpoint/2010/main" val="39760902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7240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itelfolie">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E01E5173-4292-F346-5E4D-C59CDDACBC6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407954" y="332656"/>
            <a:ext cx="1694614" cy="591138"/>
          </a:xfrm>
          <a:prstGeom prst="rect">
            <a:avLst/>
          </a:prstGeom>
        </p:spPr>
      </p:pic>
      <p:pic>
        <p:nvPicPr>
          <p:cNvPr id="4" name="Grafik 3" descr="Energieversorgung neu denken - BLS Energieplan GmbH">
            <a:extLst>
              <a:ext uri="{FF2B5EF4-FFF2-40B4-BE49-F238E27FC236}">
                <a16:creationId xmlns:a16="http://schemas.microsoft.com/office/drawing/2014/main" id="{E7B92BF7-7180-4C1E-8CEC-C135572FFFD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708694" y="445715"/>
            <a:ext cx="1439545" cy="359410"/>
          </a:xfrm>
          <a:prstGeom prst="rect">
            <a:avLst/>
          </a:prstGeom>
          <a:noFill/>
          <a:ln>
            <a:noFill/>
          </a:ln>
        </p:spPr>
      </p:pic>
      <p:pic>
        <p:nvPicPr>
          <p:cNvPr id="5" name="Grafik 4" descr="MOSAIC GIS GmbH - Business Geomatics">
            <a:extLst>
              <a:ext uri="{FF2B5EF4-FFF2-40B4-BE49-F238E27FC236}">
                <a16:creationId xmlns:a16="http://schemas.microsoft.com/office/drawing/2014/main" id="{16A15908-AB29-46D8-ABBA-BCE81FFB8FFB}"/>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72064" y="445715"/>
            <a:ext cx="1600200" cy="359410"/>
          </a:xfrm>
          <a:prstGeom prst="rect">
            <a:avLst/>
          </a:prstGeom>
          <a:noFill/>
          <a:ln>
            <a:noFill/>
          </a:ln>
        </p:spPr>
      </p:pic>
    </p:spTree>
    <p:extLst>
      <p:ext uri="{BB962C8B-B14F-4D97-AF65-F5344CB8AC3E}">
        <p14:creationId xmlns:p14="http://schemas.microsoft.com/office/powerpoint/2010/main" val="37176256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Titel und Inhalt">
    <p:spTree>
      <p:nvGrpSpPr>
        <p:cNvPr id="1" name=""/>
        <p:cNvGrpSpPr/>
        <p:nvPr/>
      </p:nvGrpSpPr>
      <p:grpSpPr>
        <a:xfrm>
          <a:off x="0" y="0"/>
          <a:ext cx="0" cy="0"/>
          <a:chOff x="0" y="0"/>
          <a:chExt cx="0" cy="0"/>
        </a:xfrm>
      </p:grpSpPr>
      <p:sp>
        <p:nvSpPr>
          <p:cNvPr id="7" name="Rechteck 6"/>
          <p:cNvSpPr/>
          <p:nvPr userDrawn="1"/>
        </p:nvSpPr>
        <p:spPr>
          <a:xfrm>
            <a:off x="0" y="1257481"/>
            <a:ext cx="432000" cy="288032"/>
          </a:xfrm>
          <a:prstGeom prst="rect">
            <a:avLst/>
          </a:prstGeom>
          <a:solidFill>
            <a:schemeClr val="bg1">
              <a:lumMod val="75000"/>
            </a:schemeClr>
          </a:solidFill>
          <a:ln>
            <a:noFill/>
          </a:ln>
          <a:effectLst/>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400" dirty="0">
                <a:solidFill>
                  <a:prstClr val="white"/>
                </a:solidFill>
              </a:rPr>
              <a:t>I</a:t>
            </a:r>
          </a:p>
        </p:txBody>
      </p:sp>
      <p:sp>
        <p:nvSpPr>
          <p:cNvPr id="14" name="Rechteck 13"/>
          <p:cNvSpPr/>
          <p:nvPr userDrawn="1"/>
        </p:nvSpPr>
        <p:spPr>
          <a:xfrm>
            <a:off x="0" y="1622446"/>
            <a:ext cx="432000" cy="288032"/>
          </a:xfrm>
          <a:prstGeom prst="rect">
            <a:avLst/>
          </a:prstGeom>
          <a:solidFill>
            <a:schemeClr val="bg1">
              <a:lumMod val="75000"/>
            </a:schemeClr>
          </a:solidFill>
          <a:ln>
            <a:noFill/>
          </a:ln>
          <a:effectLst/>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a:r>
              <a:rPr lang="de-DE" sz="1400" dirty="0">
                <a:solidFill>
                  <a:prstClr val="white"/>
                </a:solidFill>
              </a:rPr>
              <a:t>II</a:t>
            </a:r>
          </a:p>
        </p:txBody>
      </p:sp>
      <p:sp>
        <p:nvSpPr>
          <p:cNvPr id="15" name="Rechteck 14"/>
          <p:cNvSpPr/>
          <p:nvPr userDrawn="1"/>
        </p:nvSpPr>
        <p:spPr>
          <a:xfrm>
            <a:off x="0" y="1978134"/>
            <a:ext cx="432000" cy="288032"/>
          </a:xfrm>
          <a:prstGeom prst="rect">
            <a:avLst/>
          </a:prstGeom>
          <a:solidFill>
            <a:schemeClr val="accent1">
              <a:lumMod val="75000"/>
            </a:schemeClr>
          </a:solidFill>
          <a:ln>
            <a:noFill/>
          </a:ln>
          <a:effectLst/>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400" dirty="0">
                <a:solidFill>
                  <a:prstClr val="white"/>
                </a:solidFill>
              </a:rPr>
              <a:t>III</a:t>
            </a:r>
          </a:p>
        </p:txBody>
      </p:sp>
      <p:sp>
        <p:nvSpPr>
          <p:cNvPr id="20" name="Rechteck 19"/>
          <p:cNvSpPr/>
          <p:nvPr userDrawn="1"/>
        </p:nvSpPr>
        <p:spPr>
          <a:xfrm>
            <a:off x="0" y="2333897"/>
            <a:ext cx="432000" cy="288032"/>
          </a:xfrm>
          <a:prstGeom prst="rect">
            <a:avLst/>
          </a:prstGeom>
          <a:solidFill>
            <a:schemeClr val="bg1">
              <a:lumMod val="75000"/>
            </a:schemeClr>
          </a:solidFill>
          <a:ln>
            <a:noFill/>
          </a:ln>
          <a:effectLst/>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prstClr val="white"/>
                </a:solidFill>
              </a:rPr>
              <a:t>IV</a:t>
            </a:r>
          </a:p>
        </p:txBody>
      </p:sp>
      <p:sp>
        <p:nvSpPr>
          <p:cNvPr id="8" name="Foliennummernplatzhalter 5"/>
          <p:cNvSpPr txBox="1">
            <a:spLocks/>
          </p:cNvSpPr>
          <p:nvPr userDrawn="1"/>
        </p:nvSpPr>
        <p:spPr>
          <a:xfrm>
            <a:off x="69484" y="6309328"/>
            <a:ext cx="2844800" cy="365125"/>
          </a:xfrm>
          <a:prstGeom prst="rect">
            <a:avLst/>
          </a:prstGeom>
        </p:spPr>
        <p:txBody>
          <a:bodyPr/>
          <a:lstStyle>
            <a:defPPr>
              <a:defRPr lang="de-DE"/>
            </a:defPPr>
            <a:lvl1pPr marL="0" algn="l" defTabSz="914400" rtl="0" eaLnBrk="1" latinLnBrk="0" hangingPunct="1">
              <a:defRPr sz="1800" kern="1200">
                <a:solidFill>
                  <a:schemeClr val="accent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525" dirty="0">
                <a:solidFill>
                  <a:srgbClr val="4F81BD">
                    <a:lumMod val="75000"/>
                  </a:srgbClr>
                </a:solidFill>
              </a:rPr>
              <a:t>Folie</a:t>
            </a:r>
            <a:r>
              <a:rPr lang="de-DE" sz="1350" dirty="0">
                <a:solidFill>
                  <a:srgbClr val="4F81BD">
                    <a:lumMod val="75000"/>
                  </a:srgbClr>
                </a:solidFill>
              </a:rPr>
              <a:t> </a:t>
            </a:r>
            <a:fld id="{1E760D4F-8505-4354-B8A4-587A82298ACC}" type="slidenum">
              <a:rPr lang="de-DE" sz="900" smtClean="0">
                <a:solidFill>
                  <a:srgbClr val="4F81BD">
                    <a:lumMod val="75000"/>
                  </a:srgbClr>
                </a:solidFill>
              </a:rPr>
              <a:pPr/>
              <a:t>‹Nr.›</a:t>
            </a:fld>
            <a:endParaRPr lang="de-DE" sz="900" dirty="0">
              <a:solidFill>
                <a:srgbClr val="4F81BD">
                  <a:lumMod val="75000"/>
                </a:srgbClr>
              </a:solidFill>
            </a:endParaRPr>
          </a:p>
        </p:txBody>
      </p:sp>
    </p:spTree>
    <p:extLst>
      <p:ext uri="{BB962C8B-B14F-4D97-AF65-F5344CB8AC3E}">
        <p14:creationId xmlns:p14="http://schemas.microsoft.com/office/powerpoint/2010/main" val="900064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Titel und Inhalt">
    <p:spTree>
      <p:nvGrpSpPr>
        <p:cNvPr id="1" name=""/>
        <p:cNvGrpSpPr/>
        <p:nvPr/>
      </p:nvGrpSpPr>
      <p:grpSpPr>
        <a:xfrm>
          <a:off x="0" y="0"/>
          <a:ext cx="0" cy="0"/>
          <a:chOff x="0" y="0"/>
          <a:chExt cx="0" cy="0"/>
        </a:xfrm>
      </p:grpSpPr>
      <p:sp>
        <p:nvSpPr>
          <p:cNvPr id="7" name="Rechteck 6"/>
          <p:cNvSpPr/>
          <p:nvPr userDrawn="1"/>
        </p:nvSpPr>
        <p:spPr>
          <a:xfrm>
            <a:off x="0" y="1257481"/>
            <a:ext cx="432000" cy="288032"/>
          </a:xfrm>
          <a:prstGeom prst="rect">
            <a:avLst/>
          </a:prstGeom>
          <a:solidFill>
            <a:schemeClr val="bg1">
              <a:lumMod val="75000"/>
            </a:schemeClr>
          </a:solidFill>
          <a:ln>
            <a:noFill/>
          </a:ln>
          <a:effectLst/>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400" dirty="0">
                <a:solidFill>
                  <a:prstClr val="white"/>
                </a:solidFill>
              </a:rPr>
              <a:t>I</a:t>
            </a:r>
          </a:p>
        </p:txBody>
      </p:sp>
      <p:sp>
        <p:nvSpPr>
          <p:cNvPr id="14" name="Rechteck 13"/>
          <p:cNvSpPr/>
          <p:nvPr userDrawn="1"/>
        </p:nvSpPr>
        <p:spPr>
          <a:xfrm>
            <a:off x="0" y="1622446"/>
            <a:ext cx="432000" cy="288032"/>
          </a:xfrm>
          <a:prstGeom prst="rect">
            <a:avLst/>
          </a:prstGeom>
          <a:solidFill>
            <a:schemeClr val="bg1">
              <a:lumMod val="75000"/>
            </a:schemeClr>
          </a:solidFill>
          <a:ln>
            <a:noFill/>
          </a:ln>
          <a:effectLst/>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a:r>
              <a:rPr lang="de-DE" sz="1400" dirty="0">
                <a:solidFill>
                  <a:prstClr val="white"/>
                </a:solidFill>
              </a:rPr>
              <a:t>II</a:t>
            </a:r>
          </a:p>
        </p:txBody>
      </p:sp>
      <p:sp>
        <p:nvSpPr>
          <p:cNvPr id="15" name="Rechteck 14"/>
          <p:cNvSpPr/>
          <p:nvPr userDrawn="1"/>
        </p:nvSpPr>
        <p:spPr>
          <a:xfrm>
            <a:off x="0" y="1978134"/>
            <a:ext cx="432000" cy="288032"/>
          </a:xfrm>
          <a:prstGeom prst="rect">
            <a:avLst/>
          </a:prstGeom>
          <a:solidFill>
            <a:schemeClr val="accent1">
              <a:lumMod val="75000"/>
            </a:schemeClr>
          </a:solidFill>
          <a:ln>
            <a:noFill/>
          </a:ln>
          <a:effectLst/>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400" dirty="0">
                <a:solidFill>
                  <a:prstClr val="white"/>
                </a:solidFill>
              </a:rPr>
              <a:t>III</a:t>
            </a:r>
          </a:p>
        </p:txBody>
      </p:sp>
      <p:sp>
        <p:nvSpPr>
          <p:cNvPr id="20" name="Rechteck 19"/>
          <p:cNvSpPr/>
          <p:nvPr userDrawn="1"/>
        </p:nvSpPr>
        <p:spPr>
          <a:xfrm>
            <a:off x="0" y="2333897"/>
            <a:ext cx="432000" cy="288032"/>
          </a:xfrm>
          <a:prstGeom prst="rect">
            <a:avLst/>
          </a:prstGeom>
          <a:solidFill>
            <a:schemeClr val="bg1">
              <a:lumMod val="75000"/>
            </a:schemeClr>
          </a:solidFill>
          <a:ln>
            <a:noFill/>
          </a:ln>
          <a:effectLst/>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prstClr val="white"/>
                </a:solidFill>
              </a:rPr>
              <a:t>IV</a:t>
            </a:r>
          </a:p>
        </p:txBody>
      </p:sp>
      <p:sp>
        <p:nvSpPr>
          <p:cNvPr id="8" name="Foliennummernplatzhalter 5"/>
          <p:cNvSpPr txBox="1">
            <a:spLocks/>
          </p:cNvSpPr>
          <p:nvPr userDrawn="1"/>
        </p:nvSpPr>
        <p:spPr>
          <a:xfrm>
            <a:off x="69484" y="6309328"/>
            <a:ext cx="2844800" cy="365125"/>
          </a:xfrm>
          <a:prstGeom prst="rect">
            <a:avLst/>
          </a:prstGeom>
        </p:spPr>
        <p:txBody>
          <a:bodyPr/>
          <a:lstStyle>
            <a:defPPr>
              <a:defRPr lang="de-DE"/>
            </a:defPPr>
            <a:lvl1pPr marL="0" algn="l" defTabSz="914400" rtl="0" eaLnBrk="1" latinLnBrk="0" hangingPunct="1">
              <a:defRPr sz="1800" kern="1200">
                <a:solidFill>
                  <a:schemeClr val="accent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525" dirty="0">
                <a:solidFill>
                  <a:srgbClr val="4F81BD">
                    <a:lumMod val="75000"/>
                  </a:srgbClr>
                </a:solidFill>
              </a:rPr>
              <a:t>Folie</a:t>
            </a:r>
            <a:r>
              <a:rPr lang="de-DE" sz="1350" dirty="0">
                <a:solidFill>
                  <a:srgbClr val="4F81BD">
                    <a:lumMod val="75000"/>
                  </a:srgbClr>
                </a:solidFill>
              </a:rPr>
              <a:t> </a:t>
            </a:r>
            <a:fld id="{1E760D4F-8505-4354-B8A4-587A82298ACC}" type="slidenum">
              <a:rPr lang="de-DE" sz="900" smtClean="0">
                <a:solidFill>
                  <a:srgbClr val="4F81BD">
                    <a:lumMod val="75000"/>
                  </a:srgbClr>
                </a:solidFill>
              </a:rPr>
              <a:pPr/>
              <a:t>‹Nr.›</a:t>
            </a:fld>
            <a:endParaRPr lang="de-DE" sz="900" dirty="0">
              <a:solidFill>
                <a:srgbClr val="4F81BD">
                  <a:lumMod val="75000"/>
                </a:srgbClr>
              </a:solidFill>
            </a:endParaRPr>
          </a:p>
        </p:txBody>
      </p:sp>
    </p:spTree>
    <p:extLst>
      <p:ext uri="{BB962C8B-B14F-4D97-AF65-F5344CB8AC3E}">
        <p14:creationId xmlns:p14="http://schemas.microsoft.com/office/powerpoint/2010/main" val="4257929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BBF9316D-64FA-4D21-B15A-7253A0686373}"/>
              </a:ext>
            </a:extLst>
          </p:cNvPr>
          <p:cNvSpPr/>
          <p:nvPr userDrawn="1"/>
        </p:nvSpPr>
        <p:spPr>
          <a:xfrm>
            <a:off x="0" y="4986000"/>
            <a:ext cx="12192000" cy="1872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Untertitel 2">
            <a:extLst>
              <a:ext uri="{FF2B5EF4-FFF2-40B4-BE49-F238E27FC236}">
                <a16:creationId xmlns:a16="http://schemas.microsoft.com/office/drawing/2014/main" id="{141202B8-ADB5-4CC1-A1A3-997DCEC9AA7C}"/>
              </a:ext>
            </a:extLst>
          </p:cNvPr>
          <p:cNvSpPr>
            <a:spLocks noGrp="1"/>
          </p:cNvSpPr>
          <p:nvPr>
            <p:ph type="subTitle" idx="1" hasCustomPrompt="1"/>
          </p:nvPr>
        </p:nvSpPr>
        <p:spPr>
          <a:xfrm>
            <a:off x="911225" y="4986000"/>
            <a:ext cx="8280000" cy="1872000"/>
          </a:xfrm>
        </p:spPr>
        <p:txBody>
          <a:bodyPr lIns="0" tIns="0" rIns="0" bIns="0" anchor="ctr" anchorCtr="0">
            <a:noAutofit/>
          </a:bodyPr>
          <a:lstStyle>
            <a:lvl1pPr marL="0" indent="0" algn="l">
              <a:buNone/>
              <a:defRPr sz="2600" b="1">
                <a:solidFill>
                  <a:srgbClr val="6F6F6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 eingeben</a:t>
            </a:r>
          </a:p>
        </p:txBody>
      </p:sp>
      <p:pic>
        <p:nvPicPr>
          <p:cNvPr id="30" name="Grafik 29">
            <a:extLst>
              <a:ext uri="{FF2B5EF4-FFF2-40B4-BE49-F238E27FC236}">
                <a16:creationId xmlns:a16="http://schemas.microsoft.com/office/drawing/2014/main" id="{865AFE62-8802-44B2-ACE7-23D55520D5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12000" y="5609260"/>
            <a:ext cx="1296000" cy="625480"/>
          </a:xfrm>
          <a:prstGeom prst="rect">
            <a:avLst/>
          </a:prstGeom>
        </p:spPr>
      </p:pic>
      <p:pic>
        <p:nvPicPr>
          <p:cNvPr id="10" name="Grafik 9"/>
          <p:cNvPicPr>
            <a:picLocks noChangeAspect="1"/>
          </p:cNvPicPr>
          <p:nvPr userDrawn="1"/>
        </p:nvPicPr>
        <p:blipFill rotWithShape="1">
          <a:blip r:embed="rId3" cstate="hqprint">
            <a:extLst>
              <a:ext uri="{28A0092B-C50C-407E-A947-70E740481C1C}">
                <a14:useLocalDpi xmlns:a14="http://schemas.microsoft.com/office/drawing/2010/main" val="0"/>
              </a:ext>
            </a:extLst>
          </a:blip>
          <a:srcRect t="15845" b="21387"/>
          <a:stretch/>
        </p:blipFill>
        <p:spPr>
          <a:xfrm>
            <a:off x="0" y="-38100"/>
            <a:ext cx="12293599" cy="6896100"/>
          </a:xfrm>
          <a:prstGeom prst="rect">
            <a:avLst/>
          </a:prstGeom>
        </p:spPr>
      </p:pic>
    </p:spTree>
    <p:extLst>
      <p:ext uri="{BB962C8B-B14F-4D97-AF65-F5344CB8AC3E}">
        <p14:creationId xmlns:p14="http://schemas.microsoft.com/office/powerpoint/2010/main" val="35875977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el und Leer - Keil rechts">
    <p:spTree>
      <p:nvGrpSpPr>
        <p:cNvPr id="1" name=""/>
        <p:cNvGrpSpPr/>
        <p:nvPr/>
      </p:nvGrpSpPr>
      <p:grpSpPr>
        <a:xfrm>
          <a:off x="0" y="0"/>
          <a:ext cx="0" cy="0"/>
          <a:chOff x="0" y="0"/>
          <a:chExt cx="0" cy="0"/>
        </a:xfrm>
      </p:grpSpPr>
      <p:pic>
        <p:nvPicPr>
          <p:cNvPr id="5" name="Grafik 4" descr="Ein Bild, das Text, Schrift, Logo, Grafiken enthält.&#10;&#10;KI-generierte Inhalte können fehlerhaft sein.">
            <a:extLst>
              <a:ext uri="{FF2B5EF4-FFF2-40B4-BE49-F238E27FC236}">
                <a16:creationId xmlns:a16="http://schemas.microsoft.com/office/drawing/2014/main" id="{5490A4FE-E187-6788-F79D-FD5EB12402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01363" y="5500876"/>
            <a:ext cx="1214437" cy="368592"/>
          </a:xfrm>
          <a:prstGeom prst="rect">
            <a:avLst/>
          </a:prstGeom>
        </p:spPr>
      </p:pic>
      <p:pic>
        <p:nvPicPr>
          <p:cNvPr id="4" name="Grafik 3" descr="Ein Bild, das Anzeige enthält.&#10;&#10;Automatisch generierte Beschreibung">
            <a:extLst>
              <a:ext uri="{FF2B5EF4-FFF2-40B4-BE49-F238E27FC236}">
                <a16:creationId xmlns:a16="http://schemas.microsoft.com/office/drawing/2014/main" id="{72FEB62C-7289-40B7-8D07-37D60516800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24741" y="3956298"/>
            <a:ext cx="1667259" cy="2901702"/>
          </a:xfrm>
          <a:prstGeom prst="rect">
            <a:avLst/>
          </a:prstGeom>
        </p:spPr>
      </p:pic>
      <p:sp>
        <p:nvSpPr>
          <p:cNvPr id="2" name="Titel 1">
            <a:extLst>
              <a:ext uri="{FF2B5EF4-FFF2-40B4-BE49-F238E27FC236}">
                <a16:creationId xmlns:a16="http://schemas.microsoft.com/office/drawing/2014/main" id="{A6A8E2E8-791C-45C9-95CA-3DCE10391B11}"/>
              </a:ext>
            </a:extLst>
          </p:cNvPr>
          <p:cNvSpPr>
            <a:spLocks noGrp="1"/>
          </p:cNvSpPr>
          <p:nvPr>
            <p:ph type="title" hasCustomPrompt="1"/>
          </p:nvPr>
        </p:nvSpPr>
        <p:spPr>
          <a:xfrm>
            <a:off x="911999" y="1172209"/>
            <a:ext cx="10368775" cy="510541"/>
          </a:xfrm>
        </p:spPr>
        <p:txBody>
          <a:bodyPr anchor="t" anchorCtr="0">
            <a:noAutofit/>
          </a:bodyPr>
          <a:lstStyle>
            <a:lvl1pPr>
              <a:defRPr i="0">
                <a:solidFill>
                  <a:schemeClr val="tx1">
                    <a:lumMod val="65000"/>
                    <a:lumOff val="35000"/>
                  </a:schemeClr>
                </a:solidFill>
                <a:latin typeface="+mj-lt"/>
              </a:defRPr>
            </a:lvl1pPr>
          </a:lstStyle>
          <a:p>
            <a:r>
              <a:rPr lang="de-DE" dirty="0"/>
              <a:t>Titel bearbeiten</a:t>
            </a:r>
          </a:p>
        </p:txBody>
      </p:sp>
      <p:sp>
        <p:nvSpPr>
          <p:cNvPr id="8" name="Datumsplatzhalter 3">
            <a:extLst>
              <a:ext uri="{FF2B5EF4-FFF2-40B4-BE49-F238E27FC236}">
                <a16:creationId xmlns:a16="http://schemas.microsoft.com/office/drawing/2014/main" id="{63A525FE-F94C-467F-AF96-D9CFFC3F7DA7}"/>
              </a:ext>
            </a:extLst>
          </p:cNvPr>
          <p:cNvSpPr txBox="1">
            <a:spLocks/>
          </p:cNvSpPr>
          <p:nvPr userDrawn="1"/>
        </p:nvSpPr>
        <p:spPr>
          <a:xfrm>
            <a:off x="10877099" y="223711"/>
            <a:ext cx="962542" cy="215444"/>
          </a:xfrm>
          <a:prstGeom prst="rect">
            <a:avLst/>
          </a:prstGeom>
        </p:spPr>
        <p:txBody>
          <a:bodyPr vert="horz" lIns="0" tIns="46800" rIns="0" bIns="46800" rtlCol="0" anchor="ctr"/>
          <a:lstStyle>
            <a:defPPr>
              <a:defRPr lang="de-DE"/>
            </a:defPPr>
            <a:lvl1pPr marL="0" algn="r" defTabSz="914400" rtl="0" eaLnBrk="1" latinLnBrk="0" hangingPunct="1">
              <a:defRPr sz="1400" i="0" kern="1200">
                <a:solidFill>
                  <a:srgbClr val="EF7D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fld id="{2BF20EAA-4F0F-498E-A8CD-DD9E91D8E529}" type="datetimeFigureOut">
              <a:rPr lang="de-DE" smtClean="0">
                <a:effectLst/>
              </a:rPr>
              <a:pPr>
                <a:buNone/>
              </a:pPr>
              <a:t>25.11.2025</a:t>
            </a:fld>
            <a:endParaRPr lang="de-DE" dirty="0">
              <a:effectLst/>
            </a:endParaRPr>
          </a:p>
        </p:txBody>
      </p:sp>
      <p:sp>
        <p:nvSpPr>
          <p:cNvPr id="10" name="Textfeld 9">
            <a:extLst>
              <a:ext uri="{FF2B5EF4-FFF2-40B4-BE49-F238E27FC236}">
                <a16:creationId xmlns:a16="http://schemas.microsoft.com/office/drawing/2014/main" id="{3AA40A3B-6894-4837-8CDA-2DE79A53FC35}"/>
              </a:ext>
            </a:extLst>
          </p:cNvPr>
          <p:cNvSpPr txBox="1"/>
          <p:nvPr userDrawn="1"/>
        </p:nvSpPr>
        <p:spPr>
          <a:xfrm>
            <a:off x="8678333" y="216000"/>
            <a:ext cx="2307379" cy="215444"/>
          </a:xfrm>
          <a:prstGeom prst="rect">
            <a:avLst/>
          </a:prstGeom>
          <a:noFill/>
        </p:spPr>
        <p:txBody>
          <a:bodyPr wrap="square" lIns="0" tIns="0" rIns="0" bIns="0" rtlCol="0">
            <a:spAutoFit/>
          </a:bodyPr>
          <a:lstStyle/>
          <a:p>
            <a:pPr algn="r">
              <a:buNone/>
            </a:pPr>
            <a:fld id="{1CBFE03B-FB53-4658-A23B-5A14098FF66A}" type="slidenum">
              <a:rPr lang="de-DE" sz="1400" smtClean="0">
                <a:solidFill>
                  <a:srgbClr val="6F6F6F"/>
                </a:solidFill>
                <a:effectLst/>
                <a:latin typeface="+mj-lt"/>
              </a:rPr>
              <a:pPr algn="r">
                <a:buNone/>
              </a:pPr>
              <a:t>‹Nr.›</a:t>
            </a:fld>
            <a:r>
              <a:rPr lang="de-DE" sz="1400" dirty="0">
                <a:solidFill>
                  <a:srgbClr val="6F6F6F"/>
                </a:solidFill>
                <a:effectLst/>
                <a:latin typeface="+mj-lt"/>
              </a:rPr>
              <a:t> //</a:t>
            </a:r>
            <a:r>
              <a:rPr lang="de-DE" sz="1400" dirty="0">
                <a:solidFill>
                  <a:srgbClr val="EF7D00"/>
                </a:solidFill>
                <a:effectLst/>
                <a:latin typeface="+mj-lt"/>
              </a:rPr>
              <a:t> LKW Kitzingen //</a:t>
            </a:r>
          </a:p>
        </p:txBody>
      </p:sp>
      <p:pic>
        <p:nvPicPr>
          <p:cNvPr id="12" name="Grafik 11">
            <a:extLst>
              <a:ext uri="{FF2B5EF4-FFF2-40B4-BE49-F238E27FC236}">
                <a16:creationId xmlns:a16="http://schemas.microsoft.com/office/drawing/2014/main" id="{4432CAE3-8531-4EE7-B52F-78FFEF2EE6C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720000"/>
            <a:ext cx="653023" cy="1524250"/>
          </a:xfrm>
          <a:prstGeom prst="rect">
            <a:avLst/>
          </a:prstGeom>
        </p:spPr>
      </p:pic>
      <p:cxnSp>
        <p:nvCxnSpPr>
          <p:cNvPr id="7" name="Gerader Verbinder 6"/>
          <p:cNvCxnSpPr/>
          <p:nvPr userDrawn="1"/>
        </p:nvCxnSpPr>
        <p:spPr>
          <a:xfrm flipH="1">
            <a:off x="923109" y="1682750"/>
            <a:ext cx="10293531" cy="15421"/>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05755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el und Text - Keil rechts">
    <p:spTree>
      <p:nvGrpSpPr>
        <p:cNvPr id="1" name=""/>
        <p:cNvGrpSpPr/>
        <p:nvPr/>
      </p:nvGrpSpPr>
      <p:grpSpPr>
        <a:xfrm>
          <a:off x="0" y="0"/>
          <a:ext cx="0" cy="0"/>
          <a:chOff x="0" y="0"/>
          <a:chExt cx="0" cy="0"/>
        </a:xfrm>
      </p:grpSpPr>
      <p:sp>
        <p:nvSpPr>
          <p:cNvPr id="8" name="Datumsplatzhalter 3">
            <a:extLst>
              <a:ext uri="{FF2B5EF4-FFF2-40B4-BE49-F238E27FC236}">
                <a16:creationId xmlns:a16="http://schemas.microsoft.com/office/drawing/2014/main" id="{63A525FE-F94C-467F-AF96-D9CFFC3F7DA7}"/>
              </a:ext>
            </a:extLst>
          </p:cNvPr>
          <p:cNvSpPr txBox="1">
            <a:spLocks/>
          </p:cNvSpPr>
          <p:nvPr userDrawn="1"/>
        </p:nvSpPr>
        <p:spPr>
          <a:xfrm>
            <a:off x="11038114" y="216000"/>
            <a:ext cx="831326" cy="215444"/>
          </a:xfrm>
          <a:prstGeom prst="rect">
            <a:avLst/>
          </a:prstGeom>
        </p:spPr>
        <p:txBody>
          <a:bodyPr vert="horz" lIns="0" tIns="46800" rIns="0" bIns="46800" rtlCol="0" anchor="ctr"/>
          <a:lstStyle>
            <a:defPPr>
              <a:defRPr lang="de-DE"/>
            </a:defPPr>
            <a:lvl1pPr marL="0" algn="r" defTabSz="914400" rtl="0" eaLnBrk="1" latinLnBrk="0" hangingPunct="1">
              <a:defRPr sz="1400" i="0" kern="1200">
                <a:solidFill>
                  <a:srgbClr val="EF7D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F20EAA-4F0F-498E-A8CD-DD9E91D8E529}" type="datetimeFigureOut">
              <a:rPr lang="de-DE" smtClean="0"/>
              <a:pPr/>
              <a:t>25.11.2025</a:t>
            </a:fld>
            <a:endParaRPr lang="de-DE" dirty="0"/>
          </a:p>
        </p:txBody>
      </p:sp>
      <p:sp>
        <p:nvSpPr>
          <p:cNvPr id="10" name="Textfeld 9">
            <a:extLst>
              <a:ext uri="{FF2B5EF4-FFF2-40B4-BE49-F238E27FC236}">
                <a16:creationId xmlns:a16="http://schemas.microsoft.com/office/drawing/2014/main" id="{3AA40A3B-6894-4837-8CDA-2DE79A53FC35}"/>
              </a:ext>
            </a:extLst>
          </p:cNvPr>
          <p:cNvSpPr txBox="1"/>
          <p:nvPr userDrawn="1"/>
        </p:nvSpPr>
        <p:spPr>
          <a:xfrm>
            <a:off x="7374835" y="216000"/>
            <a:ext cx="3610877" cy="215444"/>
          </a:xfrm>
          <a:prstGeom prst="rect">
            <a:avLst/>
          </a:prstGeom>
          <a:noFill/>
        </p:spPr>
        <p:txBody>
          <a:bodyPr wrap="square" lIns="0" tIns="0" rIns="0" bIns="0" rtlCol="0">
            <a:spAutoFit/>
          </a:bodyPr>
          <a:lstStyle/>
          <a:p>
            <a:pPr algn="r"/>
            <a:fld id="{1CBFE03B-FB53-4658-A23B-5A14098FF66A}" type="slidenum">
              <a:rPr lang="de-DE" sz="1400" smtClean="0">
                <a:solidFill>
                  <a:srgbClr val="6F6F6F"/>
                </a:solidFill>
              </a:rPr>
              <a:t>‹Nr.›</a:t>
            </a:fld>
            <a:r>
              <a:rPr lang="de-DE" sz="1400" dirty="0">
                <a:solidFill>
                  <a:srgbClr val="6F6F6F"/>
                </a:solidFill>
              </a:rPr>
              <a:t> //</a:t>
            </a:r>
            <a:r>
              <a:rPr lang="de-DE" sz="1400" dirty="0">
                <a:solidFill>
                  <a:srgbClr val="EF7D00"/>
                </a:solidFill>
              </a:rPr>
              <a:t> LKW Kitzingen //</a:t>
            </a:r>
          </a:p>
        </p:txBody>
      </p:sp>
      <p:pic>
        <p:nvPicPr>
          <p:cNvPr id="12" name="Grafik 11">
            <a:extLst>
              <a:ext uri="{FF2B5EF4-FFF2-40B4-BE49-F238E27FC236}">
                <a16:creationId xmlns:a16="http://schemas.microsoft.com/office/drawing/2014/main" id="{4432CAE3-8531-4EE7-B52F-78FFEF2EE6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20000"/>
            <a:ext cx="653023" cy="1524250"/>
          </a:xfrm>
          <a:prstGeom prst="rect">
            <a:avLst/>
          </a:prstGeom>
        </p:spPr>
      </p:pic>
      <p:pic>
        <p:nvPicPr>
          <p:cNvPr id="4" name="Grafik 3" descr="Ein Bild, das Anzeige enthält.&#10;&#10;Automatisch generierte Beschreibung">
            <a:extLst>
              <a:ext uri="{FF2B5EF4-FFF2-40B4-BE49-F238E27FC236}">
                <a16:creationId xmlns:a16="http://schemas.microsoft.com/office/drawing/2014/main" id="{72FEB62C-7289-40B7-8D07-37D60516800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24741" y="3956298"/>
            <a:ext cx="1667259" cy="2901702"/>
          </a:xfrm>
          <a:prstGeom prst="rect">
            <a:avLst/>
          </a:prstGeom>
        </p:spPr>
      </p:pic>
      <p:sp>
        <p:nvSpPr>
          <p:cNvPr id="11" name="Inhaltsplatzhalter 2">
            <a:extLst>
              <a:ext uri="{FF2B5EF4-FFF2-40B4-BE49-F238E27FC236}">
                <a16:creationId xmlns:a16="http://schemas.microsoft.com/office/drawing/2014/main" id="{5C1F5172-7871-4567-AF80-51537A8EFA56}"/>
              </a:ext>
            </a:extLst>
          </p:cNvPr>
          <p:cNvSpPr>
            <a:spLocks noGrp="1"/>
          </p:cNvSpPr>
          <p:nvPr>
            <p:ph idx="1" hasCustomPrompt="1"/>
          </p:nvPr>
        </p:nvSpPr>
        <p:spPr>
          <a:xfrm>
            <a:off x="912000" y="1989138"/>
            <a:ext cx="10368000" cy="4208462"/>
          </a:xfrm>
        </p:spPr>
        <p:txBody>
          <a:bodyPr>
            <a:normAutofit/>
          </a:bodyPr>
          <a:lstStyle>
            <a:lvl1pPr marL="0" indent="0">
              <a:lnSpc>
                <a:spcPct val="125000"/>
              </a:lnSpc>
              <a:spcBef>
                <a:spcPts val="0"/>
              </a:spcBef>
              <a:spcAft>
                <a:spcPts val="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de-DE" dirty="0"/>
              <a:t>Text bearbeiten</a:t>
            </a:r>
          </a:p>
        </p:txBody>
      </p:sp>
      <p:sp>
        <p:nvSpPr>
          <p:cNvPr id="14" name="Titel 1">
            <a:extLst>
              <a:ext uri="{FF2B5EF4-FFF2-40B4-BE49-F238E27FC236}">
                <a16:creationId xmlns:a16="http://schemas.microsoft.com/office/drawing/2014/main" id="{A6A8E2E8-791C-45C9-95CA-3DCE10391B11}"/>
              </a:ext>
            </a:extLst>
          </p:cNvPr>
          <p:cNvSpPr>
            <a:spLocks noGrp="1"/>
          </p:cNvSpPr>
          <p:nvPr>
            <p:ph type="title" hasCustomPrompt="1"/>
          </p:nvPr>
        </p:nvSpPr>
        <p:spPr>
          <a:xfrm>
            <a:off x="911999" y="1172209"/>
            <a:ext cx="10368775" cy="510541"/>
          </a:xfrm>
        </p:spPr>
        <p:txBody>
          <a:bodyPr anchor="t" anchorCtr="0">
            <a:noAutofit/>
          </a:bodyPr>
          <a:lstStyle>
            <a:lvl1pPr>
              <a:defRPr i="0">
                <a:solidFill>
                  <a:schemeClr val="tx1">
                    <a:lumMod val="65000"/>
                    <a:lumOff val="35000"/>
                  </a:schemeClr>
                </a:solidFill>
                <a:latin typeface="+mj-lt"/>
              </a:defRPr>
            </a:lvl1pPr>
          </a:lstStyle>
          <a:p>
            <a:r>
              <a:rPr lang="de-DE" dirty="0"/>
              <a:t>Titel bearbeiten</a:t>
            </a:r>
          </a:p>
        </p:txBody>
      </p:sp>
      <p:cxnSp>
        <p:nvCxnSpPr>
          <p:cNvPr id="15" name="Gerader Verbinder 14"/>
          <p:cNvCxnSpPr/>
          <p:nvPr userDrawn="1"/>
        </p:nvCxnSpPr>
        <p:spPr>
          <a:xfrm flipH="1">
            <a:off x="923109" y="1682750"/>
            <a:ext cx="10293531" cy="15421"/>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Grafik 1" descr="Ein Bild, das Text, Schrift, Logo, Grafiken enthält.&#10;&#10;KI-generierte Inhalte können fehlerhaft sein.">
            <a:extLst>
              <a:ext uri="{FF2B5EF4-FFF2-40B4-BE49-F238E27FC236}">
                <a16:creationId xmlns:a16="http://schemas.microsoft.com/office/drawing/2014/main" id="{6A0D9F45-DB93-CF2B-FB31-6127AC3E81C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01363" y="5500876"/>
            <a:ext cx="1214437" cy="368592"/>
          </a:xfrm>
          <a:prstGeom prst="rect">
            <a:avLst/>
          </a:prstGeom>
        </p:spPr>
      </p:pic>
    </p:spTree>
    <p:extLst>
      <p:ext uri="{BB962C8B-B14F-4D97-AF65-F5344CB8AC3E}">
        <p14:creationId xmlns:p14="http://schemas.microsoft.com/office/powerpoint/2010/main" val="35679429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el und Aufzählung - Keil rechts">
    <p:spTree>
      <p:nvGrpSpPr>
        <p:cNvPr id="1" name=""/>
        <p:cNvGrpSpPr/>
        <p:nvPr/>
      </p:nvGrpSpPr>
      <p:grpSpPr>
        <a:xfrm>
          <a:off x="0" y="0"/>
          <a:ext cx="0" cy="0"/>
          <a:chOff x="0" y="0"/>
          <a:chExt cx="0" cy="0"/>
        </a:xfrm>
      </p:grpSpPr>
      <p:sp>
        <p:nvSpPr>
          <p:cNvPr id="8" name="Datumsplatzhalter 3">
            <a:extLst>
              <a:ext uri="{FF2B5EF4-FFF2-40B4-BE49-F238E27FC236}">
                <a16:creationId xmlns:a16="http://schemas.microsoft.com/office/drawing/2014/main" id="{63A525FE-F94C-467F-AF96-D9CFFC3F7DA7}"/>
              </a:ext>
            </a:extLst>
          </p:cNvPr>
          <p:cNvSpPr txBox="1">
            <a:spLocks/>
          </p:cNvSpPr>
          <p:nvPr userDrawn="1"/>
        </p:nvSpPr>
        <p:spPr>
          <a:xfrm>
            <a:off x="11038114" y="216000"/>
            <a:ext cx="831326" cy="215444"/>
          </a:xfrm>
          <a:prstGeom prst="rect">
            <a:avLst/>
          </a:prstGeom>
        </p:spPr>
        <p:txBody>
          <a:bodyPr vert="horz" lIns="0" tIns="46800" rIns="0" bIns="46800" rtlCol="0" anchor="ctr"/>
          <a:lstStyle>
            <a:defPPr>
              <a:defRPr lang="de-DE"/>
            </a:defPPr>
            <a:lvl1pPr marL="0" algn="r" defTabSz="914400" rtl="0" eaLnBrk="1" latinLnBrk="0" hangingPunct="1">
              <a:defRPr sz="1400" i="0" kern="1200">
                <a:solidFill>
                  <a:srgbClr val="EF7D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F20EAA-4F0F-498E-A8CD-DD9E91D8E529}" type="datetimeFigureOut">
              <a:rPr lang="de-DE" smtClean="0"/>
              <a:pPr/>
              <a:t>25.11.2025</a:t>
            </a:fld>
            <a:endParaRPr lang="de-DE" dirty="0"/>
          </a:p>
        </p:txBody>
      </p:sp>
      <p:sp>
        <p:nvSpPr>
          <p:cNvPr id="10" name="Textfeld 9">
            <a:extLst>
              <a:ext uri="{FF2B5EF4-FFF2-40B4-BE49-F238E27FC236}">
                <a16:creationId xmlns:a16="http://schemas.microsoft.com/office/drawing/2014/main" id="{3AA40A3B-6894-4837-8CDA-2DE79A53FC35}"/>
              </a:ext>
            </a:extLst>
          </p:cNvPr>
          <p:cNvSpPr txBox="1"/>
          <p:nvPr userDrawn="1"/>
        </p:nvSpPr>
        <p:spPr>
          <a:xfrm>
            <a:off x="7189305" y="216000"/>
            <a:ext cx="3796408" cy="215444"/>
          </a:xfrm>
          <a:prstGeom prst="rect">
            <a:avLst/>
          </a:prstGeom>
          <a:noFill/>
        </p:spPr>
        <p:txBody>
          <a:bodyPr wrap="square" lIns="0" tIns="0" rIns="0" bIns="0" rtlCol="0">
            <a:spAutoFit/>
          </a:bodyPr>
          <a:lstStyle/>
          <a:p>
            <a:pPr algn="r"/>
            <a:fld id="{1CBFE03B-FB53-4658-A23B-5A14098FF66A}" type="slidenum">
              <a:rPr lang="de-DE" sz="1400" smtClean="0">
                <a:solidFill>
                  <a:srgbClr val="6F6F6F"/>
                </a:solidFill>
              </a:rPr>
              <a:pPr/>
              <a:t>‹Nr.›</a:t>
            </a:fld>
            <a:r>
              <a:rPr lang="de-DE" sz="1400" dirty="0">
                <a:solidFill>
                  <a:srgbClr val="6F6F6F"/>
                </a:solidFill>
              </a:rPr>
              <a:t> //</a:t>
            </a:r>
            <a:r>
              <a:rPr lang="de-DE" sz="1400" dirty="0">
                <a:solidFill>
                  <a:srgbClr val="EF7D00"/>
                </a:solidFill>
              </a:rPr>
              <a:t> LKW Kitzingen //</a:t>
            </a:r>
          </a:p>
        </p:txBody>
      </p:sp>
      <p:pic>
        <p:nvPicPr>
          <p:cNvPr id="12" name="Grafik 11">
            <a:extLst>
              <a:ext uri="{FF2B5EF4-FFF2-40B4-BE49-F238E27FC236}">
                <a16:creationId xmlns:a16="http://schemas.microsoft.com/office/drawing/2014/main" id="{4432CAE3-8531-4EE7-B52F-78FFEF2EE6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20000"/>
            <a:ext cx="653023" cy="1524250"/>
          </a:xfrm>
          <a:prstGeom prst="rect">
            <a:avLst/>
          </a:prstGeom>
        </p:spPr>
      </p:pic>
      <p:pic>
        <p:nvPicPr>
          <p:cNvPr id="4" name="Grafik 3" descr="Ein Bild, das Anzeige enthält.&#10;&#10;Automatisch generierte Beschreibung">
            <a:extLst>
              <a:ext uri="{FF2B5EF4-FFF2-40B4-BE49-F238E27FC236}">
                <a16:creationId xmlns:a16="http://schemas.microsoft.com/office/drawing/2014/main" id="{72FEB62C-7289-40B7-8D07-37D60516800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24741" y="3956298"/>
            <a:ext cx="1667259" cy="2901702"/>
          </a:xfrm>
          <a:prstGeom prst="rect">
            <a:avLst/>
          </a:prstGeom>
        </p:spPr>
      </p:pic>
      <p:sp>
        <p:nvSpPr>
          <p:cNvPr id="9" name="Inhaltsplatzhalter 2">
            <a:extLst>
              <a:ext uri="{FF2B5EF4-FFF2-40B4-BE49-F238E27FC236}">
                <a16:creationId xmlns:a16="http://schemas.microsoft.com/office/drawing/2014/main" id="{8CC38221-2A7B-4608-81F1-CBB3A04B801E}"/>
              </a:ext>
            </a:extLst>
          </p:cNvPr>
          <p:cNvSpPr>
            <a:spLocks noGrp="1"/>
          </p:cNvSpPr>
          <p:nvPr>
            <p:ph idx="1"/>
          </p:nvPr>
        </p:nvSpPr>
        <p:spPr>
          <a:xfrm>
            <a:off x="911999" y="1989137"/>
            <a:ext cx="10368775" cy="4210061"/>
          </a:xfrm>
        </p:spPr>
        <p:txBody>
          <a:bodyPr/>
          <a:lstStyle>
            <a:lvl1pPr marL="228600" indent="-228600">
              <a:lnSpc>
                <a:spcPct val="125000"/>
              </a:lnSpc>
              <a:buFont typeface="Calibri" panose="020F0502020204030204" pitchFamily="34" charset="0"/>
              <a:buChar char="&gt;"/>
              <a:defRPr sz="2000"/>
            </a:lvl1pPr>
            <a:lvl2pPr marL="685800" indent="-228600">
              <a:buFont typeface="Calibri" panose="020F0502020204030204" pitchFamily="34" charset="0"/>
              <a:buChar char="&gt;"/>
              <a:defRPr sz="1800"/>
            </a:lvl2pPr>
            <a:lvl3pPr marL="1143000" indent="-228600">
              <a:buFont typeface="Calibri" panose="020F0502020204030204" pitchFamily="34" charset="0"/>
              <a:buChar char="&gt;"/>
              <a:defRPr sz="1800"/>
            </a:lvl3pPr>
            <a:lvl4pPr marL="1600200" indent="-228600">
              <a:buFont typeface="Calibri" panose="020F0502020204030204" pitchFamily="34" charset="0"/>
              <a:buChar char="&gt;"/>
              <a:defRPr/>
            </a:lvl4pPr>
            <a:lvl5pPr marL="2057400" indent="-228600">
              <a:buFont typeface="Calibri" panose="020F0502020204030204" pitchFamily="34" charset="0"/>
              <a:buChar char="&gt;"/>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itel 1">
            <a:extLst>
              <a:ext uri="{FF2B5EF4-FFF2-40B4-BE49-F238E27FC236}">
                <a16:creationId xmlns:a16="http://schemas.microsoft.com/office/drawing/2014/main" id="{A6A8E2E8-791C-45C9-95CA-3DCE10391B11}"/>
              </a:ext>
            </a:extLst>
          </p:cNvPr>
          <p:cNvSpPr>
            <a:spLocks noGrp="1"/>
          </p:cNvSpPr>
          <p:nvPr>
            <p:ph type="title" hasCustomPrompt="1"/>
          </p:nvPr>
        </p:nvSpPr>
        <p:spPr>
          <a:xfrm>
            <a:off x="911999" y="1172209"/>
            <a:ext cx="10368775" cy="510541"/>
          </a:xfrm>
        </p:spPr>
        <p:txBody>
          <a:bodyPr anchor="t" anchorCtr="0">
            <a:noAutofit/>
          </a:bodyPr>
          <a:lstStyle>
            <a:lvl1pPr>
              <a:defRPr i="0">
                <a:solidFill>
                  <a:schemeClr val="tx1">
                    <a:lumMod val="65000"/>
                    <a:lumOff val="35000"/>
                  </a:schemeClr>
                </a:solidFill>
                <a:latin typeface="+mj-lt"/>
              </a:defRPr>
            </a:lvl1pPr>
          </a:lstStyle>
          <a:p>
            <a:r>
              <a:rPr lang="de-DE" dirty="0"/>
              <a:t>Titel bearbeiten</a:t>
            </a:r>
          </a:p>
        </p:txBody>
      </p:sp>
      <p:cxnSp>
        <p:nvCxnSpPr>
          <p:cNvPr id="13" name="Gerader Verbinder 12"/>
          <p:cNvCxnSpPr/>
          <p:nvPr userDrawn="1"/>
        </p:nvCxnSpPr>
        <p:spPr>
          <a:xfrm flipH="1">
            <a:off x="923109" y="1682750"/>
            <a:ext cx="10293531" cy="15421"/>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Grafik 1" descr="Ein Bild, das Text, Schrift, Logo, Grafiken enthält.&#10;&#10;KI-generierte Inhalte können fehlerhaft sein.">
            <a:extLst>
              <a:ext uri="{FF2B5EF4-FFF2-40B4-BE49-F238E27FC236}">
                <a16:creationId xmlns:a16="http://schemas.microsoft.com/office/drawing/2014/main" id="{84DB51D5-9E44-F160-4CB9-DF1FC94D740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01363" y="5500876"/>
            <a:ext cx="1214437" cy="368592"/>
          </a:xfrm>
          <a:prstGeom prst="rect">
            <a:avLst/>
          </a:prstGeom>
        </p:spPr>
      </p:pic>
    </p:spTree>
    <p:extLst>
      <p:ext uri="{BB962C8B-B14F-4D97-AF65-F5344CB8AC3E}">
        <p14:creationId xmlns:p14="http://schemas.microsoft.com/office/powerpoint/2010/main" val="34549828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el und Leer - nur Logo rechts">
    <p:spTree>
      <p:nvGrpSpPr>
        <p:cNvPr id="1" name=""/>
        <p:cNvGrpSpPr/>
        <p:nvPr/>
      </p:nvGrpSpPr>
      <p:grpSpPr>
        <a:xfrm>
          <a:off x="0" y="0"/>
          <a:ext cx="0" cy="0"/>
          <a:chOff x="0" y="0"/>
          <a:chExt cx="0" cy="0"/>
        </a:xfrm>
      </p:grpSpPr>
      <p:sp>
        <p:nvSpPr>
          <p:cNvPr id="8" name="Datumsplatzhalter 3">
            <a:extLst>
              <a:ext uri="{FF2B5EF4-FFF2-40B4-BE49-F238E27FC236}">
                <a16:creationId xmlns:a16="http://schemas.microsoft.com/office/drawing/2014/main" id="{63A525FE-F94C-467F-AF96-D9CFFC3F7DA7}"/>
              </a:ext>
            </a:extLst>
          </p:cNvPr>
          <p:cNvSpPr txBox="1">
            <a:spLocks/>
          </p:cNvSpPr>
          <p:nvPr userDrawn="1"/>
        </p:nvSpPr>
        <p:spPr>
          <a:xfrm>
            <a:off x="11038114" y="216000"/>
            <a:ext cx="831326" cy="215444"/>
          </a:xfrm>
          <a:prstGeom prst="rect">
            <a:avLst/>
          </a:prstGeom>
        </p:spPr>
        <p:txBody>
          <a:bodyPr vert="horz" lIns="0" tIns="46800" rIns="0" bIns="46800" rtlCol="0" anchor="ctr"/>
          <a:lstStyle>
            <a:defPPr>
              <a:defRPr lang="de-DE"/>
            </a:defPPr>
            <a:lvl1pPr marL="0" algn="r" defTabSz="914400" rtl="0" eaLnBrk="1" latinLnBrk="0" hangingPunct="1">
              <a:defRPr sz="1400" i="0" kern="1200">
                <a:solidFill>
                  <a:srgbClr val="EF7D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F20EAA-4F0F-498E-A8CD-DD9E91D8E529}" type="datetimeFigureOut">
              <a:rPr lang="de-DE" smtClean="0"/>
              <a:pPr/>
              <a:t>25.11.2025</a:t>
            </a:fld>
            <a:endParaRPr lang="de-DE" dirty="0"/>
          </a:p>
        </p:txBody>
      </p:sp>
      <p:sp>
        <p:nvSpPr>
          <p:cNvPr id="10" name="Textfeld 9">
            <a:extLst>
              <a:ext uri="{FF2B5EF4-FFF2-40B4-BE49-F238E27FC236}">
                <a16:creationId xmlns:a16="http://schemas.microsoft.com/office/drawing/2014/main" id="{3AA40A3B-6894-4837-8CDA-2DE79A53FC35}"/>
              </a:ext>
            </a:extLst>
          </p:cNvPr>
          <p:cNvSpPr txBox="1"/>
          <p:nvPr userDrawn="1"/>
        </p:nvSpPr>
        <p:spPr>
          <a:xfrm>
            <a:off x="7407965" y="216000"/>
            <a:ext cx="3577747" cy="215444"/>
          </a:xfrm>
          <a:prstGeom prst="rect">
            <a:avLst/>
          </a:prstGeom>
          <a:noFill/>
        </p:spPr>
        <p:txBody>
          <a:bodyPr wrap="square" lIns="0" tIns="0" rIns="0" bIns="0" rtlCol="0">
            <a:spAutoFit/>
          </a:bodyPr>
          <a:lstStyle/>
          <a:p>
            <a:pPr algn="r"/>
            <a:fld id="{1CBFE03B-FB53-4658-A23B-5A14098FF66A}" type="slidenum">
              <a:rPr lang="de-DE" sz="1400" smtClean="0">
                <a:solidFill>
                  <a:srgbClr val="6F6F6F"/>
                </a:solidFill>
              </a:rPr>
              <a:pPr/>
              <a:t>‹Nr.›</a:t>
            </a:fld>
            <a:r>
              <a:rPr lang="de-DE" sz="1400" dirty="0">
                <a:solidFill>
                  <a:srgbClr val="6F6F6F"/>
                </a:solidFill>
              </a:rPr>
              <a:t> //</a:t>
            </a:r>
            <a:r>
              <a:rPr lang="de-DE" sz="1400" dirty="0">
                <a:solidFill>
                  <a:srgbClr val="EF7D00"/>
                </a:solidFill>
              </a:rPr>
              <a:t> LKW Kitzingen //</a:t>
            </a:r>
          </a:p>
        </p:txBody>
      </p:sp>
      <p:pic>
        <p:nvPicPr>
          <p:cNvPr id="12" name="Grafik 11">
            <a:extLst>
              <a:ext uri="{FF2B5EF4-FFF2-40B4-BE49-F238E27FC236}">
                <a16:creationId xmlns:a16="http://schemas.microsoft.com/office/drawing/2014/main" id="{4432CAE3-8531-4EE7-B52F-78FFEF2EE6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20000"/>
            <a:ext cx="653023" cy="1524250"/>
          </a:xfrm>
          <a:prstGeom prst="rect">
            <a:avLst/>
          </a:prstGeom>
        </p:spPr>
      </p:pic>
      <p:pic>
        <p:nvPicPr>
          <p:cNvPr id="5" name="Grafik 4">
            <a:extLst>
              <a:ext uri="{FF2B5EF4-FFF2-40B4-BE49-F238E27FC236}">
                <a16:creationId xmlns:a16="http://schemas.microsoft.com/office/drawing/2014/main" id="{7FE7693F-51A9-436F-9897-9FE8346687E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16476" y="5935693"/>
            <a:ext cx="1024130" cy="496825"/>
          </a:xfrm>
          <a:prstGeom prst="rect">
            <a:avLst/>
          </a:prstGeom>
        </p:spPr>
      </p:pic>
      <p:sp>
        <p:nvSpPr>
          <p:cNvPr id="7" name="Titel 1">
            <a:extLst>
              <a:ext uri="{FF2B5EF4-FFF2-40B4-BE49-F238E27FC236}">
                <a16:creationId xmlns:a16="http://schemas.microsoft.com/office/drawing/2014/main" id="{A6A8E2E8-791C-45C9-95CA-3DCE10391B11}"/>
              </a:ext>
            </a:extLst>
          </p:cNvPr>
          <p:cNvSpPr>
            <a:spLocks noGrp="1"/>
          </p:cNvSpPr>
          <p:nvPr>
            <p:ph type="title" hasCustomPrompt="1"/>
          </p:nvPr>
        </p:nvSpPr>
        <p:spPr>
          <a:xfrm>
            <a:off x="911999" y="1172209"/>
            <a:ext cx="10368775" cy="510541"/>
          </a:xfrm>
        </p:spPr>
        <p:txBody>
          <a:bodyPr anchor="t" anchorCtr="0">
            <a:noAutofit/>
          </a:bodyPr>
          <a:lstStyle>
            <a:lvl1pPr>
              <a:defRPr i="0">
                <a:solidFill>
                  <a:schemeClr val="tx1">
                    <a:lumMod val="65000"/>
                    <a:lumOff val="35000"/>
                  </a:schemeClr>
                </a:solidFill>
                <a:latin typeface="+mj-lt"/>
              </a:defRPr>
            </a:lvl1pPr>
          </a:lstStyle>
          <a:p>
            <a:r>
              <a:rPr lang="de-DE" dirty="0"/>
              <a:t>Titel bearbeiten</a:t>
            </a:r>
          </a:p>
        </p:txBody>
      </p:sp>
      <p:cxnSp>
        <p:nvCxnSpPr>
          <p:cNvPr id="9" name="Gerader Verbinder 8"/>
          <p:cNvCxnSpPr/>
          <p:nvPr userDrawn="1"/>
        </p:nvCxnSpPr>
        <p:spPr>
          <a:xfrm flipH="1">
            <a:off x="923109" y="1682750"/>
            <a:ext cx="10293531" cy="15421"/>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Grafik 1" descr="Ein Bild, das Text, Schrift, Logo, Grafiken enthält.&#10;&#10;KI-generierte Inhalte können fehlerhaft sein.">
            <a:extLst>
              <a:ext uri="{FF2B5EF4-FFF2-40B4-BE49-F238E27FC236}">
                <a16:creationId xmlns:a16="http://schemas.microsoft.com/office/drawing/2014/main" id="{36C3C7F9-0C4B-3CB7-E2FC-ECFEB2B2EC6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01363" y="5500876"/>
            <a:ext cx="1214437" cy="368592"/>
          </a:xfrm>
          <a:prstGeom prst="rect">
            <a:avLst/>
          </a:prstGeom>
        </p:spPr>
      </p:pic>
    </p:spTree>
    <p:extLst>
      <p:ext uri="{BB962C8B-B14F-4D97-AF65-F5344CB8AC3E}">
        <p14:creationId xmlns:p14="http://schemas.microsoft.com/office/powerpoint/2010/main" val="23634850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el und Text - nur Logo rechts">
    <p:spTree>
      <p:nvGrpSpPr>
        <p:cNvPr id="1" name=""/>
        <p:cNvGrpSpPr/>
        <p:nvPr/>
      </p:nvGrpSpPr>
      <p:grpSpPr>
        <a:xfrm>
          <a:off x="0" y="0"/>
          <a:ext cx="0" cy="0"/>
          <a:chOff x="0" y="0"/>
          <a:chExt cx="0" cy="0"/>
        </a:xfrm>
      </p:grpSpPr>
      <p:sp>
        <p:nvSpPr>
          <p:cNvPr id="8" name="Datumsplatzhalter 3">
            <a:extLst>
              <a:ext uri="{FF2B5EF4-FFF2-40B4-BE49-F238E27FC236}">
                <a16:creationId xmlns:a16="http://schemas.microsoft.com/office/drawing/2014/main" id="{63A525FE-F94C-467F-AF96-D9CFFC3F7DA7}"/>
              </a:ext>
            </a:extLst>
          </p:cNvPr>
          <p:cNvSpPr txBox="1">
            <a:spLocks/>
          </p:cNvSpPr>
          <p:nvPr userDrawn="1"/>
        </p:nvSpPr>
        <p:spPr>
          <a:xfrm>
            <a:off x="11038114" y="216000"/>
            <a:ext cx="831326" cy="215444"/>
          </a:xfrm>
          <a:prstGeom prst="rect">
            <a:avLst/>
          </a:prstGeom>
        </p:spPr>
        <p:txBody>
          <a:bodyPr vert="horz" lIns="0" tIns="46800" rIns="0" bIns="46800" rtlCol="0" anchor="ctr"/>
          <a:lstStyle>
            <a:defPPr>
              <a:defRPr lang="de-DE"/>
            </a:defPPr>
            <a:lvl1pPr marL="0" algn="r" defTabSz="914400" rtl="0" eaLnBrk="1" latinLnBrk="0" hangingPunct="1">
              <a:defRPr sz="1400" i="0" kern="1200">
                <a:solidFill>
                  <a:srgbClr val="EF7D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F20EAA-4F0F-498E-A8CD-DD9E91D8E529}" type="datetimeFigureOut">
              <a:rPr lang="de-DE" smtClean="0"/>
              <a:pPr/>
              <a:t>25.11.2025</a:t>
            </a:fld>
            <a:endParaRPr lang="de-DE" dirty="0"/>
          </a:p>
        </p:txBody>
      </p:sp>
      <p:sp>
        <p:nvSpPr>
          <p:cNvPr id="10" name="Textfeld 9">
            <a:extLst>
              <a:ext uri="{FF2B5EF4-FFF2-40B4-BE49-F238E27FC236}">
                <a16:creationId xmlns:a16="http://schemas.microsoft.com/office/drawing/2014/main" id="{3AA40A3B-6894-4837-8CDA-2DE79A53FC35}"/>
              </a:ext>
            </a:extLst>
          </p:cNvPr>
          <p:cNvSpPr txBox="1"/>
          <p:nvPr userDrawn="1"/>
        </p:nvSpPr>
        <p:spPr>
          <a:xfrm>
            <a:off x="7229061" y="216000"/>
            <a:ext cx="3756651" cy="215444"/>
          </a:xfrm>
          <a:prstGeom prst="rect">
            <a:avLst/>
          </a:prstGeom>
          <a:noFill/>
        </p:spPr>
        <p:txBody>
          <a:bodyPr wrap="square" lIns="0" tIns="0" rIns="0" bIns="0" rtlCol="0">
            <a:spAutoFit/>
          </a:bodyPr>
          <a:lstStyle/>
          <a:p>
            <a:pPr algn="r"/>
            <a:fld id="{1CBFE03B-FB53-4658-A23B-5A14098FF66A}" type="slidenum">
              <a:rPr lang="de-DE" sz="1400" smtClean="0">
                <a:solidFill>
                  <a:srgbClr val="6F6F6F"/>
                </a:solidFill>
              </a:rPr>
              <a:pPr/>
              <a:t>‹Nr.›</a:t>
            </a:fld>
            <a:r>
              <a:rPr lang="de-DE" sz="1400" dirty="0">
                <a:solidFill>
                  <a:srgbClr val="6F6F6F"/>
                </a:solidFill>
              </a:rPr>
              <a:t> //</a:t>
            </a:r>
            <a:r>
              <a:rPr lang="de-DE" sz="1400" dirty="0">
                <a:solidFill>
                  <a:srgbClr val="EF7D00"/>
                </a:solidFill>
              </a:rPr>
              <a:t> LKW Kitzingen //</a:t>
            </a:r>
          </a:p>
        </p:txBody>
      </p:sp>
      <p:pic>
        <p:nvPicPr>
          <p:cNvPr id="12" name="Grafik 11">
            <a:extLst>
              <a:ext uri="{FF2B5EF4-FFF2-40B4-BE49-F238E27FC236}">
                <a16:creationId xmlns:a16="http://schemas.microsoft.com/office/drawing/2014/main" id="{4432CAE3-8531-4EE7-B52F-78FFEF2EE6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20000"/>
            <a:ext cx="653023" cy="1524250"/>
          </a:xfrm>
          <a:prstGeom prst="rect">
            <a:avLst/>
          </a:prstGeom>
        </p:spPr>
      </p:pic>
      <p:pic>
        <p:nvPicPr>
          <p:cNvPr id="5" name="Grafik 4">
            <a:extLst>
              <a:ext uri="{FF2B5EF4-FFF2-40B4-BE49-F238E27FC236}">
                <a16:creationId xmlns:a16="http://schemas.microsoft.com/office/drawing/2014/main" id="{7FE7693F-51A9-436F-9897-9FE8346687E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16476" y="5935693"/>
            <a:ext cx="1024130" cy="496825"/>
          </a:xfrm>
          <a:prstGeom prst="rect">
            <a:avLst/>
          </a:prstGeom>
        </p:spPr>
      </p:pic>
      <p:sp>
        <p:nvSpPr>
          <p:cNvPr id="13" name="Inhaltsplatzhalter 2">
            <a:extLst>
              <a:ext uri="{FF2B5EF4-FFF2-40B4-BE49-F238E27FC236}">
                <a16:creationId xmlns:a16="http://schemas.microsoft.com/office/drawing/2014/main" id="{5317B19E-A6DC-4A05-BF12-9F2CA267B83E}"/>
              </a:ext>
            </a:extLst>
          </p:cNvPr>
          <p:cNvSpPr>
            <a:spLocks noGrp="1"/>
          </p:cNvSpPr>
          <p:nvPr>
            <p:ph idx="1" hasCustomPrompt="1"/>
          </p:nvPr>
        </p:nvSpPr>
        <p:spPr>
          <a:xfrm>
            <a:off x="912000" y="1989138"/>
            <a:ext cx="10368000" cy="4208462"/>
          </a:xfrm>
        </p:spPr>
        <p:txBody>
          <a:bodyPr>
            <a:normAutofit/>
          </a:bodyPr>
          <a:lstStyle>
            <a:lvl1pPr marL="0" indent="0">
              <a:lnSpc>
                <a:spcPct val="125000"/>
              </a:lnSpc>
              <a:spcBef>
                <a:spcPts val="0"/>
              </a:spcBef>
              <a:spcAft>
                <a:spcPts val="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de-DE" dirty="0"/>
              <a:t>Text bearbeiten</a:t>
            </a:r>
          </a:p>
        </p:txBody>
      </p:sp>
      <p:sp>
        <p:nvSpPr>
          <p:cNvPr id="9" name="Titel 1">
            <a:extLst>
              <a:ext uri="{FF2B5EF4-FFF2-40B4-BE49-F238E27FC236}">
                <a16:creationId xmlns:a16="http://schemas.microsoft.com/office/drawing/2014/main" id="{A6A8E2E8-791C-45C9-95CA-3DCE10391B11}"/>
              </a:ext>
            </a:extLst>
          </p:cNvPr>
          <p:cNvSpPr>
            <a:spLocks noGrp="1"/>
          </p:cNvSpPr>
          <p:nvPr>
            <p:ph type="title" hasCustomPrompt="1"/>
          </p:nvPr>
        </p:nvSpPr>
        <p:spPr>
          <a:xfrm>
            <a:off x="911999" y="1172209"/>
            <a:ext cx="10368775" cy="510541"/>
          </a:xfrm>
        </p:spPr>
        <p:txBody>
          <a:bodyPr anchor="t" anchorCtr="0">
            <a:noAutofit/>
          </a:bodyPr>
          <a:lstStyle>
            <a:lvl1pPr>
              <a:defRPr i="0">
                <a:solidFill>
                  <a:schemeClr val="tx1">
                    <a:lumMod val="65000"/>
                    <a:lumOff val="35000"/>
                  </a:schemeClr>
                </a:solidFill>
                <a:latin typeface="+mj-lt"/>
              </a:defRPr>
            </a:lvl1pPr>
          </a:lstStyle>
          <a:p>
            <a:r>
              <a:rPr lang="de-DE" dirty="0"/>
              <a:t>Titel bearbeiten</a:t>
            </a:r>
          </a:p>
        </p:txBody>
      </p:sp>
      <p:cxnSp>
        <p:nvCxnSpPr>
          <p:cNvPr id="11" name="Gerader Verbinder 10"/>
          <p:cNvCxnSpPr/>
          <p:nvPr userDrawn="1"/>
        </p:nvCxnSpPr>
        <p:spPr>
          <a:xfrm flipH="1">
            <a:off x="923109" y="1682750"/>
            <a:ext cx="10293531" cy="15421"/>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Grafik 1" descr="Ein Bild, das Text, Schrift, Logo, Grafiken enthält.&#10;&#10;KI-generierte Inhalte können fehlerhaft sein.">
            <a:extLst>
              <a:ext uri="{FF2B5EF4-FFF2-40B4-BE49-F238E27FC236}">
                <a16:creationId xmlns:a16="http://schemas.microsoft.com/office/drawing/2014/main" id="{6A5B8D37-9563-17EE-ABFD-47A086417D9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01363" y="5500876"/>
            <a:ext cx="1214437" cy="368592"/>
          </a:xfrm>
          <a:prstGeom prst="rect">
            <a:avLst/>
          </a:prstGeom>
        </p:spPr>
      </p:pic>
    </p:spTree>
    <p:extLst>
      <p:ext uri="{BB962C8B-B14F-4D97-AF65-F5344CB8AC3E}">
        <p14:creationId xmlns:p14="http://schemas.microsoft.com/office/powerpoint/2010/main" val="13952625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el und Aufzählung - nur Logo rechts">
    <p:spTree>
      <p:nvGrpSpPr>
        <p:cNvPr id="1" name=""/>
        <p:cNvGrpSpPr/>
        <p:nvPr/>
      </p:nvGrpSpPr>
      <p:grpSpPr>
        <a:xfrm>
          <a:off x="0" y="0"/>
          <a:ext cx="0" cy="0"/>
          <a:chOff x="0" y="0"/>
          <a:chExt cx="0" cy="0"/>
        </a:xfrm>
      </p:grpSpPr>
      <p:sp>
        <p:nvSpPr>
          <p:cNvPr id="8" name="Datumsplatzhalter 3">
            <a:extLst>
              <a:ext uri="{FF2B5EF4-FFF2-40B4-BE49-F238E27FC236}">
                <a16:creationId xmlns:a16="http://schemas.microsoft.com/office/drawing/2014/main" id="{63A525FE-F94C-467F-AF96-D9CFFC3F7DA7}"/>
              </a:ext>
            </a:extLst>
          </p:cNvPr>
          <p:cNvSpPr txBox="1">
            <a:spLocks/>
          </p:cNvSpPr>
          <p:nvPr userDrawn="1"/>
        </p:nvSpPr>
        <p:spPr>
          <a:xfrm>
            <a:off x="11038114" y="216000"/>
            <a:ext cx="831326" cy="215444"/>
          </a:xfrm>
          <a:prstGeom prst="rect">
            <a:avLst/>
          </a:prstGeom>
        </p:spPr>
        <p:txBody>
          <a:bodyPr vert="horz" lIns="0" tIns="46800" rIns="0" bIns="46800" rtlCol="0" anchor="ctr"/>
          <a:lstStyle>
            <a:defPPr>
              <a:defRPr lang="de-DE"/>
            </a:defPPr>
            <a:lvl1pPr marL="0" algn="r" defTabSz="914400" rtl="0" eaLnBrk="1" latinLnBrk="0" hangingPunct="1">
              <a:defRPr sz="1400" i="0" kern="1200">
                <a:solidFill>
                  <a:srgbClr val="EF7D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F20EAA-4F0F-498E-A8CD-DD9E91D8E529}" type="datetimeFigureOut">
              <a:rPr lang="de-DE" smtClean="0"/>
              <a:pPr/>
              <a:t>25.11.2025</a:t>
            </a:fld>
            <a:endParaRPr lang="de-DE" dirty="0"/>
          </a:p>
        </p:txBody>
      </p:sp>
      <p:sp>
        <p:nvSpPr>
          <p:cNvPr id="10" name="Textfeld 9">
            <a:extLst>
              <a:ext uri="{FF2B5EF4-FFF2-40B4-BE49-F238E27FC236}">
                <a16:creationId xmlns:a16="http://schemas.microsoft.com/office/drawing/2014/main" id="{3AA40A3B-6894-4837-8CDA-2DE79A53FC35}"/>
              </a:ext>
            </a:extLst>
          </p:cNvPr>
          <p:cNvSpPr txBox="1"/>
          <p:nvPr userDrawn="1"/>
        </p:nvSpPr>
        <p:spPr>
          <a:xfrm>
            <a:off x="6891131" y="215999"/>
            <a:ext cx="4094582" cy="215444"/>
          </a:xfrm>
          <a:prstGeom prst="rect">
            <a:avLst/>
          </a:prstGeom>
          <a:noFill/>
        </p:spPr>
        <p:txBody>
          <a:bodyPr wrap="square" lIns="0" tIns="0" rIns="0" bIns="0" rtlCol="0">
            <a:spAutoFit/>
          </a:bodyPr>
          <a:lstStyle/>
          <a:p>
            <a:pPr algn="r"/>
            <a:fld id="{1CBFE03B-FB53-4658-A23B-5A14098FF66A}" type="slidenum">
              <a:rPr lang="de-DE" sz="1400" smtClean="0">
                <a:solidFill>
                  <a:srgbClr val="6F6F6F"/>
                </a:solidFill>
              </a:rPr>
              <a:pPr/>
              <a:t>‹Nr.›</a:t>
            </a:fld>
            <a:r>
              <a:rPr lang="de-DE" sz="1400" dirty="0">
                <a:solidFill>
                  <a:srgbClr val="6F6F6F"/>
                </a:solidFill>
              </a:rPr>
              <a:t> //</a:t>
            </a:r>
            <a:r>
              <a:rPr lang="de-DE" sz="1400" dirty="0">
                <a:solidFill>
                  <a:srgbClr val="EF7D00"/>
                </a:solidFill>
              </a:rPr>
              <a:t> LKW Kitzingen //</a:t>
            </a:r>
          </a:p>
        </p:txBody>
      </p:sp>
      <p:pic>
        <p:nvPicPr>
          <p:cNvPr id="12" name="Grafik 11">
            <a:extLst>
              <a:ext uri="{FF2B5EF4-FFF2-40B4-BE49-F238E27FC236}">
                <a16:creationId xmlns:a16="http://schemas.microsoft.com/office/drawing/2014/main" id="{4432CAE3-8531-4EE7-B52F-78FFEF2EE6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20000"/>
            <a:ext cx="653023" cy="1524250"/>
          </a:xfrm>
          <a:prstGeom prst="rect">
            <a:avLst/>
          </a:prstGeom>
        </p:spPr>
      </p:pic>
      <p:pic>
        <p:nvPicPr>
          <p:cNvPr id="5" name="Grafik 4">
            <a:extLst>
              <a:ext uri="{FF2B5EF4-FFF2-40B4-BE49-F238E27FC236}">
                <a16:creationId xmlns:a16="http://schemas.microsoft.com/office/drawing/2014/main" id="{7FE7693F-51A9-436F-9897-9FE8346687E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16476" y="5935693"/>
            <a:ext cx="1024130" cy="496825"/>
          </a:xfrm>
          <a:prstGeom prst="rect">
            <a:avLst/>
          </a:prstGeom>
        </p:spPr>
      </p:pic>
      <p:sp>
        <p:nvSpPr>
          <p:cNvPr id="9" name="Inhaltsplatzhalter 2">
            <a:extLst>
              <a:ext uri="{FF2B5EF4-FFF2-40B4-BE49-F238E27FC236}">
                <a16:creationId xmlns:a16="http://schemas.microsoft.com/office/drawing/2014/main" id="{0DAD1A72-9A0E-4782-B82F-3F1DED2AFE89}"/>
              </a:ext>
            </a:extLst>
          </p:cNvPr>
          <p:cNvSpPr>
            <a:spLocks noGrp="1"/>
          </p:cNvSpPr>
          <p:nvPr>
            <p:ph idx="1"/>
          </p:nvPr>
        </p:nvSpPr>
        <p:spPr>
          <a:xfrm>
            <a:off x="911999" y="1989137"/>
            <a:ext cx="10368775" cy="4210061"/>
          </a:xfrm>
        </p:spPr>
        <p:txBody>
          <a:bodyPr/>
          <a:lstStyle>
            <a:lvl1pPr marL="228600" indent="-228600">
              <a:lnSpc>
                <a:spcPct val="125000"/>
              </a:lnSpc>
              <a:buFont typeface="Calibri" panose="020F0502020204030204" pitchFamily="34" charset="0"/>
              <a:buChar char="&gt;"/>
              <a:defRPr sz="2000"/>
            </a:lvl1pPr>
            <a:lvl2pPr marL="685800" indent="-228600">
              <a:buFont typeface="Calibri" panose="020F0502020204030204" pitchFamily="34" charset="0"/>
              <a:buChar char="&gt;"/>
              <a:defRPr sz="1800"/>
            </a:lvl2pPr>
            <a:lvl3pPr marL="1143000" indent="-228600">
              <a:buFont typeface="Calibri" panose="020F0502020204030204" pitchFamily="34" charset="0"/>
              <a:buChar char="&gt;"/>
              <a:defRPr sz="1800"/>
            </a:lvl3pPr>
            <a:lvl4pPr marL="1600200" indent="-228600">
              <a:buFont typeface="Calibri" panose="020F0502020204030204" pitchFamily="34" charset="0"/>
              <a:buChar char="&gt;"/>
              <a:defRPr/>
            </a:lvl4pPr>
            <a:lvl5pPr marL="2057400" indent="-228600">
              <a:buFont typeface="Calibri" panose="020F0502020204030204" pitchFamily="34" charset="0"/>
              <a:buChar char="&gt;"/>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itel 1">
            <a:extLst>
              <a:ext uri="{FF2B5EF4-FFF2-40B4-BE49-F238E27FC236}">
                <a16:creationId xmlns:a16="http://schemas.microsoft.com/office/drawing/2014/main" id="{A6A8E2E8-791C-45C9-95CA-3DCE10391B11}"/>
              </a:ext>
            </a:extLst>
          </p:cNvPr>
          <p:cNvSpPr>
            <a:spLocks noGrp="1"/>
          </p:cNvSpPr>
          <p:nvPr>
            <p:ph type="title" hasCustomPrompt="1"/>
          </p:nvPr>
        </p:nvSpPr>
        <p:spPr>
          <a:xfrm>
            <a:off x="911999" y="1172209"/>
            <a:ext cx="10368775" cy="510541"/>
          </a:xfrm>
        </p:spPr>
        <p:txBody>
          <a:bodyPr anchor="t" anchorCtr="0">
            <a:noAutofit/>
          </a:bodyPr>
          <a:lstStyle>
            <a:lvl1pPr>
              <a:defRPr i="0">
                <a:solidFill>
                  <a:schemeClr val="tx1">
                    <a:lumMod val="65000"/>
                    <a:lumOff val="35000"/>
                  </a:schemeClr>
                </a:solidFill>
                <a:latin typeface="+mj-lt"/>
              </a:defRPr>
            </a:lvl1pPr>
          </a:lstStyle>
          <a:p>
            <a:r>
              <a:rPr lang="de-DE" dirty="0"/>
              <a:t>Titel bearbeiten</a:t>
            </a:r>
          </a:p>
        </p:txBody>
      </p:sp>
      <p:cxnSp>
        <p:nvCxnSpPr>
          <p:cNvPr id="13" name="Gerader Verbinder 12"/>
          <p:cNvCxnSpPr/>
          <p:nvPr userDrawn="1"/>
        </p:nvCxnSpPr>
        <p:spPr>
          <a:xfrm flipH="1">
            <a:off x="923109" y="1682750"/>
            <a:ext cx="10293531" cy="15421"/>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Grafik 1" descr="Ein Bild, das Text, Schrift, Logo, Grafiken enthält.&#10;&#10;KI-generierte Inhalte können fehlerhaft sein.">
            <a:extLst>
              <a:ext uri="{FF2B5EF4-FFF2-40B4-BE49-F238E27FC236}">
                <a16:creationId xmlns:a16="http://schemas.microsoft.com/office/drawing/2014/main" id="{775AD758-9129-E0D4-D043-5AEBE70ADC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01363" y="5500876"/>
            <a:ext cx="1214437" cy="368592"/>
          </a:xfrm>
          <a:prstGeom prst="rect">
            <a:avLst/>
          </a:prstGeom>
        </p:spPr>
      </p:pic>
    </p:spTree>
    <p:extLst>
      <p:ext uri="{BB962C8B-B14F-4D97-AF65-F5344CB8AC3E}">
        <p14:creationId xmlns:p14="http://schemas.microsoft.com/office/powerpoint/2010/main" val="9595548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3EB33FA-7D79-4E9F-8C09-235A5D8181A9}"/>
              </a:ext>
            </a:extLst>
          </p:cNvPr>
          <p:cNvSpPr>
            <a:spLocks noGrp="1"/>
          </p:cNvSpPr>
          <p:nvPr>
            <p:ph idx="1" hasCustomPrompt="1"/>
          </p:nvPr>
        </p:nvSpPr>
        <p:spPr>
          <a:xfrm>
            <a:off x="912000" y="1980000"/>
            <a:ext cx="10368000" cy="4217600"/>
          </a:xfrm>
        </p:spPr>
        <p:txBody>
          <a:bodyPr>
            <a:normAutofit/>
          </a:bodyPr>
          <a:lstStyle>
            <a:lvl1pPr marL="0" indent="0">
              <a:lnSpc>
                <a:spcPct val="125000"/>
              </a:lnSpc>
              <a:spcBef>
                <a:spcPts val="0"/>
              </a:spcBef>
              <a:spcAft>
                <a:spcPts val="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de-DE" dirty="0"/>
              <a:t>Text bearbeiten</a:t>
            </a:r>
          </a:p>
        </p:txBody>
      </p:sp>
      <p:sp>
        <p:nvSpPr>
          <p:cNvPr id="8" name="Datumsplatzhalter 3">
            <a:extLst>
              <a:ext uri="{FF2B5EF4-FFF2-40B4-BE49-F238E27FC236}">
                <a16:creationId xmlns:a16="http://schemas.microsoft.com/office/drawing/2014/main" id="{63A525FE-F94C-467F-AF96-D9CFFC3F7DA7}"/>
              </a:ext>
            </a:extLst>
          </p:cNvPr>
          <p:cNvSpPr txBox="1">
            <a:spLocks/>
          </p:cNvSpPr>
          <p:nvPr userDrawn="1"/>
        </p:nvSpPr>
        <p:spPr>
          <a:xfrm>
            <a:off x="11038114" y="216000"/>
            <a:ext cx="831326" cy="215444"/>
          </a:xfrm>
          <a:prstGeom prst="rect">
            <a:avLst/>
          </a:prstGeom>
        </p:spPr>
        <p:txBody>
          <a:bodyPr vert="horz" lIns="0" tIns="46800" rIns="0" bIns="46800" rtlCol="0" anchor="ctr"/>
          <a:lstStyle>
            <a:defPPr>
              <a:defRPr lang="de-DE"/>
            </a:defPPr>
            <a:lvl1pPr marL="0" algn="r" defTabSz="914400" rtl="0" eaLnBrk="1" latinLnBrk="0" hangingPunct="1">
              <a:defRPr sz="1400" i="0" kern="1200">
                <a:solidFill>
                  <a:srgbClr val="EF7D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F20EAA-4F0F-498E-A8CD-DD9E91D8E529}" type="datetimeFigureOut">
              <a:rPr lang="de-DE" smtClean="0"/>
              <a:pPr/>
              <a:t>25.11.2025</a:t>
            </a:fld>
            <a:endParaRPr lang="de-DE" dirty="0"/>
          </a:p>
        </p:txBody>
      </p:sp>
      <p:sp>
        <p:nvSpPr>
          <p:cNvPr id="10" name="Textfeld 9">
            <a:extLst>
              <a:ext uri="{FF2B5EF4-FFF2-40B4-BE49-F238E27FC236}">
                <a16:creationId xmlns:a16="http://schemas.microsoft.com/office/drawing/2014/main" id="{3AA40A3B-6894-4837-8CDA-2DE79A53FC35}"/>
              </a:ext>
            </a:extLst>
          </p:cNvPr>
          <p:cNvSpPr txBox="1"/>
          <p:nvPr userDrawn="1"/>
        </p:nvSpPr>
        <p:spPr>
          <a:xfrm>
            <a:off x="8460607" y="216000"/>
            <a:ext cx="2525106" cy="215444"/>
          </a:xfrm>
          <a:prstGeom prst="rect">
            <a:avLst/>
          </a:prstGeom>
          <a:noFill/>
        </p:spPr>
        <p:txBody>
          <a:bodyPr wrap="square" lIns="0" tIns="0" rIns="0" bIns="0" rtlCol="0">
            <a:spAutoFit/>
          </a:bodyPr>
          <a:lstStyle/>
          <a:p>
            <a:pPr algn="r"/>
            <a:fld id="{1CBFE03B-FB53-4658-A23B-5A14098FF66A}" type="slidenum">
              <a:rPr lang="de-DE" sz="1400" smtClean="0">
                <a:solidFill>
                  <a:srgbClr val="6F6F6F"/>
                </a:solidFill>
              </a:rPr>
              <a:pPr/>
              <a:t>‹Nr.›</a:t>
            </a:fld>
            <a:r>
              <a:rPr lang="de-DE" sz="1400" dirty="0">
                <a:solidFill>
                  <a:schemeClr val="accent2"/>
                </a:solidFill>
              </a:rPr>
              <a:t> </a:t>
            </a:r>
            <a:r>
              <a:rPr lang="de-DE" sz="1400" dirty="0">
                <a:solidFill>
                  <a:srgbClr val="6F6F6F"/>
                </a:solidFill>
              </a:rPr>
              <a:t>//</a:t>
            </a:r>
            <a:r>
              <a:rPr lang="de-DE" sz="1400" dirty="0">
                <a:solidFill>
                  <a:schemeClr val="accent2"/>
                </a:solidFill>
              </a:rPr>
              <a:t> </a:t>
            </a:r>
            <a:r>
              <a:rPr lang="de-DE" sz="1400" dirty="0">
                <a:solidFill>
                  <a:srgbClr val="EF7D00"/>
                </a:solidFill>
              </a:rPr>
              <a:t>LKW Kitzingen //</a:t>
            </a:r>
          </a:p>
        </p:txBody>
      </p:sp>
      <p:pic>
        <p:nvPicPr>
          <p:cNvPr id="12" name="Grafik 11">
            <a:extLst>
              <a:ext uri="{FF2B5EF4-FFF2-40B4-BE49-F238E27FC236}">
                <a16:creationId xmlns:a16="http://schemas.microsoft.com/office/drawing/2014/main" id="{4432CAE3-8531-4EE7-B52F-78FFEF2EE6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20000"/>
            <a:ext cx="653023" cy="1524250"/>
          </a:xfrm>
          <a:prstGeom prst="rect">
            <a:avLst/>
          </a:prstGeom>
        </p:spPr>
      </p:pic>
      <p:sp>
        <p:nvSpPr>
          <p:cNvPr id="7" name="Titel 1">
            <a:extLst>
              <a:ext uri="{FF2B5EF4-FFF2-40B4-BE49-F238E27FC236}">
                <a16:creationId xmlns:a16="http://schemas.microsoft.com/office/drawing/2014/main" id="{A6A8E2E8-791C-45C9-95CA-3DCE10391B11}"/>
              </a:ext>
            </a:extLst>
          </p:cNvPr>
          <p:cNvSpPr>
            <a:spLocks noGrp="1"/>
          </p:cNvSpPr>
          <p:nvPr>
            <p:ph type="title" hasCustomPrompt="1"/>
          </p:nvPr>
        </p:nvSpPr>
        <p:spPr>
          <a:xfrm>
            <a:off x="911999" y="1172209"/>
            <a:ext cx="10368775" cy="510541"/>
          </a:xfrm>
        </p:spPr>
        <p:txBody>
          <a:bodyPr anchor="t" anchorCtr="0">
            <a:noAutofit/>
          </a:bodyPr>
          <a:lstStyle>
            <a:lvl1pPr>
              <a:defRPr i="0">
                <a:solidFill>
                  <a:schemeClr val="tx1">
                    <a:lumMod val="65000"/>
                    <a:lumOff val="35000"/>
                  </a:schemeClr>
                </a:solidFill>
                <a:latin typeface="+mj-lt"/>
              </a:defRPr>
            </a:lvl1pPr>
          </a:lstStyle>
          <a:p>
            <a:r>
              <a:rPr lang="de-DE" dirty="0"/>
              <a:t>Titel bearbeiten</a:t>
            </a:r>
          </a:p>
        </p:txBody>
      </p:sp>
      <p:cxnSp>
        <p:nvCxnSpPr>
          <p:cNvPr id="9" name="Gerader Verbinder 8"/>
          <p:cNvCxnSpPr/>
          <p:nvPr userDrawn="1"/>
        </p:nvCxnSpPr>
        <p:spPr>
          <a:xfrm flipH="1">
            <a:off x="923109" y="1682750"/>
            <a:ext cx="10293531" cy="15421"/>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7426890"/>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el und Leer">
    <p:spTree>
      <p:nvGrpSpPr>
        <p:cNvPr id="1" name=""/>
        <p:cNvGrpSpPr/>
        <p:nvPr/>
      </p:nvGrpSpPr>
      <p:grpSpPr>
        <a:xfrm>
          <a:off x="0" y="0"/>
          <a:ext cx="0" cy="0"/>
          <a:chOff x="0" y="0"/>
          <a:chExt cx="0" cy="0"/>
        </a:xfrm>
      </p:grpSpPr>
      <p:sp>
        <p:nvSpPr>
          <p:cNvPr id="8" name="Datumsplatzhalter 3">
            <a:extLst>
              <a:ext uri="{FF2B5EF4-FFF2-40B4-BE49-F238E27FC236}">
                <a16:creationId xmlns:a16="http://schemas.microsoft.com/office/drawing/2014/main" id="{63A525FE-F94C-467F-AF96-D9CFFC3F7DA7}"/>
              </a:ext>
            </a:extLst>
          </p:cNvPr>
          <p:cNvSpPr txBox="1">
            <a:spLocks/>
          </p:cNvSpPr>
          <p:nvPr userDrawn="1"/>
        </p:nvSpPr>
        <p:spPr>
          <a:xfrm>
            <a:off x="11038114" y="216000"/>
            <a:ext cx="831326" cy="215444"/>
          </a:xfrm>
          <a:prstGeom prst="rect">
            <a:avLst/>
          </a:prstGeom>
        </p:spPr>
        <p:txBody>
          <a:bodyPr vert="horz" lIns="0" tIns="46800" rIns="0" bIns="46800" rtlCol="0" anchor="ctr"/>
          <a:lstStyle>
            <a:defPPr>
              <a:defRPr lang="de-DE"/>
            </a:defPPr>
            <a:lvl1pPr marL="0" algn="r" defTabSz="914400" rtl="0" eaLnBrk="1" latinLnBrk="0" hangingPunct="1">
              <a:defRPr sz="1400" i="0" kern="1200">
                <a:solidFill>
                  <a:srgbClr val="EF7D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F20EAA-4F0F-498E-A8CD-DD9E91D8E529}" type="datetimeFigureOut">
              <a:rPr lang="de-DE" smtClean="0"/>
              <a:pPr/>
              <a:t>25.11.2025</a:t>
            </a:fld>
            <a:endParaRPr lang="de-DE" dirty="0"/>
          </a:p>
        </p:txBody>
      </p:sp>
      <p:sp>
        <p:nvSpPr>
          <p:cNvPr id="10" name="Textfeld 9">
            <a:extLst>
              <a:ext uri="{FF2B5EF4-FFF2-40B4-BE49-F238E27FC236}">
                <a16:creationId xmlns:a16="http://schemas.microsoft.com/office/drawing/2014/main" id="{3AA40A3B-6894-4837-8CDA-2DE79A53FC35}"/>
              </a:ext>
            </a:extLst>
          </p:cNvPr>
          <p:cNvSpPr txBox="1"/>
          <p:nvPr userDrawn="1"/>
        </p:nvSpPr>
        <p:spPr>
          <a:xfrm>
            <a:off x="8595360" y="216000"/>
            <a:ext cx="2382401" cy="215444"/>
          </a:xfrm>
          <a:prstGeom prst="rect">
            <a:avLst/>
          </a:prstGeom>
          <a:noFill/>
        </p:spPr>
        <p:txBody>
          <a:bodyPr wrap="square" lIns="0" tIns="0" rIns="0" bIns="0" rtlCol="0">
            <a:spAutoFit/>
          </a:bodyPr>
          <a:lstStyle/>
          <a:p>
            <a:pPr algn="r"/>
            <a:fld id="{1CBFE03B-FB53-4658-A23B-5A14098FF66A}" type="slidenum">
              <a:rPr lang="de-DE" sz="1400" smtClean="0">
                <a:solidFill>
                  <a:srgbClr val="6F6F6F"/>
                </a:solidFill>
              </a:rPr>
              <a:pPr/>
              <a:t>‹Nr.›</a:t>
            </a:fld>
            <a:r>
              <a:rPr lang="de-DE" sz="1400" dirty="0">
                <a:solidFill>
                  <a:schemeClr val="accent2"/>
                </a:solidFill>
              </a:rPr>
              <a:t> //</a:t>
            </a:r>
            <a:r>
              <a:rPr lang="de-DE" sz="1400" dirty="0">
                <a:solidFill>
                  <a:srgbClr val="EF7D00"/>
                </a:solidFill>
              </a:rPr>
              <a:t> LKW Kitzingen //</a:t>
            </a:r>
          </a:p>
        </p:txBody>
      </p:sp>
      <p:pic>
        <p:nvPicPr>
          <p:cNvPr id="12" name="Grafik 11">
            <a:extLst>
              <a:ext uri="{FF2B5EF4-FFF2-40B4-BE49-F238E27FC236}">
                <a16:creationId xmlns:a16="http://schemas.microsoft.com/office/drawing/2014/main" id="{4432CAE3-8531-4EE7-B52F-78FFEF2EE6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20000"/>
            <a:ext cx="653023" cy="1524250"/>
          </a:xfrm>
          <a:prstGeom prst="rect">
            <a:avLst/>
          </a:prstGeom>
        </p:spPr>
      </p:pic>
      <p:sp>
        <p:nvSpPr>
          <p:cNvPr id="6" name="Titel 1">
            <a:extLst>
              <a:ext uri="{FF2B5EF4-FFF2-40B4-BE49-F238E27FC236}">
                <a16:creationId xmlns:a16="http://schemas.microsoft.com/office/drawing/2014/main" id="{A6A8E2E8-791C-45C9-95CA-3DCE10391B11}"/>
              </a:ext>
            </a:extLst>
          </p:cNvPr>
          <p:cNvSpPr>
            <a:spLocks noGrp="1"/>
          </p:cNvSpPr>
          <p:nvPr>
            <p:ph type="title" hasCustomPrompt="1"/>
          </p:nvPr>
        </p:nvSpPr>
        <p:spPr>
          <a:xfrm>
            <a:off x="911999" y="1172209"/>
            <a:ext cx="10368775" cy="510541"/>
          </a:xfrm>
        </p:spPr>
        <p:txBody>
          <a:bodyPr anchor="t" anchorCtr="0">
            <a:noAutofit/>
          </a:bodyPr>
          <a:lstStyle>
            <a:lvl1pPr>
              <a:defRPr i="0">
                <a:solidFill>
                  <a:schemeClr val="tx1">
                    <a:lumMod val="65000"/>
                    <a:lumOff val="35000"/>
                  </a:schemeClr>
                </a:solidFill>
                <a:latin typeface="+mj-lt"/>
              </a:defRPr>
            </a:lvl1pPr>
          </a:lstStyle>
          <a:p>
            <a:r>
              <a:rPr lang="de-DE" dirty="0"/>
              <a:t>Titel bearbeiten</a:t>
            </a:r>
          </a:p>
        </p:txBody>
      </p:sp>
      <p:cxnSp>
        <p:nvCxnSpPr>
          <p:cNvPr id="7" name="Gerader Verbinder 6"/>
          <p:cNvCxnSpPr/>
          <p:nvPr userDrawn="1"/>
        </p:nvCxnSpPr>
        <p:spPr>
          <a:xfrm flipH="1">
            <a:off x="923109" y="1682750"/>
            <a:ext cx="10293531" cy="15421"/>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88841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el und Tabelle">
    <p:spTree>
      <p:nvGrpSpPr>
        <p:cNvPr id="1" name=""/>
        <p:cNvGrpSpPr/>
        <p:nvPr/>
      </p:nvGrpSpPr>
      <p:grpSpPr>
        <a:xfrm>
          <a:off x="0" y="0"/>
          <a:ext cx="0" cy="0"/>
          <a:chOff x="0" y="0"/>
          <a:chExt cx="0" cy="0"/>
        </a:xfrm>
      </p:grpSpPr>
      <p:sp>
        <p:nvSpPr>
          <p:cNvPr id="3" name="Tabellenplatzhalter 2"/>
          <p:cNvSpPr>
            <a:spLocks noGrp="1"/>
          </p:cNvSpPr>
          <p:nvPr>
            <p:ph type="tbl" idx="1"/>
          </p:nvPr>
        </p:nvSpPr>
        <p:spPr>
          <a:xfrm>
            <a:off x="3407834" y="1557339"/>
            <a:ext cx="8174567" cy="4568825"/>
          </a:xfrm>
        </p:spPr>
        <p:txBody>
          <a:bodyPr/>
          <a:lstStyle/>
          <a:p>
            <a:pPr lvl="0"/>
            <a:r>
              <a:rPr lang="de-DE" noProof="0"/>
              <a:t>Tabelle durch Klicken auf Symbol hinzufügen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EFAA00C6-A36F-4C68-96D3-840B719CF58A}" type="slidenum">
              <a:rPr lang="de-DE"/>
              <a:pPr>
                <a:defRPr/>
              </a:pPr>
              <a:t>‹Nr.›</a:t>
            </a:fld>
            <a:endParaRPr lang="de-DE"/>
          </a:p>
        </p:txBody>
      </p:sp>
      <p:sp>
        <p:nvSpPr>
          <p:cNvPr id="7" name="Titel 1">
            <a:extLst>
              <a:ext uri="{FF2B5EF4-FFF2-40B4-BE49-F238E27FC236}">
                <a16:creationId xmlns:a16="http://schemas.microsoft.com/office/drawing/2014/main" id="{A6A8E2E8-791C-45C9-95CA-3DCE10391B11}"/>
              </a:ext>
            </a:extLst>
          </p:cNvPr>
          <p:cNvSpPr txBox="1">
            <a:spLocks/>
          </p:cNvSpPr>
          <p:nvPr userDrawn="1"/>
        </p:nvSpPr>
        <p:spPr>
          <a:xfrm>
            <a:off x="911999" y="1172209"/>
            <a:ext cx="10368775" cy="51054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lumMod val="65000"/>
                    <a:lumOff val="35000"/>
                  </a:schemeClr>
                </a:solidFill>
                <a:latin typeface="+mj-lt"/>
                <a:ea typeface="+mj-ea"/>
                <a:cs typeface="+mj-cs"/>
              </a:defRPr>
            </a:lvl1pPr>
          </a:lstStyle>
          <a:p>
            <a:r>
              <a:rPr lang="de-DE"/>
              <a:t>Titel bearbeiten</a:t>
            </a:r>
            <a:endParaRPr lang="de-DE" dirty="0"/>
          </a:p>
        </p:txBody>
      </p:sp>
      <p:cxnSp>
        <p:nvCxnSpPr>
          <p:cNvPr id="8" name="Gerader Verbinder 7"/>
          <p:cNvCxnSpPr/>
          <p:nvPr userDrawn="1"/>
        </p:nvCxnSpPr>
        <p:spPr>
          <a:xfrm flipH="1">
            <a:off x="923109" y="1682750"/>
            <a:ext cx="10293531" cy="15421"/>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4656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folie">
    <p:bg>
      <p:bgPr>
        <a:solidFill>
          <a:schemeClr val="bg1"/>
        </a:solidFill>
        <a:effectLst/>
      </p:bgPr>
    </p:bg>
    <p:spTree>
      <p:nvGrpSpPr>
        <p:cNvPr id="1" name=""/>
        <p:cNvGrpSpPr/>
        <p:nvPr/>
      </p:nvGrpSpPr>
      <p:grpSpPr>
        <a:xfrm>
          <a:off x="0" y="0"/>
          <a:ext cx="0" cy="0"/>
          <a:chOff x="0" y="0"/>
          <a:chExt cx="0" cy="0"/>
        </a:xfrm>
      </p:grpSpPr>
      <p:cxnSp>
        <p:nvCxnSpPr>
          <p:cNvPr id="4" name="Gerader Verbinder 3"/>
          <p:cNvCxnSpPr/>
          <p:nvPr userDrawn="1"/>
        </p:nvCxnSpPr>
        <p:spPr>
          <a:xfrm flipH="1">
            <a:off x="2639616" y="1196752"/>
            <a:ext cx="9552384" cy="0"/>
          </a:xfrm>
          <a:prstGeom prst="line">
            <a:avLst/>
          </a:prstGeom>
          <a:ln w="28575">
            <a:solidFill>
              <a:srgbClr val="F7B105"/>
            </a:solidFill>
          </a:ln>
        </p:spPr>
        <p:style>
          <a:lnRef idx="1">
            <a:schemeClr val="accent6"/>
          </a:lnRef>
          <a:fillRef idx="0">
            <a:schemeClr val="accent6"/>
          </a:fillRef>
          <a:effectRef idx="0">
            <a:schemeClr val="accent6"/>
          </a:effectRef>
          <a:fontRef idx="minor">
            <a:schemeClr val="tx1"/>
          </a:fontRef>
        </p:style>
      </p:cxnSp>
      <p:cxnSp>
        <p:nvCxnSpPr>
          <p:cNvPr id="13" name="Gerader Verbinder 12"/>
          <p:cNvCxnSpPr/>
          <p:nvPr userDrawn="1"/>
        </p:nvCxnSpPr>
        <p:spPr>
          <a:xfrm flipV="1">
            <a:off x="9857001" y="332016"/>
            <a:ext cx="0" cy="352425"/>
          </a:xfrm>
          <a:prstGeom prst="line">
            <a:avLst/>
          </a:prstGeom>
          <a:noFill/>
          <a:ln w="12700" cap="flat" cmpd="sng" algn="ctr">
            <a:solidFill>
              <a:sysClr val="window" lastClr="FFFFFF">
                <a:lumMod val="50000"/>
              </a:sysClr>
            </a:solidFill>
            <a:prstDash val="solid"/>
            <a:miter lim="800000"/>
          </a:ln>
          <a:effectLst/>
        </p:spPr>
      </p:cxnSp>
      <p:pic>
        <p:nvPicPr>
          <p:cNvPr id="2" name="Grafik 1">
            <a:extLst>
              <a:ext uri="{FF2B5EF4-FFF2-40B4-BE49-F238E27FC236}">
                <a16:creationId xmlns:a16="http://schemas.microsoft.com/office/drawing/2014/main" id="{F379998D-3869-CB4C-1361-3DFC4BA936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98"/>
          <a:stretch/>
        </p:blipFill>
        <p:spPr>
          <a:xfrm>
            <a:off x="8600448" y="282718"/>
            <a:ext cx="3453185" cy="837573"/>
          </a:xfrm>
          <a:prstGeom prst="rect">
            <a:avLst/>
          </a:prstGeom>
        </p:spPr>
      </p:pic>
    </p:spTree>
    <p:extLst>
      <p:ext uri="{BB962C8B-B14F-4D97-AF65-F5344CB8AC3E}">
        <p14:creationId xmlns:p14="http://schemas.microsoft.com/office/powerpoint/2010/main" val="5991401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A6A8E2E8-791C-45C9-95CA-3DCE10391B11}"/>
              </a:ext>
            </a:extLst>
          </p:cNvPr>
          <p:cNvSpPr>
            <a:spLocks noGrp="1"/>
          </p:cNvSpPr>
          <p:nvPr>
            <p:ph type="title" hasCustomPrompt="1"/>
          </p:nvPr>
        </p:nvSpPr>
        <p:spPr>
          <a:xfrm>
            <a:off x="911999" y="1172209"/>
            <a:ext cx="10368775" cy="510541"/>
          </a:xfrm>
        </p:spPr>
        <p:txBody>
          <a:bodyPr anchor="t" anchorCtr="0">
            <a:noAutofit/>
          </a:bodyPr>
          <a:lstStyle>
            <a:lvl1pPr>
              <a:defRPr i="0">
                <a:solidFill>
                  <a:schemeClr val="tx1">
                    <a:lumMod val="65000"/>
                    <a:lumOff val="35000"/>
                  </a:schemeClr>
                </a:solidFill>
                <a:latin typeface="+mj-lt"/>
              </a:defRPr>
            </a:lvl1pPr>
          </a:lstStyle>
          <a:p>
            <a:r>
              <a:rPr lang="de-DE" dirty="0"/>
              <a:t>Titel bearbeiten</a:t>
            </a:r>
          </a:p>
        </p:txBody>
      </p:sp>
      <p:cxnSp>
        <p:nvCxnSpPr>
          <p:cNvPr id="4" name="Gerader Verbinder 3"/>
          <p:cNvCxnSpPr/>
          <p:nvPr userDrawn="1"/>
        </p:nvCxnSpPr>
        <p:spPr>
          <a:xfrm flipH="1">
            <a:off x="923109" y="1682750"/>
            <a:ext cx="10293531" cy="15421"/>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41618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0E213F-F96E-4565-9864-4DFE00BB8B0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6222610F-5D8C-48DB-81B7-90C13CEE8F5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4" name="Datumsplatzhalter 3">
            <a:extLst>
              <a:ext uri="{FF2B5EF4-FFF2-40B4-BE49-F238E27FC236}">
                <a16:creationId xmlns:a16="http://schemas.microsoft.com/office/drawing/2014/main" id="{B42D96CD-DDFA-493D-B980-0068AF394AC3}"/>
              </a:ext>
            </a:extLst>
          </p:cNvPr>
          <p:cNvSpPr>
            <a:spLocks noGrp="1"/>
          </p:cNvSpPr>
          <p:nvPr>
            <p:ph type="dt" sz="half" idx="10"/>
          </p:nvPr>
        </p:nvSpPr>
        <p:spPr>
          <a:xfrm>
            <a:off x="838200" y="6356350"/>
            <a:ext cx="2743200" cy="365125"/>
          </a:xfrm>
          <a:prstGeom prst="rect">
            <a:avLst/>
          </a:prstGeom>
        </p:spPr>
        <p:txBody>
          <a:bodyPr/>
          <a:lstStyle/>
          <a:p>
            <a:fld id="{B2DBFC91-5A00-41FC-8194-A95D53313F65}" type="datetimeFigureOut">
              <a:rPr lang="de-DE" smtClean="0"/>
              <a:t>25.11.2025</a:t>
            </a:fld>
            <a:endParaRPr lang="de-DE"/>
          </a:p>
        </p:txBody>
      </p:sp>
      <p:sp>
        <p:nvSpPr>
          <p:cNvPr id="5" name="Fußzeilenplatzhalter 4">
            <a:extLst>
              <a:ext uri="{FF2B5EF4-FFF2-40B4-BE49-F238E27FC236}">
                <a16:creationId xmlns:a16="http://schemas.microsoft.com/office/drawing/2014/main" id="{C2330ADE-6265-4AB9-8EDB-7961E5E682EF}"/>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1542C86D-CA3B-4AFE-B858-23088EECBABA}"/>
              </a:ext>
            </a:extLst>
          </p:cNvPr>
          <p:cNvSpPr>
            <a:spLocks noGrp="1"/>
          </p:cNvSpPr>
          <p:nvPr>
            <p:ph type="sldNum" sz="quarter" idx="12"/>
          </p:nvPr>
        </p:nvSpPr>
        <p:spPr>
          <a:xfrm>
            <a:off x="8610600" y="6356350"/>
            <a:ext cx="2743200" cy="365125"/>
          </a:xfrm>
          <a:prstGeom prst="rect">
            <a:avLst/>
          </a:prstGeom>
        </p:spPr>
        <p:txBody>
          <a:bodyPr/>
          <a:lstStyle/>
          <a:p>
            <a:fld id="{91AF5669-0A29-4834-A819-23104FACB216}" type="slidenum">
              <a:rPr lang="de-DE" smtClean="0"/>
              <a:t>‹Nr.›</a:t>
            </a:fld>
            <a:endParaRPr lang="de-DE"/>
          </a:p>
        </p:txBody>
      </p:sp>
    </p:spTree>
    <p:extLst>
      <p:ext uri="{BB962C8B-B14F-4D97-AF65-F5344CB8AC3E}">
        <p14:creationId xmlns:p14="http://schemas.microsoft.com/office/powerpoint/2010/main" val="2785001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267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folie">
    <p:bg>
      <p:bgPr>
        <a:solidFill>
          <a:schemeClr val="bg1"/>
        </a:solidFill>
        <a:effectLst/>
      </p:bgPr>
    </p:bg>
    <p:spTree>
      <p:nvGrpSpPr>
        <p:cNvPr id="1" name=""/>
        <p:cNvGrpSpPr/>
        <p:nvPr/>
      </p:nvGrpSpPr>
      <p:grpSpPr>
        <a:xfrm>
          <a:off x="0" y="0"/>
          <a:ext cx="0" cy="0"/>
          <a:chOff x="0" y="0"/>
          <a:chExt cx="0" cy="0"/>
        </a:xfrm>
      </p:grpSpPr>
      <p:cxnSp>
        <p:nvCxnSpPr>
          <p:cNvPr id="4" name="Gerader Verbinder 3"/>
          <p:cNvCxnSpPr/>
          <p:nvPr userDrawn="1"/>
        </p:nvCxnSpPr>
        <p:spPr>
          <a:xfrm flipH="1">
            <a:off x="2639616" y="1196752"/>
            <a:ext cx="9552384" cy="0"/>
          </a:xfrm>
          <a:prstGeom prst="line">
            <a:avLst/>
          </a:prstGeom>
          <a:ln w="28575">
            <a:solidFill>
              <a:srgbClr val="F7B105"/>
            </a:solidFill>
          </a:ln>
        </p:spPr>
        <p:style>
          <a:lnRef idx="1">
            <a:schemeClr val="accent6"/>
          </a:lnRef>
          <a:fillRef idx="0">
            <a:schemeClr val="accent6"/>
          </a:fillRef>
          <a:effectRef idx="0">
            <a:schemeClr val="accent6"/>
          </a:effectRef>
          <a:fontRef idx="minor">
            <a:schemeClr val="tx1"/>
          </a:fontRef>
        </p:style>
      </p:cxnSp>
      <p:cxnSp>
        <p:nvCxnSpPr>
          <p:cNvPr id="13" name="Gerader Verbinder 12"/>
          <p:cNvCxnSpPr/>
          <p:nvPr userDrawn="1"/>
        </p:nvCxnSpPr>
        <p:spPr>
          <a:xfrm flipV="1">
            <a:off x="9857001" y="332016"/>
            <a:ext cx="0" cy="352425"/>
          </a:xfrm>
          <a:prstGeom prst="line">
            <a:avLst/>
          </a:prstGeom>
          <a:noFill/>
          <a:ln w="12700" cap="flat" cmpd="sng" algn="ctr">
            <a:solidFill>
              <a:sysClr val="window" lastClr="FFFFFF">
                <a:lumMod val="50000"/>
              </a:sysClr>
            </a:solidFill>
            <a:prstDash val="solid"/>
            <a:miter lim="800000"/>
          </a:ln>
          <a:effectLst/>
        </p:spPr>
      </p:cxnSp>
    </p:spTree>
    <p:extLst>
      <p:ext uri="{BB962C8B-B14F-4D97-AF65-F5344CB8AC3E}">
        <p14:creationId xmlns:p14="http://schemas.microsoft.com/office/powerpoint/2010/main" val="3601970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3162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slideLayout" Target="../slideLayouts/slideLayout38.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theme" Target="../theme/theme4.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6.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hteck 1"/>
          <p:cNvSpPr/>
          <p:nvPr userDrawn="1"/>
        </p:nvSpPr>
        <p:spPr>
          <a:xfrm>
            <a:off x="1055440" y="6435336"/>
            <a:ext cx="11136560" cy="18000"/>
          </a:xfrm>
          <a:prstGeom prst="rect">
            <a:avLst/>
          </a:prstGeom>
          <a:gradFill flip="none" rotWithShape="1">
            <a:gsLst>
              <a:gs pos="0">
                <a:srgbClr val="0076B4"/>
              </a:gs>
              <a:gs pos="0">
                <a:srgbClr val="F7B105"/>
              </a:gs>
            </a:gsLst>
            <a:lin ang="0" scaled="1"/>
            <a:tileRect/>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userDrawn="1"/>
        </p:nvSpPr>
        <p:spPr>
          <a:xfrm>
            <a:off x="7464152" y="6525254"/>
            <a:ext cx="4516681" cy="269304"/>
          </a:xfrm>
          <a:prstGeom prst="rect">
            <a:avLst/>
          </a:prstGeom>
        </p:spPr>
        <p:txBody>
          <a:bodyPr wrap="square">
            <a:spAutoFit/>
          </a:bodyPr>
          <a:lstStyle/>
          <a:p>
            <a:pPr marL="0" marR="0" indent="0" algn="r" defTabSz="914400" rtl="0" eaLnBrk="1" fontAlgn="base" latinLnBrk="0" hangingPunct="1">
              <a:lnSpc>
                <a:spcPct val="115000"/>
              </a:lnSpc>
              <a:spcBef>
                <a:spcPts val="0"/>
              </a:spcBef>
              <a:spcAft>
                <a:spcPts val="0"/>
              </a:spcAft>
              <a:buClrTx/>
              <a:buSzTx/>
              <a:buFontTx/>
              <a:buNone/>
              <a:tabLst/>
              <a:defRPr/>
            </a:pPr>
            <a:r>
              <a:rPr lang="de-DE" sz="1000" kern="1200" cap="none" dirty="0">
                <a:solidFill>
                  <a:srgbClr val="2C2C2C"/>
                </a:solidFill>
                <a:effectLst/>
                <a:latin typeface="Avenir LT Std 65 Medium" panose="020B0603020203020204" pitchFamily="34" charset="0"/>
                <a:ea typeface="+mn-ea"/>
                <a:cs typeface="+mn-cs"/>
              </a:rPr>
              <a:t>prosio </a:t>
            </a:r>
            <a:r>
              <a:rPr lang="de-DE" sz="1000" kern="1200" cap="none" dirty="0" err="1">
                <a:solidFill>
                  <a:srgbClr val="2C2C2C"/>
                </a:solidFill>
                <a:effectLst/>
                <a:latin typeface="Avenir LT Std 65 Medium" panose="020B0603020203020204" pitchFamily="34" charset="0"/>
                <a:ea typeface="+mn-ea"/>
                <a:cs typeface="+mn-cs"/>
              </a:rPr>
              <a:t>engineering</a:t>
            </a:r>
            <a:r>
              <a:rPr lang="de-DE" sz="1000" kern="1200" cap="none" baseline="0" dirty="0">
                <a:solidFill>
                  <a:srgbClr val="2C2C2C"/>
                </a:solidFill>
                <a:effectLst/>
                <a:latin typeface="Avenir LT Std 65 Medium" panose="020B0603020203020204" pitchFamily="34" charset="0"/>
                <a:ea typeface="+mn-ea"/>
                <a:cs typeface="+mn-cs"/>
              </a:rPr>
              <a:t> GmbH </a:t>
            </a:r>
            <a:r>
              <a:rPr lang="de-DE" sz="1000" cap="none" dirty="0">
                <a:solidFill>
                  <a:srgbClr val="F7A705"/>
                </a:solidFill>
                <a:effectLst/>
                <a:latin typeface="Avenir LT Std 65 Medium" panose="020B060302020302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000" cap="none" dirty="0">
                <a:solidFill>
                  <a:srgbClr val="2C2C2C"/>
                </a:solidFill>
                <a:effectLst/>
                <a:latin typeface="Avenir LT Std 65 Medium" panose="020B0603020203020204" pitchFamily="34" charset="0"/>
              </a:rPr>
              <a:t> </a:t>
            </a:r>
            <a:r>
              <a:rPr lang="de-DE" sz="1000" cap="none" dirty="0">
                <a:solidFill>
                  <a:srgbClr val="2C2C2C"/>
                </a:solidFill>
                <a:effectLst/>
                <a:latin typeface="Avenir LT Std 65 Medium" panose="020B0603020203020204" pitchFamily="34" charset="0"/>
                <a:ea typeface="Calibri" panose="020F0502020204030204" pitchFamily="34" charset="0"/>
                <a:cs typeface="Times New Roman" panose="02020603050405020304" pitchFamily="18" charset="0"/>
              </a:rPr>
              <a:t>Bergstraße 6</a:t>
            </a:r>
            <a:r>
              <a:rPr lang="de-DE" sz="1000" cap="none" dirty="0">
                <a:solidFill>
                  <a:srgbClr val="7F7F7F"/>
                </a:solidFill>
                <a:effectLst/>
                <a:latin typeface="Avenir LT Std 65 Medium" panose="020B0603020203020204" pitchFamily="34" charset="0"/>
                <a:ea typeface="Calibri" panose="020F0502020204030204" pitchFamily="34" charset="0"/>
                <a:cs typeface="Times New Roman" panose="02020603050405020304" pitchFamily="18" charset="0"/>
              </a:rPr>
              <a:t> </a:t>
            </a:r>
            <a:r>
              <a:rPr lang="de-DE" sz="1000" cap="none" dirty="0">
                <a:solidFill>
                  <a:srgbClr val="F7A705"/>
                </a:solidFill>
                <a:effectLst/>
                <a:latin typeface="Avenir LT Std 65 Medium" panose="020B060302020302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000" cap="none" baseline="0" dirty="0">
                <a:solidFill>
                  <a:srgbClr val="7F7F7F"/>
                </a:solidFill>
                <a:effectLst/>
                <a:latin typeface="Avenir LT Std 65 Medium" panose="020B0603020203020204" pitchFamily="34" charset="0"/>
                <a:ea typeface="Calibri" panose="020F0502020204030204" pitchFamily="34" charset="0"/>
              </a:rPr>
              <a:t> </a:t>
            </a:r>
            <a:r>
              <a:rPr lang="de-DE" sz="1000" cap="none" dirty="0">
                <a:solidFill>
                  <a:srgbClr val="2C2C2C"/>
                </a:solidFill>
                <a:effectLst/>
                <a:latin typeface="Avenir LT Std 65 Medium" panose="020B0603020203020204" pitchFamily="34" charset="0"/>
                <a:ea typeface="Calibri" panose="020F0502020204030204" pitchFamily="34" charset="0"/>
              </a:rPr>
              <a:t>91207 Lauf an der Pegnitz</a:t>
            </a:r>
            <a:endParaRPr lang="de-DE" sz="1050" cap="none" dirty="0">
              <a:effectLst/>
              <a:latin typeface="Avenir LT Std 65 Medium" panose="020B0603020203020204" pitchFamily="34" charset="0"/>
            </a:endParaRPr>
          </a:p>
        </p:txBody>
      </p:sp>
      <p:sp>
        <p:nvSpPr>
          <p:cNvPr id="4" name="Rechteck 3">
            <a:extLst>
              <a:ext uri="{FF2B5EF4-FFF2-40B4-BE49-F238E27FC236}">
                <a16:creationId xmlns:a16="http://schemas.microsoft.com/office/drawing/2014/main" id="{AE8DDB01-15A9-4FB7-AEA2-7970C306D8CB}"/>
              </a:ext>
            </a:extLst>
          </p:cNvPr>
          <p:cNvSpPr/>
          <p:nvPr userDrawn="1"/>
        </p:nvSpPr>
        <p:spPr>
          <a:xfrm>
            <a:off x="983432" y="6525254"/>
            <a:ext cx="5256584" cy="259495"/>
          </a:xfrm>
          <a:prstGeom prst="rect">
            <a:avLst/>
          </a:prstGeom>
        </p:spPr>
        <p:txBody>
          <a:bodyPr wrap="square">
            <a:spAutoFit/>
          </a:bodyPr>
          <a:lstStyle/>
          <a:p>
            <a:pPr marL="0" marR="0" indent="0" algn="l" defTabSz="914400" rtl="0" eaLnBrk="1" fontAlgn="base" latinLnBrk="0" hangingPunct="1">
              <a:lnSpc>
                <a:spcPct val="115000"/>
              </a:lnSpc>
              <a:spcBef>
                <a:spcPts val="0"/>
              </a:spcBef>
              <a:spcAft>
                <a:spcPts val="0"/>
              </a:spcAft>
              <a:buClrTx/>
              <a:buSzTx/>
              <a:buFontTx/>
              <a:buNone/>
              <a:tabLst/>
              <a:defRPr/>
            </a:pPr>
            <a:r>
              <a:rPr lang="de-DE" sz="1000" kern="1200" cap="none" dirty="0">
                <a:solidFill>
                  <a:srgbClr val="2C2C2C"/>
                </a:solidFill>
                <a:effectLst/>
                <a:latin typeface="Avenir LT Std 65 Medium" panose="020B0603020203020204" pitchFamily="34" charset="0"/>
                <a:ea typeface="+mn-ea"/>
                <a:cs typeface="+mn-cs"/>
              </a:rPr>
              <a:t>Licht-, Kraft- und Wasserwerke Kitzingen GmbH</a:t>
            </a:r>
            <a:r>
              <a:rPr lang="de-DE" sz="1000" kern="1200" cap="none" baseline="0" dirty="0">
                <a:solidFill>
                  <a:srgbClr val="2C2C2C"/>
                </a:solidFill>
                <a:effectLst/>
                <a:latin typeface="Avenir LT Std 65 Medium" panose="020B0603020203020204" pitchFamily="34" charset="0"/>
                <a:ea typeface="+mn-ea"/>
                <a:cs typeface="+mn-cs"/>
              </a:rPr>
              <a:t> </a:t>
            </a:r>
            <a:r>
              <a:rPr lang="de-DE" sz="1000" cap="none" dirty="0">
                <a:solidFill>
                  <a:srgbClr val="F7A705"/>
                </a:solidFill>
                <a:effectLst/>
                <a:latin typeface="Avenir LT Std 65 Medium" panose="020B060302020302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000" cap="none" dirty="0">
                <a:solidFill>
                  <a:srgbClr val="2C2C2C"/>
                </a:solidFill>
                <a:effectLst/>
                <a:latin typeface="Avenir LT Std 65 Medium" panose="020B0603020203020204" pitchFamily="34" charset="0"/>
              </a:rPr>
              <a:t> </a:t>
            </a:r>
            <a:r>
              <a:rPr lang="de-DE" sz="1000" cap="none" dirty="0" err="1">
                <a:solidFill>
                  <a:srgbClr val="2C2C2C"/>
                </a:solidFill>
                <a:effectLst/>
                <a:latin typeface="Avenir LT Std 65 Medium" panose="020B0603020203020204" pitchFamily="34" charset="0"/>
                <a:ea typeface="Calibri" panose="020F0502020204030204" pitchFamily="34" charset="0"/>
                <a:cs typeface="Times New Roman" panose="02020603050405020304" pitchFamily="18" charset="0"/>
              </a:rPr>
              <a:t>Wörthstraße</a:t>
            </a:r>
            <a:r>
              <a:rPr lang="de-DE" sz="1000" cap="none" dirty="0">
                <a:solidFill>
                  <a:srgbClr val="2C2C2C"/>
                </a:solidFill>
                <a:effectLst/>
                <a:latin typeface="Avenir LT Std 65 Medium" panose="020B0603020203020204" pitchFamily="34" charset="0"/>
                <a:ea typeface="Calibri" panose="020F0502020204030204" pitchFamily="34" charset="0"/>
                <a:cs typeface="Times New Roman" panose="02020603050405020304" pitchFamily="18" charset="0"/>
              </a:rPr>
              <a:t> 5</a:t>
            </a:r>
            <a:r>
              <a:rPr lang="de-DE" sz="1000" cap="none" dirty="0">
                <a:solidFill>
                  <a:srgbClr val="7F7F7F"/>
                </a:solidFill>
                <a:effectLst/>
                <a:latin typeface="Avenir LT Std 65 Medium" panose="020B0603020203020204" pitchFamily="34" charset="0"/>
                <a:ea typeface="Calibri" panose="020F0502020204030204" pitchFamily="34" charset="0"/>
                <a:cs typeface="Times New Roman" panose="02020603050405020304" pitchFamily="18" charset="0"/>
              </a:rPr>
              <a:t> </a:t>
            </a:r>
            <a:r>
              <a:rPr lang="de-DE" sz="1000" cap="none" dirty="0">
                <a:solidFill>
                  <a:srgbClr val="F7A705"/>
                </a:solidFill>
                <a:effectLst/>
                <a:latin typeface="Avenir LT Std 65 Medium" panose="020B060302020302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000" cap="none" baseline="0" dirty="0">
                <a:solidFill>
                  <a:srgbClr val="7F7F7F"/>
                </a:solidFill>
                <a:effectLst/>
                <a:latin typeface="Avenir LT Std 65 Medium" panose="020B0603020203020204" pitchFamily="34" charset="0"/>
                <a:ea typeface="Calibri" panose="020F0502020204030204" pitchFamily="34" charset="0"/>
              </a:rPr>
              <a:t> </a:t>
            </a:r>
            <a:r>
              <a:rPr lang="de-DE" sz="1000" cap="none" dirty="0">
                <a:solidFill>
                  <a:srgbClr val="2C2C2C"/>
                </a:solidFill>
                <a:effectLst/>
                <a:latin typeface="Avenir LT Std 65 Medium" panose="020B0603020203020204" pitchFamily="34" charset="0"/>
                <a:ea typeface="Calibri" panose="020F0502020204030204" pitchFamily="34" charset="0"/>
              </a:rPr>
              <a:t>97318 Kitzingen</a:t>
            </a:r>
            <a:endParaRPr lang="de-DE" sz="1050" cap="none" dirty="0">
              <a:effectLst/>
              <a:latin typeface="Avenir LT Std 65 Medium" panose="020B0603020203020204" pitchFamily="34" charset="0"/>
            </a:endParaRPr>
          </a:p>
        </p:txBody>
      </p:sp>
    </p:spTree>
    <p:extLst>
      <p:ext uri="{BB962C8B-B14F-4D97-AF65-F5344CB8AC3E}">
        <p14:creationId xmlns:p14="http://schemas.microsoft.com/office/powerpoint/2010/main" val="3665860364"/>
      </p:ext>
    </p:extLst>
  </p:cSld>
  <p:clrMap bg1="lt1" tx1="dk1" bg2="lt2" tx2="dk2" accent1="accent1" accent2="accent2" accent3="accent3" accent4="accent4" accent5="accent5" accent6="accent6" hlink="hlink" folHlink="folHlink"/>
  <p:sldLayoutIdLst>
    <p:sldLayoutId id="2147484281" r:id="rId1"/>
    <p:sldLayoutId id="2147484284" r:id="rId2"/>
    <p:sldLayoutId id="2147484282" r:id="rId3"/>
    <p:sldLayoutId id="2147484285" r:id="rId4"/>
    <p:sldLayoutId id="2147484283" r:id="rId5"/>
  </p:sldLayoutIdLst>
  <p:hf hdr="0" ftr="0"/>
  <p:txStyles>
    <p:titleStyle>
      <a:lvl1pPr algn="l" defTabSz="914400" rtl="0" eaLnBrk="1" latinLnBrk="0" hangingPunct="1">
        <a:spcBef>
          <a:spcPts val="1800"/>
        </a:spcBef>
        <a:buNone/>
        <a:defRPr sz="1100" kern="1200" baseline="0">
          <a:solidFill>
            <a:schemeClr val="bg1">
              <a:lumMod val="75000"/>
            </a:schemeClr>
          </a:solidFill>
          <a:latin typeface="Arial Narrow" pitchFamily="34" charset="0"/>
          <a:ea typeface="+mj-ea"/>
          <a:cs typeface="+mj-cs"/>
        </a:defRPr>
      </a:lvl1pPr>
    </p:titleStyle>
    <p:bodyStyle>
      <a:lvl1pPr marL="0" indent="0" algn="l" defTabSz="914400" rtl="0" eaLnBrk="1" latinLnBrk="0" hangingPunct="1">
        <a:spcBef>
          <a:spcPct val="20000"/>
        </a:spcBef>
        <a:buFont typeface="Arial" pitchFamily="34" charset="0"/>
        <a:buNone/>
        <a:defRPr sz="2400" kern="1200" baseline="0">
          <a:solidFill>
            <a:schemeClr val="accent1">
              <a:lumMod val="75000"/>
            </a:schemeClr>
          </a:solidFill>
          <a:effectLst>
            <a:outerShdw blurRad="38100" dist="38100" dir="2700000" algn="tl">
              <a:srgbClr val="000000">
                <a:alpha val="43137"/>
              </a:srgbClr>
            </a:outerShdw>
          </a:effectLst>
          <a:latin typeface="Arial Narrow" pitchFamily="34" charset="0"/>
          <a:ea typeface="+mn-ea"/>
          <a:cs typeface="+mn-cs"/>
        </a:defRPr>
      </a:lvl1pPr>
      <a:lvl2pPr marL="742950" indent="-285750" algn="l" defTabSz="914400" rtl="0" eaLnBrk="1" latinLnBrk="0" hangingPunct="1">
        <a:spcBef>
          <a:spcPct val="20000"/>
        </a:spcBef>
        <a:buClr>
          <a:schemeClr val="accent1">
            <a:lumMod val="75000"/>
          </a:schemeClr>
        </a:buClr>
        <a:buSzPct val="120000"/>
        <a:buFont typeface="Arial" pitchFamily="34" charset="0"/>
        <a:buChar char="•"/>
        <a:defRPr sz="2000" kern="1200" baseline="0">
          <a:solidFill>
            <a:schemeClr val="tx1"/>
          </a:solidFill>
          <a:latin typeface="Arial Narrow" pitchFamily="34" charset="0"/>
          <a:ea typeface="+mn-ea"/>
          <a:cs typeface="+mn-cs"/>
        </a:defRPr>
      </a:lvl2pPr>
      <a:lvl3pPr marL="1143000" indent="-228600" algn="l" defTabSz="914400" rtl="0" eaLnBrk="1" latinLnBrk="0" hangingPunct="1">
        <a:spcBef>
          <a:spcPct val="20000"/>
        </a:spcBef>
        <a:buClr>
          <a:schemeClr val="accent1">
            <a:lumMod val="60000"/>
            <a:lumOff val="40000"/>
          </a:schemeClr>
        </a:buClr>
        <a:buFont typeface="Arial" pitchFamily="34" charset="0"/>
        <a:buChar char="•"/>
        <a:defRPr sz="1600" kern="1200">
          <a:solidFill>
            <a:schemeClr val="tx1"/>
          </a:solidFill>
          <a:latin typeface="Arial Narrow" pitchFamily="34" charset="0"/>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Narrow" pitchFamily="34" charset="0"/>
          <a:ea typeface="+mn-ea"/>
          <a:cs typeface="+mn-cs"/>
        </a:defRPr>
      </a:lvl4pPr>
      <a:lvl5pPr marL="1828800" indent="0" algn="l" defTabSz="914400" rtl="0" eaLnBrk="1" latinLnBrk="0" hangingPunct="1">
        <a:spcBef>
          <a:spcPct val="20000"/>
        </a:spcBef>
        <a:buFont typeface="Arial" pitchFamily="34" charset="0"/>
        <a:buNone/>
        <a:defRPr sz="1000" i="1" kern="1200" baseline="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hteck 5"/>
          <p:cNvSpPr/>
          <p:nvPr userDrawn="1"/>
        </p:nvSpPr>
        <p:spPr>
          <a:xfrm>
            <a:off x="5552447" y="6030197"/>
            <a:ext cx="6096000" cy="843693"/>
          </a:xfrm>
          <a:prstGeom prst="rect">
            <a:avLst/>
          </a:prstGeom>
        </p:spPr>
        <p:txBody>
          <a:bodyPr>
            <a:spAutoFit/>
          </a:bodyPr>
          <a:lstStyle/>
          <a:p>
            <a:pPr marL="0" marR="0" lvl="0" indent="0" algn="r" defTabSz="914400" rtl="0" eaLnBrk="1" fontAlgn="base" latinLnBrk="0" hangingPunct="1">
              <a:lnSpc>
                <a:spcPct val="115000"/>
              </a:lnSpc>
              <a:spcBef>
                <a:spcPts val="0"/>
              </a:spcBef>
              <a:spcAft>
                <a:spcPts val="0"/>
              </a:spcAft>
              <a:buClrTx/>
              <a:buSzTx/>
              <a:buFontTx/>
              <a:buNone/>
              <a:tabLst/>
              <a:defRPr/>
            </a:pPr>
            <a:r>
              <a:rPr kumimoji="0" lang="de-DE" sz="1000" b="0" i="0" u="none" strike="noStrike" kern="1200" cap="small" spc="0" normalizeH="0" baseline="0" noProof="0" dirty="0">
                <a:ln>
                  <a:noFill/>
                </a:ln>
                <a:solidFill>
                  <a:srgbClr val="F7B105"/>
                </a:solidFill>
                <a:effectLst/>
                <a:uLnTx/>
                <a:uFillTx/>
                <a:latin typeface="Avenir LT Std 35 Light" panose="020B0402020203020204" pitchFamily="34" charset="0"/>
                <a:ea typeface="+mn-ea"/>
                <a:cs typeface="+mn-cs"/>
              </a:rPr>
              <a:t>prosio </a:t>
            </a:r>
            <a:r>
              <a:rPr kumimoji="0" lang="de-DE" sz="1000" b="0" i="0" u="none" strike="noStrike" kern="1200" cap="small" spc="0" normalizeH="0" baseline="0" noProof="0" dirty="0" err="1">
                <a:ln>
                  <a:noFill/>
                </a:ln>
                <a:solidFill>
                  <a:srgbClr val="F7B105"/>
                </a:solidFill>
                <a:effectLst/>
                <a:uLnTx/>
                <a:uFillTx/>
                <a:latin typeface="Avenir LT Std 35 Light" panose="020B0402020203020204" pitchFamily="34" charset="0"/>
                <a:ea typeface="+mn-ea"/>
                <a:cs typeface="+mn-cs"/>
              </a:rPr>
              <a:t>engineering</a:t>
            </a:r>
            <a:r>
              <a:rPr kumimoji="0" lang="de-DE" sz="1000" b="0" i="0" u="none" strike="noStrike" kern="1200" cap="small" spc="0" normalizeH="0" baseline="0" noProof="0" dirty="0">
                <a:ln>
                  <a:noFill/>
                </a:ln>
                <a:solidFill>
                  <a:srgbClr val="F7B105"/>
                </a:solidFill>
                <a:effectLst/>
                <a:uLnTx/>
                <a:uFillTx/>
                <a:latin typeface="Avenir LT Std 35 Light" panose="020B0402020203020204" pitchFamily="34" charset="0"/>
                <a:ea typeface="+mn-ea"/>
                <a:cs typeface="+mn-cs"/>
              </a:rPr>
              <a:t> GmbH</a:t>
            </a:r>
          </a:p>
          <a:p>
            <a:pPr marL="0" marR="0" lvl="0" indent="0" algn="r" defTabSz="914400" rtl="0" eaLnBrk="1" fontAlgn="base" latinLnBrk="0" hangingPunct="1">
              <a:lnSpc>
                <a:spcPct val="115000"/>
              </a:lnSpc>
              <a:spcBef>
                <a:spcPts val="0"/>
              </a:spcBef>
              <a:spcAft>
                <a:spcPts val="0"/>
              </a:spcAft>
              <a:buClrTx/>
              <a:buSzTx/>
              <a:buFontTx/>
              <a:buNone/>
              <a:tabLst/>
              <a:defRPr/>
            </a:pPr>
            <a:r>
              <a:rPr kumimoji="0" lang="de-DE" sz="1000" b="0" i="0" u="none" strike="noStrike" kern="1200" cap="small" spc="0" normalizeH="0" baseline="0" noProof="0" dirty="0">
                <a:ln>
                  <a:noFill/>
                </a:ln>
                <a:solidFill>
                  <a:srgbClr val="7F7F7F"/>
                </a:solidFill>
                <a:effectLst/>
                <a:uLnTx/>
                <a:uFillTx/>
                <a:latin typeface="Avenir LT Std 35 Light" panose="020B0402020203020204" pitchFamily="34" charset="0"/>
                <a:ea typeface="+mn-ea"/>
                <a:cs typeface="+mn-cs"/>
              </a:rPr>
              <a:t>info@prosio-engineering.de </a:t>
            </a:r>
          </a:p>
          <a:p>
            <a:pPr marL="0" marR="0" lvl="0" indent="0" algn="r" defTabSz="914400" rtl="0" eaLnBrk="1" fontAlgn="base" latinLnBrk="0" hangingPunct="1">
              <a:lnSpc>
                <a:spcPct val="115000"/>
              </a:lnSpc>
              <a:spcBef>
                <a:spcPts val="0"/>
              </a:spcBef>
              <a:spcAft>
                <a:spcPts val="0"/>
              </a:spcAft>
              <a:buClrTx/>
              <a:buSzTx/>
              <a:buFontTx/>
              <a:buNone/>
              <a:tabLst/>
              <a:defRPr/>
            </a:pPr>
            <a:r>
              <a:rPr kumimoji="0" lang="de-DE" sz="1000" b="0" i="0" u="none" strike="noStrike" kern="1200" cap="small" spc="0" normalizeH="0" baseline="0" noProof="0" dirty="0" err="1">
                <a:ln>
                  <a:noFill/>
                </a:ln>
                <a:solidFill>
                  <a:srgbClr val="7F7F7F"/>
                </a:solidFill>
                <a:effectLst/>
                <a:uLnTx/>
                <a:uFillTx/>
                <a:latin typeface="Avenir LT Std 35 Light" panose="020B0402020203020204" pitchFamily="34" charset="0"/>
                <a:ea typeface="Calibri" panose="020F0502020204030204" pitchFamily="34" charset="0"/>
                <a:cs typeface="Times New Roman" panose="02020603050405020304" pitchFamily="18" charset="0"/>
              </a:rPr>
              <a:t>Bergstrasse</a:t>
            </a:r>
            <a:r>
              <a:rPr kumimoji="0" lang="de-DE" sz="1000" b="0" i="0" u="none" strike="noStrike" kern="1200" cap="small" spc="0" normalizeH="0" baseline="0" noProof="0" dirty="0">
                <a:ln>
                  <a:noFill/>
                </a:ln>
                <a:solidFill>
                  <a:srgbClr val="7F7F7F"/>
                </a:solidFill>
                <a:effectLst/>
                <a:uLnTx/>
                <a:uFillTx/>
                <a:latin typeface="Avenir LT Std 35 Light" panose="020B0402020203020204" pitchFamily="34" charset="0"/>
                <a:ea typeface="Calibri" panose="020F0502020204030204" pitchFamily="34" charset="0"/>
                <a:cs typeface="Times New Roman" panose="02020603050405020304" pitchFamily="18" charset="0"/>
              </a:rPr>
              <a:t> 6 </a:t>
            </a:r>
            <a:r>
              <a:rPr kumimoji="0" lang="de-DE" sz="1000" b="0" i="0" u="none" strike="noStrike" kern="1200" cap="small" spc="0" normalizeH="0" baseline="0" noProof="0" dirty="0">
                <a:ln>
                  <a:noFill/>
                </a:ln>
                <a:solidFill>
                  <a:srgbClr val="FF9500"/>
                </a:solidFill>
                <a:effectLst/>
                <a:uLnTx/>
                <a:uFillTx/>
                <a:latin typeface="Avenir LT Std 35 Light" panose="020B0402020203020204" pitchFamily="34" charset="0"/>
                <a:ea typeface="Calibri" panose="020F0502020204030204" pitchFamily="34" charset="0"/>
                <a:cs typeface="Times New Roman" panose="02020603050405020304" pitchFamily="18" charset="0"/>
                <a:sym typeface="Wingdings" panose="05000000000000000000" pitchFamily="2" charset="2"/>
              </a:rPr>
              <a:t></a:t>
            </a:r>
            <a:r>
              <a:rPr kumimoji="0" lang="de-DE" sz="1000" b="0" i="0" u="none" strike="noStrike" kern="1200" cap="small" spc="0" normalizeH="0" baseline="0" noProof="0" dirty="0">
                <a:ln>
                  <a:noFill/>
                </a:ln>
                <a:solidFill>
                  <a:srgbClr val="7F7F7F"/>
                </a:solidFill>
                <a:effectLst/>
                <a:uLnTx/>
                <a:uFillTx/>
                <a:latin typeface="Avenir LT Std 35 Light" panose="020B0402020203020204" pitchFamily="34" charset="0"/>
                <a:ea typeface="Calibri" panose="020F0502020204030204" pitchFamily="34" charset="0"/>
                <a:cs typeface="+mn-cs"/>
              </a:rPr>
              <a:t> 91207 Lauf</a:t>
            </a:r>
          </a:p>
          <a:p>
            <a:pPr marL="0" marR="0" lvl="0" indent="0" algn="r" defTabSz="914400" rtl="0" eaLnBrk="1" fontAlgn="base" latinLnBrk="0" hangingPunct="1">
              <a:lnSpc>
                <a:spcPct val="100000"/>
              </a:lnSpc>
              <a:spcBef>
                <a:spcPct val="20000"/>
              </a:spcBef>
              <a:spcAft>
                <a:spcPct val="0"/>
              </a:spcAft>
              <a:buClrTx/>
              <a:buSzTx/>
              <a:buFontTx/>
              <a:buNone/>
              <a:tabLst/>
              <a:defRPr/>
            </a:pPr>
            <a:endParaRPr kumimoji="0" lang="de-DE" sz="1050" b="0" i="0" u="none" strike="noStrike" kern="1200" cap="none" spc="0" normalizeH="0" baseline="0" noProof="0" dirty="0">
              <a:ln>
                <a:noFill/>
              </a:ln>
              <a:solidFill>
                <a:srgbClr val="777777"/>
              </a:solidFill>
              <a:effectLst/>
              <a:uLnTx/>
              <a:uFillTx/>
              <a:latin typeface="Avenir LT Std 35 Light" panose="020B0402020203020204" pitchFamily="34" charset="0"/>
              <a:ea typeface="+mn-ea"/>
              <a:cs typeface="+mn-cs"/>
            </a:endParaRPr>
          </a:p>
        </p:txBody>
      </p:sp>
      <p:cxnSp>
        <p:nvCxnSpPr>
          <p:cNvPr id="7" name="Gerader Verbinder 6"/>
          <p:cNvCxnSpPr/>
          <p:nvPr userDrawn="1"/>
        </p:nvCxnSpPr>
        <p:spPr>
          <a:xfrm flipH="1">
            <a:off x="1103445" y="5877272"/>
            <a:ext cx="11088555" cy="0"/>
          </a:xfrm>
          <a:prstGeom prst="line">
            <a:avLst/>
          </a:prstGeom>
          <a:ln w="19050">
            <a:solidFill>
              <a:srgbClr val="F7B105"/>
            </a:solidFill>
          </a:ln>
        </p:spPr>
        <p:style>
          <a:lnRef idx="1">
            <a:schemeClr val="accent6"/>
          </a:lnRef>
          <a:fillRef idx="0">
            <a:schemeClr val="accent6"/>
          </a:fillRef>
          <a:effectRef idx="0">
            <a:schemeClr val="accent6"/>
          </a:effectRef>
          <a:fontRef idx="minor">
            <a:schemeClr val="tx1"/>
          </a:fontRef>
        </p:style>
      </p:cxnSp>
      <p:graphicFrame>
        <p:nvGraphicFramePr>
          <p:cNvPr id="9" name="Tabelle 8"/>
          <p:cNvGraphicFramePr>
            <a:graphicFrameLocks noGrp="1"/>
          </p:cNvGraphicFramePr>
          <p:nvPr userDrawn="1">
            <p:extLst>
              <p:ext uri="{D42A27DB-BD31-4B8C-83A1-F6EECF244321}">
                <p14:modId xmlns:p14="http://schemas.microsoft.com/office/powerpoint/2010/main" val="30007311"/>
              </p:ext>
            </p:extLst>
          </p:nvPr>
        </p:nvGraphicFramePr>
        <p:xfrm>
          <a:off x="5552448" y="6079329"/>
          <a:ext cx="5728129" cy="746443"/>
        </p:xfrm>
        <a:graphic>
          <a:graphicData uri="http://schemas.openxmlformats.org/drawingml/2006/table">
            <a:tbl>
              <a:tblPr firstRow="1" firstCol="1" bandRow="1"/>
              <a:tblGrid>
                <a:gridCol w="2677561">
                  <a:extLst>
                    <a:ext uri="{9D8B030D-6E8A-4147-A177-3AD203B41FA5}">
                      <a16:colId xmlns:a16="http://schemas.microsoft.com/office/drawing/2014/main" val="2191025980"/>
                    </a:ext>
                  </a:extLst>
                </a:gridCol>
                <a:gridCol w="3050568">
                  <a:extLst>
                    <a:ext uri="{9D8B030D-6E8A-4147-A177-3AD203B41FA5}">
                      <a16:colId xmlns:a16="http://schemas.microsoft.com/office/drawing/2014/main" val="324728552"/>
                    </a:ext>
                  </a:extLst>
                </a:gridCol>
              </a:tblGrid>
              <a:tr h="0">
                <a:tc>
                  <a:txBody>
                    <a:bodyPr/>
                    <a:lstStyle/>
                    <a:p>
                      <a:pPr algn="ctr">
                        <a:lnSpc>
                          <a:spcPct val="115000"/>
                        </a:lnSpc>
                        <a:spcAft>
                          <a:spcPts val="0"/>
                        </a:spcAft>
                      </a:pPr>
                      <a:r>
                        <a:rPr lang="de-DE" sz="1000" cap="small" dirty="0">
                          <a:solidFill>
                            <a:srgbClr val="F7B105"/>
                          </a:solidFill>
                          <a:effectLst/>
                          <a:latin typeface="Avenir LT Std 35 Light" panose="020B0402020203020204" pitchFamily="34" charset="0"/>
                          <a:ea typeface="Calibri" panose="020F0502020204030204" pitchFamily="34" charset="0"/>
                          <a:cs typeface="Times New Roman" panose="02020603050405020304" pitchFamily="18" charset="0"/>
                        </a:rPr>
                        <a:t>Dr.-Ing. Thomas Plankenbühler</a:t>
                      </a:r>
                      <a:endParaRPr lang="de-DE" sz="1400" dirty="0">
                        <a:solidFill>
                          <a:srgbClr val="F7B105"/>
                        </a:solidFill>
                        <a:effectLst/>
                        <a:latin typeface="Avenir LT Std 35 Light" panose="020B040202020302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de-DE" sz="1000" cap="small" dirty="0">
                          <a:solidFill>
                            <a:srgbClr val="7F7F7F"/>
                          </a:solidFill>
                          <a:effectLst/>
                          <a:latin typeface="Avenir LT Std 35 Light" panose="020B0402020203020204" pitchFamily="34" charset="0"/>
                          <a:ea typeface="Calibri" panose="020F0502020204030204" pitchFamily="34" charset="0"/>
                          <a:cs typeface="Times New Roman" panose="02020603050405020304" pitchFamily="18" charset="0"/>
                        </a:rPr>
                        <a:t>Tel: +49 151 70170735</a:t>
                      </a:r>
                      <a:endParaRPr lang="de-DE" sz="1400" dirty="0">
                        <a:effectLst/>
                        <a:latin typeface="Avenir LT Std 35 Light" panose="020B040202020302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de-DE" sz="1000" cap="small" dirty="0">
                          <a:solidFill>
                            <a:srgbClr val="7F7F7F"/>
                          </a:solidFill>
                          <a:effectLst/>
                          <a:latin typeface="Avenir LT Std 35 Light" panose="020B0402020203020204" pitchFamily="34" charset="0"/>
                          <a:ea typeface="Calibri" panose="020F0502020204030204" pitchFamily="34" charset="0"/>
                          <a:cs typeface="Times New Roman" panose="02020603050405020304" pitchFamily="18" charset="0"/>
                        </a:rPr>
                        <a:t>tp@prosio-engineering.de</a:t>
                      </a:r>
                      <a:endParaRPr lang="de-DE" sz="1400" dirty="0">
                        <a:effectLst/>
                        <a:latin typeface="Avenir LT Std 35 Light" panose="020B0402020203020204" pitchFamily="34" charset="0"/>
                        <a:ea typeface="Calibri" panose="020F0502020204030204" pitchFamily="34" charset="0"/>
                        <a:cs typeface="Times New Roman" panose="02020603050405020304" pitchFamily="18" charset="0"/>
                      </a:endParaRPr>
                    </a:p>
                  </a:txBody>
                  <a:tcPr marT="0" marB="0">
                    <a:lnL>
                      <a:noFill/>
                    </a:lnL>
                    <a:lnR>
                      <a:noFill/>
                    </a:lnR>
                    <a:lnT>
                      <a:noFill/>
                    </a:lnT>
                    <a:lnB>
                      <a:noFill/>
                    </a:lnB>
                  </a:tcPr>
                </a:tc>
                <a:tc>
                  <a:txBody>
                    <a:bodyPr/>
                    <a:lstStyle/>
                    <a:p>
                      <a:pPr algn="ctr">
                        <a:lnSpc>
                          <a:spcPct val="115000"/>
                        </a:lnSpc>
                        <a:spcAft>
                          <a:spcPts val="0"/>
                        </a:spcAft>
                      </a:pPr>
                      <a:endParaRPr lang="de-DE" sz="1400" dirty="0">
                        <a:effectLst/>
                        <a:latin typeface="Avenir LT Std 35 Light" panose="020B0402020203020204" pitchFamily="34" charset="0"/>
                        <a:ea typeface="Calibri" panose="020F0502020204030204" pitchFamily="34" charset="0"/>
                        <a:cs typeface="Times New Roman" panose="02020603050405020304" pitchFamily="18" charset="0"/>
                      </a:endParaRPr>
                    </a:p>
                  </a:txBody>
                  <a:tcPr marT="0" marB="0">
                    <a:lnL>
                      <a:noFill/>
                    </a:lnL>
                    <a:lnR>
                      <a:noFill/>
                    </a:lnR>
                    <a:lnT>
                      <a:noFill/>
                    </a:lnT>
                    <a:lnB>
                      <a:noFill/>
                    </a:lnB>
                  </a:tcPr>
                </a:tc>
                <a:extLst>
                  <a:ext uri="{0D108BD9-81ED-4DB2-BD59-A6C34878D82A}">
                    <a16:rowId xmlns:a16="http://schemas.microsoft.com/office/drawing/2014/main" val="1970380389"/>
                  </a:ext>
                </a:extLst>
              </a:tr>
              <a:tr h="0">
                <a:tc gridSpan="2">
                  <a:txBody>
                    <a:bodyPr/>
                    <a:lstStyle/>
                    <a:p>
                      <a:pPr algn="ctr">
                        <a:lnSpc>
                          <a:spcPct val="115000"/>
                        </a:lnSpc>
                        <a:spcBef>
                          <a:spcPts val="1200"/>
                        </a:spcBef>
                        <a:spcAft>
                          <a:spcPts val="0"/>
                        </a:spcAft>
                      </a:pPr>
                      <a:endParaRPr lang="de-DE" sz="1400" dirty="0">
                        <a:effectLst/>
                        <a:latin typeface="Avenir LT Std 35 Light" panose="020B0402020203020204" pitchFamily="34" charset="0"/>
                        <a:ea typeface="Calibri" panose="020F0502020204030204" pitchFamily="34" charset="0"/>
                        <a:cs typeface="Times New Roman" panose="02020603050405020304" pitchFamily="18" charset="0"/>
                      </a:endParaRPr>
                    </a:p>
                  </a:txBody>
                  <a:tcPr marT="0" marB="0">
                    <a:lnL>
                      <a:noFill/>
                    </a:lnL>
                    <a:lnR>
                      <a:noFill/>
                    </a:lnR>
                    <a:lnT>
                      <a:noFill/>
                    </a:lnT>
                    <a:lnB>
                      <a:noFill/>
                    </a:lnB>
                  </a:tcPr>
                </a:tc>
                <a:tc hMerge="1">
                  <a:txBody>
                    <a:bodyPr/>
                    <a:lstStyle/>
                    <a:p>
                      <a:endParaRPr lang="de-DE"/>
                    </a:p>
                  </a:txBody>
                  <a:tcPr/>
                </a:tc>
                <a:extLst>
                  <a:ext uri="{0D108BD9-81ED-4DB2-BD59-A6C34878D82A}">
                    <a16:rowId xmlns:a16="http://schemas.microsoft.com/office/drawing/2014/main" val="2921220021"/>
                  </a:ext>
                </a:extLst>
              </a:tr>
            </a:tbl>
          </a:graphicData>
        </a:graphic>
      </p:graphicFrame>
    </p:spTree>
    <p:extLst>
      <p:ext uri="{BB962C8B-B14F-4D97-AF65-F5344CB8AC3E}">
        <p14:creationId xmlns:p14="http://schemas.microsoft.com/office/powerpoint/2010/main" val="4092882843"/>
      </p:ext>
    </p:extLst>
  </p:cSld>
  <p:clrMap bg1="lt1" tx1="dk1" bg2="lt2" tx2="dk2" accent1="accent1" accent2="accent2" accent3="accent3" accent4="accent4" accent5="accent5" accent6="accent6" hlink="hlink" folHlink="folHlink"/>
  <p:sldLayoutIdLst>
    <p:sldLayoutId id="2147484181" r:id="rId1"/>
    <p:sldLayoutId id="2147484182" r:id="rId2"/>
  </p:sldLayoutIdLst>
  <p:hf hdr="0" ftr="0"/>
  <p:txStyles>
    <p:titleStyle>
      <a:lvl1pPr algn="l" defTabSz="914400" rtl="0" eaLnBrk="1" latinLnBrk="0" hangingPunct="1">
        <a:spcBef>
          <a:spcPts val="1800"/>
        </a:spcBef>
        <a:buNone/>
        <a:defRPr sz="1100" kern="1200" baseline="0">
          <a:solidFill>
            <a:schemeClr val="bg1">
              <a:lumMod val="75000"/>
            </a:schemeClr>
          </a:solidFill>
          <a:latin typeface="Arial Narrow" pitchFamily="34" charset="0"/>
          <a:ea typeface="+mj-ea"/>
          <a:cs typeface="+mj-cs"/>
        </a:defRPr>
      </a:lvl1pPr>
    </p:titleStyle>
    <p:bodyStyle>
      <a:lvl1pPr marL="0" indent="0" algn="l" defTabSz="914400" rtl="0" eaLnBrk="1" latinLnBrk="0" hangingPunct="1">
        <a:spcBef>
          <a:spcPct val="20000"/>
        </a:spcBef>
        <a:buFont typeface="Arial" pitchFamily="34" charset="0"/>
        <a:buNone/>
        <a:defRPr sz="2400" kern="1200" baseline="0">
          <a:solidFill>
            <a:schemeClr val="accent1">
              <a:lumMod val="75000"/>
            </a:schemeClr>
          </a:solidFill>
          <a:effectLst>
            <a:outerShdw blurRad="38100" dist="38100" dir="2700000" algn="tl">
              <a:srgbClr val="000000">
                <a:alpha val="43137"/>
              </a:srgbClr>
            </a:outerShdw>
          </a:effectLst>
          <a:latin typeface="Arial Narrow" pitchFamily="34" charset="0"/>
          <a:ea typeface="+mn-ea"/>
          <a:cs typeface="+mn-cs"/>
        </a:defRPr>
      </a:lvl1pPr>
      <a:lvl2pPr marL="742950" indent="-285750" algn="l" defTabSz="914400" rtl="0" eaLnBrk="1" latinLnBrk="0" hangingPunct="1">
        <a:spcBef>
          <a:spcPct val="20000"/>
        </a:spcBef>
        <a:buClr>
          <a:schemeClr val="accent1">
            <a:lumMod val="75000"/>
          </a:schemeClr>
        </a:buClr>
        <a:buSzPct val="120000"/>
        <a:buFont typeface="Arial" pitchFamily="34" charset="0"/>
        <a:buChar char="•"/>
        <a:defRPr sz="2000" kern="1200" baseline="0">
          <a:solidFill>
            <a:schemeClr val="tx1"/>
          </a:solidFill>
          <a:latin typeface="Arial Narrow" pitchFamily="34" charset="0"/>
          <a:ea typeface="+mn-ea"/>
          <a:cs typeface="+mn-cs"/>
        </a:defRPr>
      </a:lvl2pPr>
      <a:lvl3pPr marL="1143000" indent="-228600" algn="l" defTabSz="914400" rtl="0" eaLnBrk="1" latinLnBrk="0" hangingPunct="1">
        <a:spcBef>
          <a:spcPct val="20000"/>
        </a:spcBef>
        <a:buClr>
          <a:schemeClr val="accent1">
            <a:lumMod val="60000"/>
            <a:lumOff val="40000"/>
          </a:schemeClr>
        </a:buClr>
        <a:buFont typeface="Arial" pitchFamily="34" charset="0"/>
        <a:buChar char="•"/>
        <a:defRPr sz="1600" kern="1200">
          <a:solidFill>
            <a:schemeClr val="tx1"/>
          </a:solidFill>
          <a:latin typeface="Arial Narrow" pitchFamily="34" charset="0"/>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Narrow" pitchFamily="34" charset="0"/>
          <a:ea typeface="+mn-ea"/>
          <a:cs typeface="+mn-cs"/>
        </a:defRPr>
      </a:lvl4pPr>
      <a:lvl5pPr marL="1828800" indent="0" algn="l" defTabSz="914400" rtl="0" eaLnBrk="1" latinLnBrk="0" hangingPunct="1">
        <a:spcBef>
          <a:spcPct val="20000"/>
        </a:spcBef>
        <a:buFont typeface="Arial" pitchFamily="34" charset="0"/>
        <a:buNone/>
        <a:defRPr sz="1000" i="1" kern="1200" baseline="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7" name="Gerader Verbinder 6"/>
          <p:cNvCxnSpPr/>
          <p:nvPr userDrawn="1"/>
        </p:nvCxnSpPr>
        <p:spPr>
          <a:xfrm flipH="1">
            <a:off x="1103445" y="5877272"/>
            <a:ext cx="11088555" cy="0"/>
          </a:xfrm>
          <a:prstGeom prst="line">
            <a:avLst/>
          </a:prstGeom>
          <a:ln w="19050">
            <a:solidFill>
              <a:srgbClr val="F7B105"/>
            </a:solidFill>
          </a:ln>
        </p:spPr>
        <p:style>
          <a:lnRef idx="1">
            <a:schemeClr val="accent6"/>
          </a:lnRef>
          <a:fillRef idx="0">
            <a:schemeClr val="accent6"/>
          </a:fillRef>
          <a:effectRef idx="0">
            <a:schemeClr val="accent6"/>
          </a:effectRef>
          <a:fontRef idx="minor">
            <a:schemeClr val="tx1"/>
          </a:fontRef>
        </p:style>
      </p:cxnSp>
      <p:pic>
        <p:nvPicPr>
          <p:cNvPr id="2" name="Grafik 1">
            <a:extLst>
              <a:ext uri="{FF2B5EF4-FFF2-40B4-BE49-F238E27FC236}">
                <a16:creationId xmlns:a16="http://schemas.microsoft.com/office/drawing/2014/main" id="{0698D0CB-135F-A335-29C6-3F5AB1C6EB4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98"/>
          <a:stretch/>
        </p:blipFill>
        <p:spPr>
          <a:xfrm>
            <a:off x="8784299" y="5949280"/>
            <a:ext cx="3261164" cy="790998"/>
          </a:xfrm>
          <a:prstGeom prst="rect">
            <a:avLst/>
          </a:prstGeom>
        </p:spPr>
      </p:pic>
    </p:spTree>
    <p:extLst>
      <p:ext uri="{BB962C8B-B14F-4D97-AF65-F5344CB8AC3E}">
        <p14:creationId xmlns:p14="http://schemas.microsoft.com/office/powerpoint/2010/main" val="807994902"/>
      </p:ext>
    </p:extLst>
  </p:cSld>
  <p:clrMap bg1="lt1" tx1="dk1" bg2="lt2" tx2="dk2" accent1="accent1" accent2="accent2" accent3="accent3" accent4="accent4" accent5="accent5" accent6="accent6" hlink="hlink" folHlink="folHlink"/>
  <p:sldLayoutIdLst>
    <p:sldLayoutId id="2147484278" r:id="rId1"/>
    <p:sldLayoutId id="2147484279" r:id="rId2"/>
  </p:sldLayoutIdLst>
  <p:hf hdr="0" ftr="0"/>
  <p:txStyles>
    <p:titleStyle>
      <a:lvl1pPr algn="l" defTabSz="914400" rtl="0" eaLnBrk="1" latinLnBrk="0" hangingPunct="1">
        <a:spcBef>
          <a:spcPts val="1800"/>
        </a:spcBef>
        <a:buNone/>
        <a:defRPr sz="1100" kern="1200" baseline="0">
          <a:solidFill>
            <a:schemeClr val="bg1">
              <a:lumMod val="75000"/>
            </a:schemeClr>
          </a:solidFill>
          <a:latin typeface="Arial Narrow" pitchFamily="34" charset="0"/>
          <a:ea typeface="+mj-ea"/>
          <a:cs typeface="+mj-cs"/>
        </a:defRPr>
      </a:lvl1pPr>
    </p:titleStyle>
    <p:bodyStyle>
      <a:lvl1pPr marL="0" indent="0" algn="l" defTabSz="914400" rtl="0" eaLnBrk="1" latinLnBrk="0" hangingPunct="1">
        <a:spcBef>
          <a:spcPct val="20000"/>
        </a:spcBef>
        <a:buFont typeface="Arial" pitchFamily="34" charset="0"/>
        <a:buNone/>
        <a:defRPr sz="2400" kern="1200" baseline="0">
          <a:solidFill>
            <a:schemeClr val="accent1">
              <a:lumMod val="75000"/>
            </a:schemeClr>
          </a:solidFill>
          <a:effectLst>
            <a:outerShdw blurRad="38100" dist="38100" dir="2700000" algn="tl">
              <a:srgbClr val="000000">
                <a:alpha val="43137"/>
              </a:srgbClr>
            </a:outerShdw>
          </a:effectLst>
          <a:latin typeface="Arial Narrow" pitchFamily="34" charset="0"/>
          <a:ea typeface="+mn-ea"/>
          <a:cs typeface="+mn-cs"/>
        </a:defRPr>
      </a:lvl1pPr>
      <a:lvl2pPr marL="742950" indent="-285750" algn="l" defTabSz="914400" rtl="0" eaLnBrk="1" latinLnBrk="0" hangingPunct="1">
        <a:spcBef>
          <a:spcPct val="20000"/>
        </a:spcBef>
        <a:buClr>
          <a:schemeClr val="accent1">
            <a:lumMod val="75000"/>
          </a:schemeClr>
        </a:buClr>
        <a:buSzPct val="120000"/>
        <a:buFont typeface="Arial" pitchFamily="34" charset="0"/>
        <a:buChar char="•"/>
        <a:defRPr sz="2000" kern="1200" baseline="0">
          <a:solidFill>
            <a:schemeClr val="tx1"/>
          </a:solidFill>
          <a:latin typeface="Arial Narrow" pitchFamily="34" charset="0"/>
          <a:ea typeface="+mn-ea"/>
          <a:cs typeface="+mn-cs"/>
        </a:defRPr>
      </a:lvl2pPr>
      <a:lvl3pPr marL="1143000" indent="-228600" algn="l" defTabSz="914400" rtl="0" eaLnBrk="1" latinLnBrk="0" hangingPunct="1">
        <a:spcBef>
          <a:spcPct val="20000"/>
        </a:spcBef>
        <a:buClr>
          <a:schemeClr val="accent1">
            <a:lumMod val="60000"/>
            <a:lumOff val="40000"/>
          </a:schemeClr>
        </a:buClr>
        <a:buFont typeface="Arial" pitchFamily="34" charset="0"/>
        <a:buChar char="•"/>
        <a:defRPr sz="1600" kern="1200">
          <a:solidFill>
            <a:schemeClr val="tx1"/>
          </a:solidFill>
          <a:latin typeface="Arial Narrow" pitchFamily="34" charset="0"/>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Narrow" pitchFamily="34" charset="0"/>
          <a:ea typeface="+mn-ea"/>
          <a:cs typeface="+mn-cs"/>
        </a:defRPr>
      </a:lvl4pPr>
      <a:lvl5pPr marL="1828800" indent="0" algn="l" defTabSz="914400" rtl="0" eaLnBrk="1" latinLnBrk="0" hangingPunct="1">
        <a:spcBef>
          <a:spcPct val="20000"/>
        </a:spcBef>
        <a:buFont typeface="Arial" pitchFamily="34" charset="0"/>
        <a:buNone/>
        <a:defRPr sz="1000" i="1" kern="1200" baseline="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11111047" cy="900000"/>
          </a:xfrm>
          <a:prstGeom prst="rect">
            <a:avLst/>
          </a:prstGeom>
        </p:spPr>
        <p:txBody>
          <a:bodyPr vert="horz" lIns="0" tIns="0" rIns="0" bIns="0" rtlCol="0" anchor="t">
            <a:noAutofit/>
          </a:bodyPr>
          <a:lstStyle/>
          <a:p>
            <a:r>
              <a:rPr lang="de-DE" noProof="0" dirty="0"/>
              <a:t>Platzhaltertext</a:t>
            </a:r>
          </a:p>
        </p:txBody>
      </p:sp>
      <p:sp>
        <p:nvSpPr>
          <p:cNvPr id="3" name="Inhalt"/>
          <p:cNvSpPr>
            <a:spLocks noGrp="1"/>
          </p:cNvSpPr>
          <p:nvPr>
            <p:ph type="body" idx="1"/>
          </p:nvPr>
        </p:nvSpPr>
        <p:spPr bwMode="gray">
          <a:xfrm>
            <a:off x="3574473" y="2792269"/>
            <a:ext cx="2858099" cy="1160897"/>
          </a:xfrm>
          <a:prstGeom prst="rect">
            <a:avLst/>
          </a:prstGeom>
        </p:spPr>
        <p:txBody>
          <a:bodyPr vert="horz" lIns="0" tIns="0" rIns="0" bIns="0" rtlCol="0" anchor="b">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6" name="Foliennummer"/>
          <p:cNvSpPr>
            <a:spLocks noGrp="1"/>
          </p:cNvSpPr>
          <p:nvPr>
            <p:ph type="sldNum" sz="quarter" idx="4"/>
          </p:nvPr>
        </p:nvSpPr>
        <p:spPr bwMode="gray">
          <a:xfrm>
            <a:off x="609125" y="6217349"/>
            <a:ext cx="280795" cy="288000"/>
          </a:xfrm>
          <a:prstGeom prst="rect">
            <a:avLst/>
          </a:prstGeom>
        </p:spPr>
        <p:txBody>
          <a:bodyPr vert="horz" lIns="0" tIns="0" rIns="0" bIns="0" rtlCol="0" anchor="ctr" anchorCtr="0"/>
          <a:lstStyle>
            <a:lvl1pPr algn="l">
              <a:defRPr sz="525">
                <a:solidFill>
                  <a:schemeClr val="accent1"/>
                </a:solidFill>
                <a:latin typeface="+mj-lt"/>
              </a:defRPr>
            </a:lvl1pPr>
          </a:lstStyle>
          <a:p>
            <a:pPr fontAlgn="auto">
              <a:spcBef>
                <a:spcPts val="0"/>
              </a:spcBef>
              <a:spcAft>
                <a:spcPts val="0"/>
              </a:spcAft>
              <a:buFontTx/>
              <a:buNone/>
            </a:pPr>
            <a:fld id="{02CEFE82-39F2-4F47-8A0C-D5AB3496FA5C}" type="slidenum">
              <a:rPr lang="de-DE" smtClean="0">
                <a:solidFill>
                  <a:srgbClr val="3C3C3C"/>
                </a:solidFill>
                <a:effectLst/>
              </a:rPr>
              <a:pPr fontAlgn="auto">
                <a:spcBef>
                  <a:spcPts val="0"/>
                </a:spcBef>
                <a:spcAft>
                  <a:spcPts val="0"/>
                </a:spcAft>
                <a:buFontTx/>
                <a:buNone/>
              </a:pPr>
              <a:t>‹Nr.›</a:t>
            </a:fld>
            <a:endParaRPr lang="de-DE" dirty="0">
              <a:solidFill>
                <a:srgbClr val="3C3C3C"/>
              </a:solidFill>
              <a:effectLst/>
            </a:endParaRPr>
          </a:p>
        </p:txBody>
      </p:sp>
    </p:spTree>
    <p:extLst>
      <p:ext uri="{BB962C8B-B14F-4D97-AF65-F5344CB8AC3E}">
        <p14:creationId xmlns:p14="http://schemas.microsoft.com/office/powerpoint/2010/main" val="2971210439"/>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 id="2147484196" r:id="rId12"/>
    <p:sldLayoutId id="2147484197" r:id="rId13"/>
    <p:sldLayoutId id="2147484198" r:id="rId14"/>
    <p:sldLayoutId id="2147484199" r:id="rId15"/>
    <p:sldLayoutId id="2147484200" r:id="rId16"/>
    <p:sldLayoutId id="2147484201" r:id="rId17"/>
    <p:sldLayoutId id="2147484202" r:id="rId18"/>
    <p:sldLayoutId id="2147484203" r:id="rId19"/>
    <p:sldLayoutId id="2147484204" r:id="rId20"/>
    <p:sldLayoutId id="2147484205" r:id="rId21"/>
    <p:sldLayoutId id="2147484206" r:id="rId22"/>
    <p:sldLayoutId id="2147484207" r:id="rId23"/>
    <p:sldLayoutId id="2147484208" r:id="rId24"/>
    <p:sldLayoutId id="2147484209" r:id="rId25"/>
    <p:sldLayoutId id="2147484210" r:id="rId26"/>
    <p:sldLayoutId id="2147484211" r:id="rId27"/>
    <p:sldLayoutId id="2147484212" r:id="rId28"/>
    <p:sldLayoutId id="2147484213" r:id="rId29"/>
    <p:sldLayoutId id="2147484214"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5868" rtl="0" eaLnBrk="1" latinLnBrk="0" hangingPunct="1">
        <a:lnSpc>
          <a:spcPct val="100000"/>
        </a:lnSpc>
        <a:spcBef>
          <a:spcPct val="0"/>
        </a:spcBef>
        <a:buNone/>
        <a:defRPr sz="2100" b="1" kern="1200">
          <a:solidFill>
            <a:schemeClr val="accent1"/>
          </a:solidFill>
          <a:latin typeface="+mj-lt"/>
          <a:ea typeface="+mj-ea"/>
          <a:cs typeface="+mj-cs"/>
        </a:defRPr>
      </a:lvl1pPr>
    </p:titleStyle>
    <p:bodyStyle>
      <a:lvl1pPr marL="202520" indent="-202520" algn="l" defTabSz="685868" rtl="0" eaLnBrk="1" latinLnBrk="0" hangingPunct="1">
        <a:lnSpc>
          <a:spcPts val="975"/>
        </a:lnSpc>
        <a:spcBef>
          <a:spcPts val="0"/>
        </a:spcBef>
        <a:spcAft>
          <a:spcPts val="0"/>
        </a:spcAft>
        <a:buFont typeface="Wingdings" panose="05000000000000000000" pitchFamily="2" charset="2"/>
        <a:buChar char="§"/>
        <a:defRPr sz="750" kern="1200">
          <a:solidFill>
            <a:schemeClr val="accent1"/>
          </a:solidFill>
          <a:latin typeface="+mn-lt"/>
          <a:ea typeface="+mn-ea"/>
          <a:cs typeface="+mn-cs"/>
        </a:defRPr>
      </a:lvl1pPr>
      <a:lvl2pPr marL="540054" indent="-202520" algn="l" defTabSz="685868" rtl="0" eaLnBrk="1" latinLnBrk="0" hangingPunct="1">
        <a:lnSpc>
          <a:spcPts val="975"/>
        </a:lnSpc>
        <a:spcBef>
          <a:spcPts val="0"/>
        </a:spcBef>
        <a:spcAft>
          <a:spcPts val="0"/>
        </a:spcAft>
        <a:buFont typeface="Arial" panose="020B0604020202020204" pitchFamily="34" charset="0"/>
        <a:buChar char="–"/>
        <a:defRPr sz="675" kern="1200">
          <a:solidFill>
            <a:schemeClr val="accent1"/>
          </a:solidFill>
          <a:latin typeface="+mn-lt"/>
          <a:ea typeface="+mn-ea"/>
          <a:cs typeface="+mn-cs"/>
        </a:defRPr>
      </a:lvl2pPr>
      <a:lvl3pPr marL="810081" indent="-202520" algn="l" defTabSz="685868" rtl="0" eaLnBrk="1" latinLnBrk="0" hangingPunct="1">
        <a:lnSpc>
          <a:spcPts val="975"/>
        </a:lnSpc>
        <a:spcBef>
          <a:spcPts val="0"/>
        </a:spcBef>
        <a:spcAft>
          <a:spcPts val="0"/>
        </a:spcAft>
        <a:buFont typeface="Arial" panose="020B0604020202020204" pitchFamily="34" charset="0"/>
        <a:buChar char="–"/>
        <a:defRPr sz="600" kern="1200">
          <a:solidFill>
            <a:schemeClr val="accent1"/>
          </a:solidFill>
          <a:latin typeface="+mn-lt"/>
          <a:ea typeface="+mn-ea"/>
          <a:cs typeface="+mn-cs"/>
        </a:defRPr>
      </a:lvl3pPr>
      <a:lvl4pPr marL="1080108" indent="-202520" algn="l" defTabSz="685868" rtl="0" eaLnBrk="1" latinLnBrk="0" hangingPunct="1">
        <a:lnSpc>
          <a:spcPts val="975"/>
        </a:lnSpc>
        <a:spcBef>
          <a:spcPts val="0"/>
        </a:spcBef>
        <a:spcAft>
          <a:spcPts val="0"/>
        </a:spcAft>
        <a:buFont typeface="Arial" panose="020B0604020202020204" pitchFamily="34" charset="0"/>
        <a:buChar char="–"/>
        <a:defRPr sz="525" kern="1200">
          <a:solidFill>
            <a:schemeClr val="accent1"/>
          </a:solidFill>
          <a:latin typeface="+mn-lt"/>
          <a:ea typeface="+mn-ea"/>
          <a:cs typeface="+mn-cs"/>
        </a:defRPr>
      </a:lvl4pPr>
      <a:lvl5pPr marL="1350135" indent="-202520" algn="l" defTabSz="685868" rtl="0" eaLnBrk="1" latinLnBrk="0" hangingPunct="1">
        <a:lnSpc>
          <a:spcPts val="975"/>
        </a:lnSpc>
        <a:spcBef>
          <a:spcPts val="0"/>
        </a:spcBef>
        <a:spcAft>
          <a:spcPts val="0"/>
        </a:spcAft>
        <a:buFont typeface="Arial" panose="020B0604020202020204" pitchFamily="34" charset="0"/>
        <a:buChar char="–"/>
        <a:defRPr sz="525" kern="1200">
          <a:solidFill>
            <a:schemeClr val="accent1"/>
          </a:solidFill>
          <a:latin typeface="+mn-lt"/>
          <a:ea typeface="+mn-ea"/>
          <a:cs typeface="+mn-cs"/>
        </a:defRPr>
      </a:lvl5pPr>
      <a:lvl6pPr marL="1886138" indent="-171467" algn="l" defTabSz="685868"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9073" indent="-171467" algn="l" defTabSz="685868"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2007" indent="-171467" algn="l" defTabSz="685868"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942" indent="-171467" algn="l" defTabSz="685868"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68" rtl="0" eaLnBrk="1" latinLnBrk="0" hangingPunct="1">
        <a:defRPr sz="1350" kern="1200">
          <a:solidFill>
            <a:schemeClr val="tx1"/>
          </a:solidFill>
          <a:latin typeface="+mn-lt"/>
          <a:ea typeface="+mn-ea"/>
          <a:cs typeface="+mn-cs"/>
        </a:defRPr>
      </a:lvl1pPr>
      <a:lvl2pPr marL="342935" algn="l" defTabSz="685868" rtl="0" eaLnBrk="1" latinLnBrk="0" hangingPunct="1">
        <a:defRPr sz="1350" kern="1200">
          <a:solidFill>
            <a:schemeClr val="tx1"/>
          </a:solidFill>
          <a:latin typeface="+mn-lt"/>
          <a:ea typeface="+mn-ea"/>
          <a:cs typeface="+mn-cs"/>
        </a:defRPr>
      </a:lvl2pPr>
      <a:lvl3pPr marL="685868" algn="l" defTabSz="685868" rtl="0" eaLnBrk="1" latinLnBrk="0" hangingPunct="1">
        <a:defRPr sz="1350" kern="1200">
          <a:solidFill>
            <a:schemeClr val="tx1"/>
          </a:solidFill>
          <a:latin typeface="+mn-lt"/>
          <a:ea typeface="+mn-ea"/>
          <a:cs typeface="+mn-cs"/>
        </a:defRPr>
      </a:lvl3pPr>
      <a:lvl4pPr marL="1028803" algn="l" defTabSz="685868" rtl="0" eaLnBrk="1" latinLnBrk="0" hangingPunct="1">
        <a:defRPr sz="1350" kern="1200">
          <a:solidFill>
            <a:schemeClr val="tx1"/>
          </a:solidFill>
          <a:latin typeface="+mn-lt"/>
          <a:ea typeface="+mn-ea"/>
          <a:cs typeface="+mn-cs"/>
        </a:defRPr>
      </a:lvl4pPr>
      <a:lvl5pPr marL="1371737" algn="l" defTabSz="685868" rtl="0" eaLnBrk="1" latinLnBrk="0" hangingPunct="1">
        <a:defRPr sz="1350" kern="1200">
          <a:solidFill>
            <a:schemeClr val="tx1"/>
          </a:solidFill>
          <a:latin typeface="+mn-lt"/>
          <a:ea typeface="+mn-ea"/>
          <a:cs typeface="+mn-cs"/>
        </a:defRPr>
      </a:lvl5pPr>
      <a:lvl6pPr marL="1714672" algn="l" defTabSz="685868" rtl="0" eaLnBrk="1" latinLnBrk="0" hangingPunct="1">
        <a:defRPr sz="1350" kern="1200">
          <a:solidFill>
            <a:schemeClr val="tx1"/>
          </a:solidFill>
          <a:latin typeface="+mn-lt"/>
          <a:ea typeface="+mn-ea"/>
          <a:cs typeface="+mn-cs"/>
        </a:defRPr>
      </a:lvl6pPr>
      <a:lvl7pPr marL="2057606" algn="l" defTabSz="685868" rtl="0" eaLnBrk="1" latinLnBrk="0" hangingPunct="1">
        <a:defRPr sz="1350" kern="1200">
          <a:solidFill>
            <a:schemeClr val="tx1"/>
          </a:solidFill>
          <a:latin typeface="+mn-lt"/>
          <a:ea typeface="+mn-ea"/>
          <a:cs typeface="+mn-cs"/>
        </a:defRPr>
      </a:lvl7pPr>
      <a:lvl8pPr marL="2400540" algn="l" defTabSz="685868" rtl="0" eaLnBrk="1" latinLnBrk="0" hangingPunct="1">
        <a:defRPr sz="1350" kern="1200">
          <a:solidFill>
            <a:schemeClr val="tx1"/>
          </a:solidFill>
          <a:latin typeface="+mn-lt"/>
          <a:ea typeface="+mn-ea"/>
          <a:cs typeface="+mn-cs"/>
        </a:defRPr>
      </a:lvl8pPr>
      <a:lvl9pPr marL="2743475" algn="l" defTabSz="685868"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hteck 1"/>
          <p:cNvSpPr/>
          <p:nvPr userDrawn="1"/>
        </p:nvSpPr>
        <p:spPr>
          <a:xfrm>
            <a:off x="1055440" y="6435336"/>
            <a:ext cx="11136560" cy="18000"/>
          </a:xfrm>
          <a:prstGeom prst="rect">
            <a:avLst/>
          </a:prstGeom>
          <a:gradFill flip="none" rotWithShape="1">
            <a:gsLst>
              <a:gs pos="0">
                <a:srgbClr val="0076B4"/>
              </a:gs>
              <a:gs pos="0">
                <a:srgbClr val="F7B105"/>
              </a:gs>
            </a:gsLst>
            <a:lin ang="0" scaled="1"/>
            <a:tileRect/>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userDrawn="1"/>
        </p:nvSpPr>
        <p:spPr>
          <a:xfrm>
            <a:off x="7464152" y="6525254"/>
            <a:ext cx="4516681" cy="269304"/>
          </a:xfrm>
          <a:prstGeom prst="rect">
            <a:avLst/>
          </a:prstGeom>
        </p:spPr>
        <p:txBody>
          <a:bodyPr wrap="square">
            <a:spAutoFit/>
          </a:bodyPr>
          <a:lstStyle/>
          <a:p>
            <a:pPr marL="0" marR="0" indent="0" algn="r" defTabSz="914400" rtl="0" eaLnBrk="1" fontAlgn="base" latinLnBrk="0" hangingPunct="1">
              <a:lnSpc>
                <a:spcPct val="115000"/>
              </a:lnSpc>
              <a:spcBef>
                <a:spcPts val="0"/>
              </a:spcBef>
              <a:spcAft>
                <a:spcPts val="0"/>
              </a:spcAft>
              <a:buClrTx/>
              <a:buSzTx/>
              <a:buFontTx/>
              <a:buNone/>
              <a:tabLst/>
              <a:defRPr/>
            </a:pPr>
            <a:r>
              <a:rPr lang="de-DE" sz="1000" kern="1200" cap="none" dirty="0">
                <a:solidFill>
                  <a:srgbClr val="2C2C2C"/>
                </a:solidFill>
                <a:effectLst/>
                <a:latin typeface="Avenir LT Std 65 Medium" panose="020B0603020203020204" pitchFamily="34" charset="0"/>
                <a:ea typeface="+mn-ea"/>
                <a:cs typeface="+mn-cs"/>
              </a:rPr>
              <a:t>prosio </a:t>
            </a:r>
            <a:r>
              <a:rPr lang="de-DE" sz="1000" kern="1200" cap="none" dirty="0" err="1">
                <a:solidFill>
                  <a:srgbClr val="2C2C2C"/>
                </a:solidFill>
                <a:effectLst/>
                <a:latin typeface="Avenir LT Std 65 Medium" panose="020B0603020203020204" pitchFamily="34" charset="0"/>
                <a:ea typeface="+mn-ea"/>
                <a:cs typeface="+mn-cs"/>
              </a:rPr>
              <a:t>engineering</a:t>
            </a:r>
            <a:r>
              <a:rPr lang="de-DE" sz="1000" kern="1200" cap="none" baseline="0" dirty="0">
                <a:solidFill>
                  <a:srgbClr val="2C2C2C"/>
                </a:solidFill>
                <a:effectLst/>
                <a:latin typeface="Avenir LT Std 65 Medium" panose="020B0603020203020204" pitchFamily="34" charset="0"/>
                <a:ea typeface="+mn-ea"/>
                <a:cs typeface="+mn-cs"/>
              </a:rPr>
              <a:t> GmbH </a:t>
            </a:r>
            <a:r>
              <a:rPr lang="de-DE" sz="1000" cap="none" dirty="0">
                <a:solidFill>
                  <a:srgbClr val="F7A705"/>
                </a:solidFill>
                <a:effectLst/>
                <a:latin typeface="Avenir LT Std 65 Medium" panose="020B060302020302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000" cap="none" dirty="0">
                <a:solidFill>
                  <a:srgbClr val="2C2C2C"/>
                </a:solidFill>
                <a:effectLst/>
                <a:latin typeface="Avenir LT Std 65 Medium" panose="020B0603020203020204" pitchFamily="34" charset="0"/>
              </a:rPr>
              <a:t> </a:t>
            </a:r>
            <a:r>
              <a:rPr lang="de-DE" sz="1000" cap="none" dirty="0">
                <a:solidFill>
                  <a:srgbClr val="2C2C2C"/>
                </a:solidFill>
                <a:effectLst/>
                <a:latin typeface="Avenir LT Std 65 Medium" panose="020B0603020203020204" pitchFamily="34" charset="0"/>
                <a:ea typeface="Calibri" panose="020F0502020204030204" pitchFamily="34" charset="0"/>
                <a:cs typeface="Times New Roman" panose="02020603050405020304" pitchFamily="18" charset="0"/>
              </a:rPr>
              <a:t>Bergstraße 6</a:t>
            </a:r>
            <a:r>
              <a:rPr lang="de-DE" sz="1000" cap="none" dirty="0">
                <a:solidFill>
                  <a:srgbClr val="7F7F7F"/>
                </a:solidFill>
                <a:effectLst/>
                <a:latin typeface="Avenir LT Std 65 Medium" panose="020B0603020203020204" pitchFamily="34" charset="0"/>
                <a:ea typeface="Calibri" panose="020F0502020204030204" pitchFamily="34" charset="0"/>
                <a:cs typeface="Times New Roman" panose="02020603050405020304" pitchFamily="18" charset="0"/>
              </a:rPr>
              <a:t> </a:t>
            </a:r>
            <a:r>
              <a:rPr lang="de-DE" sz="1000" cap="none" dirty="0">
                <a:solidFill>
                  <a:srgbClr val="F7A705"/>
                </a:solidFill>
                <a:effectLst/>
                <a:latin typeface="Avenir LT Std 65 Medium" panose="020B060302020302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000" cap="none" baseline="0" dirty="0">
                <a:solidFill>
                  <a:srgbClr val="7F7F7F"/>
                </a:solidFill>
                <a:effectLst/>
                <a:latin typeface="Avenir LT Std 65 Medium" panose="020B0603020203020204" pitchFamily="34" charset="0"/>
                <a:ea typeface="Calibri" panose="020F0502020204030204" pitchFamily="34" charset="0"/>
              </a:rPr>
              <a:t> </a:t>
            </a:r>
            <a:r>
              <a:rPr lang="de-DE" sz="1000" cap="none" dirty="0">
                <a:solidFill>
                  <a:srgbClr val="2C2C2C"/>
                </a:solidFill>
                <a:effectLst/>
                <a:latin typeface="Avenir LT Std 65 Medium" panose="020B0603020203020204" pitchFamily="34" charset="0"/>
                <a:ea typeface="Calibri" panose="020F0502020204030204" pitchFamily="34" charset="0"/>
              </a:rPr>
              <a:t>91207 Lauf an der Pegnitz</a:t>
            </a:r>
            <a:endParaRPr lang="de-DE" sz="1050" cap="none" dirty="0">
              <a:effectLst/>
              <a:latin typeface="Avenir LT Std 65 Medium" panose="020B0603020203020204" pitchFamily="34" charset="0"/>
            </a:endParaRPr>
          </a:p>
        </p:txBody>
      </p:sp>
    </p:spTree>
    <p:extLst>
      <p:ext uri="{BB962C8B-B14F-4D97-AF65-F5344CB8AC3E}">
        <p14:creationId xmlns:p14="http://schemas.microsoft.com/office/powerpoint/2010/main" val="907575360"/>
      </p:ext>
    </p:extLst>
  </p:cSld>
  <p:clrMap bg1="lt1" tx1="dk1" bg2="lt2" tx2="dk2" accent1="accent1" accent2="accent2" accent3="accent3" accent4="accent4" accent5="accent5" accent6="accent6" hlink="hlink" folHlink="folHlink"/>
  <p:sldLayoutIdLst>
    <p:sldLayoutId id="2147484287" r:id="rId1"/>
    <p:sldLayoutId id="2147484288" r:id="rId2"/>
    <p:sldLayoutId id="2147484289" r:id="rId3"/>
    <p:sldLayoutId id="2147484290" r:id="rId4"/>
    <p:sldLayoutId id="2147484291" r:id="rId5"/>
  </p:sldLayoutIdLst>
  <p:hf hdr="0" ftr="0"/>
  <p:txStyles>
    <p:titleStyle>
      <a:lvl1pPr algn="l" defTabSz="914400" rtl="0" eaLnBrk="1" latinLnBrk="0" hangingPunct="1">
        <a:spcBef>
          <a:spcPts val="1800"/>
        </a:spcBef>
        <a:buNone/>
        <a:defRPr sz="1100" kern="1200" baseline="0">
          <a:solidFill>
            <a:schemeClr val="bg1">
              <a:lumMod val="75000"/>
            </a:schemeClr>
          </a:solidFill>
          <a:latin typeface="Arial Narrow" pitchFamily="34" charset="0"/>
          <a:ea typeface="+mj-ea"/>
          <a:cs typeface="+mj-cs"/>
        </a:defRPr>
      </a:lvl1pPr>
    </p:titleStyle>
    <p:bodyStyle>
      <a:lvl1pPr marL="0" indent="0" algn="l" defTabSz="914400" rtl="0" eaLnBrk="1" latinLnBrk="0" hangingPunct="1">
        <a:spcBef>
          <a:spcPct val="20000"/>
        </a:spcBef>
        <a:buFont typeface="Arial" pitchFamily="34" charset="0"/>
        <a:buNone/>
        <a:defRPr sz="2400" kern="1200" baseline="0">
          <a:solidFill>
            <a:schemeClr val="accent1">
              <a:lumMod val="75000"/>
            </a:schemeClr>
          </a:solidFill>
          <a:effectLst>
            <a:outerShdw blurRad="38100" dist="38100" dir="2700000" algn="tl">
              <a:srgbClr val="000000">
                <a:alpha val="43137"/>
              </a:srgbClr>
            </a:outerShdw>
          </a:effectLst>
          <a:latin typeface="Arial Narrow" pitchFamily="34" charset="0"/>
          <a:ea typeface="+mn-ea"/>
          <a:cs typeface="+mn-cs"/>
        </a:defRPr>
      </a:lvl1pPr>
      <a:lvl2pPr marL="742950" indent="-285750" algn="l" defTabSz="914400" rtl="0" eaLnBrk="1" latinLnBrk="0" hangingPunct="1">
        <a:spcBef>
          <a:spcPct val="20000"/>
        </a:spcBef>
        <a:buClr>
          <a:schemeClr val="accent1">
            <a:lumMod val="75000"/>
          </a:schemeClr>
        </a:buClr>
        <a:buSzPct val="120000"/>
        <a:buFont typeface="Arial" pitchFamily="34" charset="0"/>
        <a:buChar char="•"/>
        <a:defRPr sz="2000" kern="1200" baseline="0">
          <a:solidFill>
            <a:schemeClr val="tx1"/>
          </a:solidFill>
          <a:latin typeface="Arial Narrow" pitchFamily="34" charset="0"/>
          <a:ea typeface="+mn-ea"/>
          <a:cs typeface="+mn-cs"/>
        </a:defRPr>
      </a:lvl2pPr>
      <a:lvl3pPr marL="1143000" indent="-228600" algn="l" defTabSz="914400" rtl="0" eaLnBrk="1" latinLnBrk="0" hangingPunct="1">
        <a:spcBef>
          <a:spcPct val="20000"/>
        </a:spcBef>
        <a:buClr>
          <a:schemeClr val="accent1">
            <a:lumMod val="60000"/>
            <a:lumOff val="40000"/>
          </a:schemeClr>
        </a:buClr>
        <a:buFont typeface="Arial" pitchFamily="34" charset="0"/>
        <a:buChar char="•"/>
        <a:defRPr sz="1600" kern="1200">
          <a:solidFill>
            <a:schemeClr val="tx1"/>
          </a:solidFill>
          <a:latin typeface="Arial Narrow" pitchFamily="34" charset="0"/>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Narrow" pitchFamily="34" charset="0"/>
          <a:ea typeface="+mn-ea"/>
          <a:cs typeface="+mn-cs"/>
        </a:defRPr>
      </a:lvl4pPr>
      <a:lvl5pPr marL="1828800" indent="0" algn="l" defTabSz="914400" rtl="0" eaLnBrk="1" latinLnBrk="0" hangingPunct="1">
        <a:spcBef>
          <a:spcPct val="20000"/>
        </a:spcBef>
        <a:buFont typeface="Arial" pitchFamily="34" charset="0"/>
        <a:buNone/>
        <a:defRPr sz="1000" i="1" kern="1200" baseline="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hteck 1"/>
          <p:cNvSpPr/>
          <p:nvPr userDrawn="1"/>
        </p:nvSpPr>
        <p:spPr>
          <a:xfrm>
            <a:off x="1055440" y="6435336"/>
            <a:ext cx="11136560" cy="18000"/>
          </a:xfrm>
          <a:prstGeom prst="rect">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userDrawn="1"/>
        </p:nvSpPr>
        <p:spPr>
          <a:xfrm>
            <a:off x="7464152" y="6525254"/>
            <a:ext cx="4516681" cy="269304"/>
          </a:xfrm>
          <a:prstGeom prst="rect">
            <a:avLst/>
          </a:prstGeom>
        </p:spPr>
        <p:txBody>
          <a:bodyPr wrap="square">
            <a:spAutoFit/>
          </a:bodyPr>
          <a:lstStyle/>
          <a:p>
            <a:pPr marL="0" marR="0" indent="0" algn="r" defTabSz="914400" rtl="0" eaLnBrk="1" fontAlgn="base" latinLnBrk="0" hangingPunct="1">
              <a:lnSpc>
                <a:spcPct val="115000"/>
              </a:lnSpc>
              <a:spcBef>
                <a:spcPts val="0"/>
              </a:spcBef>
              <a:spcAft>
                <a:spcPts val="0"/>
              </a:spcAft>
              <a:buClrTx/>
              <a:buSzTx/>
              <a:buFontTx/>
              <a:buNone/>
              <a:tabLst/>
              <a:defRPr/>
            </a:pPr>
            <a:r>
              <a:rPr lang="de-DE" sz="1000" kern="1200" cap="none" dirty="0">
                <a:solidFill>
                  <a:srgbClr val="2C2C2C"/>
                </a:solidFill>
                <a:effectLst/>
                <a:latin typeface="Avenir LT Std 65 Medium" panose="020B0603020203020204" pitchFamily="34" charset="0"/>
                <a:ea typeface="+mn-ea"/>
                <a:cs typeface="+mn-cs"/>
              </a:rPr>
              <a:t>prosio </a:t>
            </a:r>
            <a:r>
              <a:rPr lang="de-DE" sz="1000" kern="1200" cap="none" dirty="0" err="1">
                <a:solidFill>
                  <a:srgbClr val="2C2C2C"/>
                </a:solidFill>
                <a:effectLst/>
                <a:latin typeface="Avenir LT Std 65 Medium" panose="020B0603020203020204" pitchFamily="34" charset="0"/>
                <a:ea typeface="+mn-ea"/>
                <a:cs typeface="+mn-cs"/>
              </a:rPr>
              <a:t>engineering</a:t>
            </a:r>
            <a:r>
              <a:rPr lang="de-DE" sz="1000" kern="1200" cap="none" baseline="0" dirty="0">
                <a:solidFill>
                  <a:srgbClr val="2C2C2C"/>
                </a:solidFill>
                <a:effectLst/>
                <a:latin typeface="Avenir LT Std 65 Medium" panose="020B0603020203020204" pitchFamily="34" charset="0"/>
                <a:ea typeface="+mn-ea"/>
                <a:cs typeface="+mn-cs"/>
              </a:rPr>
              <a:t> GmbH </a:t>
            </a:r>
            <a:r>
              <a:rPr lang="de-DE" sz="1000" cap="none" dirty="0">
                <a:solidFill>
                  <a:srgbClr val="F7A705"/>
                </a:solidFill>
                <a:effectLst/>
                <a:latin typeface="Avenir LT Std 65 Medium" panose="020B060302020302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000" cap="none" dirty="0">
                <a:solidFill>
                  <a:srgbClr val="2C2C2C"/>
                </a:solidFill>
                <a:effectLst/>
                <a:latin typeface="Avenir LT Std 65 Medium" panose="020B0603020203020204" pitchFamily="34" charset="0"/>
              </a:rPr>
              <a:t> </a:t>
            </a:r>
            <a:r>
              <a:rPr lang="de-DE" sz="1000" cap="none" dirty="0">
                <a:solidFill>
                  <a:srgbClr val="2C2C2C"/>
                </a:solidFill>
                <a:effectLst/>
                <a:latin typeface="Avenir LT Std 65 Medium" panose="020B0603020203020204" pitchFamily="34" charset="0"/>
                <a:ea typeface="Calibri" panose="020F0502020204030204" pitchFamily="34" charset="0"/>
                <a:cs typeface="Times New Roman" panose="02020603050405020304" pitchFamily="18" charset="0"/>
              </a:rPr>
              <a:t>Bergstraße 6</a:t>
            </a:r>
            <a:r>
              <a:rPr lang="de-DE" sz="1000" cap="none" dirty="0">
                <a:solidFill>
                  <a:srgbClr val="7F7F7F"/>
                </a:solidFill>
                <a:effectLst/>
                <a:latin typeface="Avenir LT Std 65 Medium" panose="020B0603020203020204" pitchFamily="34" charset="0"/>
                <a:ea typeface="Calibri" panose="020F0502020204030204" pitchFamily="34" charset="0"/>
                <a:cs typeface="Times New Roman" panose="02020603050405020304" pitchFamily="18" charset="0"/>
              </a:rPr>
              <a:t> </a:t>
            </a:r>
            <a:r>
              <a:rPr lang="de-DE" sz="1000" cap="none" dirty="0">
                <a:solidFill>
                  <a:srgbClr val="F7A705"/>
                </a:solidFill>
                <a:effectLst/>
                <a:latin typeface="Avenir LT Std 65 Medium" panose="020B060302020302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000" cap="none" baseline="0" dirty="0">
                <a:solidFill>
                  <a:srgbClr val="7F7F7F"/>
                </a:solidFill>
                <a:effectLst/>
                <a:latin typeface="Avenir LT Std 65 Medium" panose="020B0603020203020204" pitchFamily="34" charset="0"/>
                <a:ea typeface="Calibri" panose="020F0502020204030204" pitchFamily="34" charset="0"/>
              </a:rPr>
              <a:t> </a:t>
            </a:r>
            <a:r>
              <a:rPr lang="de-DE" sz="1000" cap="none" dirty="0">
                <a:solidFill>
                  <a:srgbClr val="2C2C2C"/>
                </a:solidFill>
                <a:effectLst/>
                <a:latin typeface="Avenir LT Std 65 Medium" panose="020B0603020203020204" pitchFamily="34" charset="0"/>
                <a:ea typeface="Calibri" panose="020F0502020204030204" pitchFamily="34" charset="0"/>
              </a:rPr>
              <a:t>91207 Lauf an der Pegnitz</a:t>
            </a:r>
            <a:endParaRPr lang="de-DE" sz="1050" cap="none" dirty="0">
              <a:effectLst/>
              <a:latin typeface="Avenir LT Std 65 Medium" panose="020B0603020203020204" pitchFamily="34" charset="0"/>
            </a:endParaRPr>
          </a:p>
        </p:txBody>
      </p:sp>
    </p:spTree>
    <p:extLst>
      <p:ext uri="{BB962C8B-B14F-4D97-AF65-F5344CB8AC3E}">
        <p14:creationId xmlns:p14="http://schemas.microsoft.com/office/powerpoint/2010/main" val="1365009765"/>
      </p:ext>
    </p:extLst>
  </p:cSld>
  <p:clrMap bg1="lt1" tx1="dk1" bg2="lt2" tx2="dk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Lst>
  <p:hf hdr="0" ftr="0"/>
  <p:txStyles>
    <p:titleStyle>
      <a:lvl1pPr algn="l" defTabSz="914400" rtl="0" eaLnBrk="1" latinLnBrk="0" hangingPunct="1">
        <a:spcBef>
          <a:spcPts val="1800"/>
        </a:spcBef>
        <a:buNone/>
        <a:defRPr sz="1100" kern="1200" baseline="0">
          <a:solidFill>
            <a:schemeClr val="bg1">
              <a:lumMod val="75000"/>
            </a:schemeClr>
          </a:solidFill>
          <a:latin typeface="Arial Narrow" pitchFamily="34" charset="0"/>
          <a:ea typeface="+mj-ea"/>
          <a:cs typeface="+mj-cs"/>
        </a:defRPr>
      </a:lvl1pPr>
    </p:titleStyle>
    <p:bodyStyle>
      <a:lvl1pPr marL="0" indent="0" algn="l" defTabSz="914400" rtl="0" eaLnBrk="1" latinLnBrk="0" hangingPunct="1">
        <a:spcBef>
          <a:spcPct val="20000"/>
        </a:spcBef>
        <a:buFont typeface="Arial" pitchFamily="34" charset="0"/>
        <a:buNone/>
        <a:defRPr sz="2400" kern="1200" baseline="0">
          <a:solidFill>
            <a:schemeClr val="accent1">
              <a:lumMod val="75000"/>
            </a:schemeClr>
          </a:solidFill>
          <a:effectLst>
            <a:outerShdw blurRad="38100" dist="38100" dir="2700000" algn="tl">
              <a:srgbClr val="000000">
                <a:alpha val="43137"/>
              </a:srgbClr>
            </a:outerShdw>
          </a:effectLst>
          <a:latin typeface="Arial Narrow" pitchFamily="34" charset="0"/>
          <a:ea typeface="+mn-ea"/>
          <a:cs typeface="+mn-cs"/>
        </a:defRPr>
      </a:lvl1pPr>
      <a:lvl2pPr marL="742950" indent="-285750" algn="l" defTabSz="914400" rtl="0" eaLnBrk="1" latinLnBrk="0" hangingPunct="1">
        <a:spcBef>
          <a:spcPct val="20000"/>
        </a:spcBef>
        <a:buClr>
          <a:schemeClr val="accent1">
            <a:lumMod val="75000"/>
          </a:schemeClr>
        </a:buClr>
        <a:buSzPct val="120000"/>
        <a:buFont typeface="Arial" pitchFamily="34" charset="0"/>
        <a:buChar char="•"/>
        <a:defRPr sz="2000" kern="1200" baseline="0">
          <a:solidFill>
            <a:schemeClr val="tx1"/>
          </a:solidFill>
          <a:latin typeface="Arial Narrow" pitchFamily="34" charset="0"/>
          <a:ea typeface="+mn-ea"/>
          <a:cs typeface="+mn-cs"/>
        </a:defRPr>
      </a:lvl2pPr>
      <a:lvl3pPr marL="1143000" indent="-228600" algn="l" defTabSz="914400" rtl="0" eaLnBrk="1" latinLnBrk="0" hangingPunct="1">
        <a:spcBef>
          <a:spcPct val="20000"/>
        </a:spcBef>
        <a:buClr>
          <a:schemeClr val="accent1">
            <a:lumMod val="60000"/>
            <a:lumOff val="40000"/>
          </a:schemeClr>
        </a:buClr>
        <a:buFont typeface="Arial" pitchFamily="34" charset="0"/>
        <a:buChar char="•"/>
        <a:defRPr sz="1600" kern="1200">
          <a:solidFill>
            <a:schemeClr val="tx1"/>
          </a:solidFill>
          <a:latin typeface="Arial Narrow" pitchFamily="34" charset="0"/>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Narrow" pitchFamily="34" charset="0"/>
          <a:ea typeface="+mn-ea"/>
          <a:cs typeface="+mn-cs"/>
        </a:defRPr>
      </a:lvl4pPr>
      <a:lvl5pPr marL="1828800" indent="0" algn="l" defTabSz="914400" rtl="0" eaLnBrk="1" latinLnBrk="0" hangingPunct="1">
        <a:spcBef>
          <a:spcPct val="20000"/>
        </a:spcBef>
        <a:buFont typeface="Arial" pitchFamily="34" charset="0"/>
        <a:buNone/>
        <a:defRPr sz="1000" i="1" kern="1200" baseline="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2ED7DB5-F687-4ED0-8F3A-7F950C1A40A5}"/>
              </a:ext>
            </a:extLst>
          </p:cNvPr>
          <p:cNvSpPr>
            <a:spLocks noGrp="1"/>
          </p:cNvSpPr>
          <p:nvPr>
            <p:ph type="title"/>
          </p:nvPr>
        </p:nvSpPr>
        <p:spPr>
          <a:xfrm>
            <a:off x="924000" y="623260"/>
            <a:ext cx="10356775" cy="956630"/>
          </a:xfrm>
          <a:prstGeom prst="rect">
            <a:avLst/>
          </a:prstGeom>
        </p:spPr>
        <p:txBody>
          <a:bodyPr vert="horz" lIns="0" tIns="0" rIns="0" bIns="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9A811975-82BE-4AA4-91F2-6A632C170D94}"/>
              </a:ext>
            </a:extLst>
          </p:cNvPr>
          <p:cNvSpPr>
            <a:spLocks noGrp="1"/>
          </p:cNvSpPr>
          <p:nvPr>
            <p:ph type="body" idx="1"/>
          </p:nvPr>
        </p:nvSpPr>
        <p:spPr>
          <a:xfrm>
            <a:off x="911224" y="1989139"/>
            <a:ext cx="10356775" cy="4211636"/>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D9580D-13AA-4CE2-8C99-1E47B6E6A318}" type="slidenum">
              <a:rPr lang="de-DE" smtClean="0"/>
              <a:t>‹Nr.›</a:t>
            </a:fld>
            <a:endParaRPr lang="de-DE"/>
          </a:p>
        </p:txBody>
      </p:sp>
    </p:spTree>
    <p:extLst>
      <p:ext uri="{BB962C8B-B14F-4D97-AF65-F5344CB8AC3E}">
        <p14:creationId xmlns:p14="http://schemas.microsoft.com/office/powerpoint/2010/main" val="3295766335"/>
      </p:ext>
    </p:extLst>
  </p:cSld>
  <p:clrMap bg1="lt1" tx1="dk1" bg2="lt2" tx2="dk2" accent1="accent1" accent2="accent2" accent3="accent3" accent4="accent4" accent5="accent5" accent6="accent6" hlink="hlink" folHlink="folHlink"/>
  <p:sldLayoutIdLst>
    <p:sldLayoutId id="2147484299" r:id="rId1"/>
    <p:sldLayoutId id="2147484300" r:id="rId2"/>
    <p:sldLayoutId id="2147484301" r:id="rId3"/>
    <p:sldLayoutId id="2147484302" r:id="rId4"/>
    <p:sldLayoutId id="2147484303" r:id="rId5"/>
    <p:sldLayoutId id="2147484304" r:id="rId6"/>
    <p:sldLayoutId id="2147484305" r:id="rId7"/>
    <p:sldLayoutId id="2147484306" r:id="rId8"/>
    <p:sldLayoutId id="2147484307" r:id="rId9"/>
    <p:sldLayoutId id="2147484308" r:id="rId10"/>
    <p:sldLayoutId id="2147484309" r:id="rId11"/>
    <p:sldLayoutId id="2147484310" r:id="rId12"/>
  </p:sldLayoutIdLst>
  <p:hf sldNum="0" hdr="0" ftr="0" dt="0"/>
  <p:txStyles>
    <p:titleStyle>
      <a:lvl1pPr algn="l" defTabSz="914400" rtl="0" eaLnBrk="1" latinLnBrk="0" hangingPunct="1">
        <a:lnSpc>
          <a:spcPct val="90000"/>
        </a:lnSpc>
        <a:spcBef>
          <a:spcPct val="0"/>
        </a:spcBef>
        <a:buNone/>
        <a:defRPr sz="3600" b="1" i="1" kern="1200">
          <a:solidFill>
            <a:srgbClr val="EF7D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6F6F6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6F6F6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rgbClr val="6F6F6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6F6F6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rgbClr val="6F6F6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06">
          <p15:clr>
            <a:srgbClr val="F26B43"/>
          </p15:clr>
        </p15:guide>
        <p15:guide id="2" pos="3840">
          <p15:clr>
            <a:srgbClr val="F26B43"/>
          </p15:clr>
        </p15:guide>
        <p15:guide id="3" pos="7106">
          <p15:clr>
            <a:srgbClr val="F26B43"/>
          </p15:clr>
        </p15:guide>
        <p15:guide id="4" pos="574">
          <p15:clr>
            <a:srgbClr val="F26B43"/>
          </p15:clr>
        </p15:guide>
        <p15:guide id="5" orient="horz" pos="125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svg"/><Relationship Id="rId3" Type="http://schemas.openxmlformats.org/officeDocument/2006/relationships/image" Target="../media/image20.png"/><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41.png"/><Relationship Id="rId5" Type="http://schemas.openxmlformats.org/officeDocument/2006/relationships/image" Target="../media/image22.svg"/><Relationship Id="rId15" Type="http://schemas.openxmlformats.org/officeDocument/2006/relationships/image" Target="../media/image32.png"/><Relationship Id="rId23" Type="http://schemas.openxmlformats.org/officeDocument/2006/relationships/image" Target="../media/image40.jpe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svg"/><Relationship Id="rId22" Type="http://schemas.openxmlformats.org/officeDocument/2006/relationships/image" Target="../media/image39.png"/></Relationships>
</file>

<file path=ppt/slides/_rels/slide2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56.svg"/></Relationships>
</file>

<file path=ppt/slides/_rels/slide2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3.xml"/><Relationship Id="rId4" Type="http://schemas.openxmlformats.org/officeDocument/2006/relationships/image" Target="../media/image84.jpeg"/></Relationships>
</file>

<file path=ppt/slides/_rels/slide2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3.xml"/><Relationship Id="rId4" Type="http://schemas.openxmlformats.org/officeDocument/2006/relationships/image" Target="../media/image8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3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3.xml"/><Relationship Id="rId4" Type="http://schemas.openxmlformats.org/officeDocument/2006/relationships/image" Target="../media/image88.jpg"/></Relationships>
</file>

<file path=ppt/slides/_rels/slide3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56.svg"/></Relationships>
</file>

<file path=ppt/slides/_rels/slide3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3.png"/><Relationship Id="rId7" Type="http://schemas.openxmlformats.org/officeDocument/2006/relationships/image" Target="../media/image96.png"/><Relationship Id="rId2" Type="http://schemas.openxmlformats.org/officeDocument/2006/relationships/image" Target="../media/image92.pn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95.png"/><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95.png"/><Relationship Id="rId4" Type="http://schemas.openxmlformats.org/officeDocument/2006/relationships/image" Target="../media/image94.png"/></Relationships>
</file>

<file path=ppt/slides/_rels/slide38.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3.png"/><Relationship Id="rId7" Type="http://schemas.openxmlformats.org/officeDocument/2006/relationships/image" Target="../media/image99.png"/><Relationship Id="rId2" Type="http://schemas.openxmlformats.org/officeDocument/2006/relationships/image" Target="../media/image92.pn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97.png"/><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93.png"/><Relationship Id="rId7" Type="http://schemas.openxmlformats.org/officeDocument/2006/relationships/image" Target="../media/image99.png"/><Relationship Id="rId2" Type="http://schemas.openxmlformats.org/officeDocument/2006/relationships/image" Target="../media/image92.png"/><Relationship Id="rId1" Type="http://schemas.openxmlformats.org/officeDocument/2006/relationships/slideLayout" Target="../slideLayouts/slideLayout3.xml"/><Relationship Id="rId6" Type="http://schemas.openxmlformats.org/officeDocument/2006/relationships/image" Target="../media/image95.png"/><Relationship Id="rId5" Type="http://schemas.openxmlformats.org/officeDocument/2006/relationships/image" Target="../media/image97.png"/><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56.svg"/></Relationships>
</file>

<file path=ppt/slides/_rels/slide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g"/><Relationship Id="rId1" Type="http://schemas.openxmlformats.org/officeDocument/2006/relationships/slideLayout" Target="../slideLayouts/slideLayout61.xml"/><Relationship Id="rId6" Type="http://schemas.openxmlformats.org/officeDocument/2006/relationships/image" Target="../media/image103.svg"/><Relationship Id="rId5" Type="http://schemas.openxmlformats.org/officeDocument/2006/relationships/image" Target="../media/image102.pn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image" Target="../media/image104.png"/><Relationship Id="rId1" Type="http://schemas.openxmlformats.org/officeDocument/2006/relationships/slideLayout" Target="../slideLayouts/slideLayout51.xml"/><Relationship Id="rId5" Type="http://schemas.openxmlformats.org/officeDocument/2006/relationships/image" Target="../media/image107.svg"/><Relationship Id="rId4" Type="http://schemas.openxmlformats.org/officeDocument/2006/relationships/image" Target="../media/image106.png"/></Relationships>
</file>

<file path=ppt/slides/_rels/slide4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51.xml"/><Relationship Id="rId6" Type="http://schemas.openxmlformats.org/officeDocument/2006/relationships/image" Target="../media/image112.svg"/><Relationship Id="rId5" Type="http://schemas.openxmlformats.org/officeDocument/2006/relationships/image" Target="../media/image111.png"/><Relationship Id="rId4" Type="http://schemas.openxmlformats.org/officeDocument/2006/relationships/image" Target="../media/image110.svg"/></Relationships>
</file>

<file path=ppt/slides/_rels/slide44.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svg"/><Relationship Id="rId7" Type="http://schemas.openxmlformats.org/officeDocument/2006/relationships/image" Target="../media/image118.svg"/><Relationship Id="rId2" Type="http://schemas.openxmlformats.org/officeDocument/2006/relationships/image" Target="../media/image113.png"/><Relationship Id="rId1" Type="http://schemas.openxmlformats.org/officeDocument/2006/relationships/slideLayout" Target="../slideLayouts/slideLayout51.xml"/><Relationship Id="rId6" Type="http://schemas.openxmlformats.org/officeDocument/2006/relationships/image" Target="../media/image117.png"/><Relationship Id="rId5" Type="http://schemas.openxmlformats.org/officeDocument/2006/relationships/image" Target="../media/image116.svg"/><Relationship Id="rId10" Type="http://schemas.openxmlformats.org/officeDocument/2006/relationships/image" Target="../media/image121.svg"/><Relationship Id="rId4" Type="http://schemas.openxmlformats.org/officeDocument/2006/relationships/image" Target="../media/image115.png"/><Relationship Id="rId9" Type="http://schemas.openxmlformats.org/officeDocument/2006/relationships/image" Target="../media/image120.png"/></Relationships>
</file>

<file path=ppt/slides/_rels/slide45.xml.rels><?xml version="1.0" encoding="UTF-8" standalone="yes"?>
<Relationships xmlns="http://schemas.openxmlformats.org/package/2006/relationships"><Relationship Id="rId3" Type="http://schemas.openxmlformats.org/officeDocument/2006/relationships/image" Target="../media/image123.svg"/><Relationship Id="rId7" Type="http://schemas.openxmlformats.org/officeDocument/2006/relationships/image" Target="../media/image127.svg"/><Relationship Id="rId2" Type="http://schemas.openxmlformats.org/officeDocument/2006/relationships/image" Target="../media/image122.png"/><Relationship Id="rId1" Type="http://schemas.openxmlformats.org/officeDocument/2006/relationships/slideLayout" Target="../slideLayouts/slideLayout51.xml"/><Relationship Id="rId6" Type="http://schemas.openxmlformats.org/officeDocument/2006/relationships/image" Target="../media/image126.png"/><Relationship Id="rId5" Type="http://schemas.openxmlformats.org/officeDocument/2006/relationships/image" Target="../media/image125.svg"/><Relationship Id="rId4" Type="http://schemas.openxmlformats.org/officeDocument/2006/relationships/image" Target="../media/image124.png"/></Relationships>
</file>

<file path=ppt/slides/_rels/slide4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8" Type="http://schemas.openxmlformats.org/officeDocument/2006/relationships/image" Target="../media/image131.svg"/><Relationship Id="rId3" Type="http://schemas.openxmlformats.org/officeDocument/2006/relationships/image" Target="../media/image101.png"/><Relationship Id="rId7" Type="http://schemas.openxmlformats.org/officeDocument/2006/relationships/image" Target="../media/image130.png"/><Relationship Id="rId2" Type="http://schemas.openxmlformats.org/officeDocument/2006/relationships/image" Target="../media/image100.jpg"/><Relationship Id="rId1" Type="http://schemas.openxmlformats.org/officeDocument/2006/relationships/slideLayout" Target="../slideLayouts/slideLayout61.xml"/><Relationship Id="rId6" Type="http://schemas.openxmlformats.org/officeDocument/2006/relationships/image" Target="../media/image103.svg"/><Relationship Id="rId5" Type="http://schemas.openxmlformats.org/officeDocument/2006/relationships/image" Target="../media/image102.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6.svg"/></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eck 15"/>
          <p:cNvSpPr/>
          <p:nvPr/>
        </p:nvSpPr>
        <p:spPr>
          <a:xfrm>
            <a:off x="6359352" y="6309320"/>
            <a:ext cx="5832648" cy="548680"/>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id="{B047DF1D-C848-48D0-BD56-70C46E74D3ED}"/>
              </a:ext>
            </a:extLst>
          </p:cNvPr>
          <p:cNvPicPr>
            <a:picLocks noChangeAspect="1"/>
          </p:cNvPicPr>
          <p:nvPr/>
        </p:nvPicPr>
        <p:blipFill rotWithShape="1">
          <a:blip r:embed="rId3">
            <a:extLst>
              <a:ext uri="{28A0092B-C50C-407E-A947-70E740481C1C}">
                <a14:useLocalDpi xmlns:a14="http://schemas.microsoft.com/office/drawing/2010/main" val="0"/>
              </a:ext>
            </a:extLst>
          </a:blip>
          <a:srcRect l="25062"/>
          <a:stretch/>
        </p:blipFill>
        <p:spPr>
          <a:xfrm>
            <a:off x="-2837675" y="0"/>
            <a:ext cx="10443600" cy="6968189"/>
          </a:xfrm>
          <a:prstGeom prst="rect">
            <a:avLst/>
          </a:prstGeom>
        </p:spPr>
      </p:pic>
      <p:sp>
        <p:nvSpPr>
          <p:cNvPr id="14" name="Rechteck 13"/>
          <p:cNvSpPr/>
          <p:nvPr/>
        </p:nvSpPr>
        <p:spPr>
          <a:xfrm flipH="1">
            <a:off x="-1104800" y="0"/>
            <a:ext cx="8791066" cy="6949348"/>
          </a:xfrm>
          <a:prstGeom prst="rect">
            <a:avLst/>
          </a:prstGeom>
          <a:gradFill flip="none" rotWithShape="1">
            <a:gsLst>
              <a:gs pos="0">
                <a:schemeClr val="bg1"/>
              </a:gs>
              <a:gs pos="56000">
                <a:srgbClr val="FFFFFF">
                  <a:alpha val="75000"/>
                </a:srgbClr>
              </a:gs>
              <a:gs pos="100000">
                <a:schemeClr val="bg1">
                  <a:shade val="100000"/>
                  <a:satMod val="115000"/>
                  <a:alpha val="0"/>
                </a:schemeClr>
              </a:gs>
            </a:gsLst>
            <a:lin ang="0" scaled="1"/>
            <a:tileRect/>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Untertitel 4"/>
          <p:cNvSpPr>
            <a:spLocks noGrp="1"/>
          </p:cNvSpPr>
          <p:nvPr>
            <p:ph type="subTitle" idx="4294967295"/>
          </p:nvPr>
        </p:nvSpPr>
        <p:spPr>
          <a:xfrm>
            <a:off x="2423592" y="2204864"/>
            <a:ext cx="9359900" cy="4464050"/>
          </a:xfrm>
          <a:prstGeom prst="rect">
            <a:avLst/>
          </a:prstGeom>
        </p:spPr>
        <p:txBody>
          <a:bodyPr>
            <a:normAutofit/>
          </a:bodyPr>
          <a:lstStyle/>
          <a:p>
            <a:pPr algn="r">
              <a:spcBef>
                <a:spcPts val="0"/>
              </a:spcBef>
            </a:pPr>
            <a:r>
              <a:rPr lang="de-DE" sz="2800" b="1" dirty="0">
                <a:solidFill>
                  <a:schemeClr val="tx1"/>
                </a:solidFill>
                <a:effectLst/>
                <a:latin typeface="Avenir LT Std 35 Light" panose="020B0402020203020204" pitchFamily="34" charset="0"/>
                <a:cs typeface="Segoe UI Light" panose="020B0502040204020203" pitchFamily="34" charset="0"/>
              </a:rPr>
              <a:t>Kommunale Wärmeplanung für die Stadt</a:t>
            </a:r>
          </a:p>
          <a:p>
            <a:pPr algn="r">
              <a:spcBef>
                <a:spcPts val="0"/>
              </a:spcBef>
            </a:pPr>
            <a:endParaRPr lang="de-DE" sz="3600" b="1" dirty="0">
              <a:solidFill>
                <a:srgbClr val="F7B105"/>
              </a:solidFill>
              <a:effectLst/>
              <a:latin typeface="Avenir LT Std 35 Light" panose="020B0402020203020204" pitchFamily="34" charset="0"/>
              <a:cs typeface="Segoe UI Light" panose="020B0502040204020203" pitchFamily="34" charset="0"/>
            </a:endParaRPr>
          </a:p>
          <a:p>
            <a:pPr algn="r">
              <a:spcBef>
                <a:spcPts val="0"/>
              </a:spcBef>
            </a:pPr>
            <a:endParaRPr lang="de-DE" sz="3600" b="1" dirty="0">
              <a:solidFill>
                <a:srgbClr val="F7B105"/>
              </a:solidFill>
              <a:effectLst/>
              <a:latin typeface="Avenir LT Std 35 Light" panose="020B0402020203020204" pitchFamily="34" charset="0"/>
              <a:cs typeface="Segoe UI Light" panose="020B0502040204020203" pitchFamily="34" charset="0"/>
            </a:endParaRPr>
          </a:p>
          <a:p>
            <a:pPr algn="r">
              <a:spcBef>
                <a:spcPts val="0"/>
              </a:spcBef>
            </a:pPr>
            <a:endParaRPr lang="de-DE" b="1" dirty="0">
              <a:solidFill>
                <a:schemeClr val="tx1"/>
              </a:solidFill>
              <a:effectLst/>
              <a:latin typeface="Avenir LT Std 35 Light" panose="020B0402020203020204" pitchFamily="34" charset="0"/>
              <a:cs typeface="Segoe UI Light" panose="020B0502040204020203" pitchFamily="34" charset="0"/>
            </a:endParaRPr>
          </a:p>
          <a:p>
            <a:pPr algn="r">
              <a:spcBef>
                <a:spcPts val="0"/>
              </a:spcBef>
            </a:pPr>
            <a:r>
              <a:rPr lang="de-DE" b="1" dirty="0">
                <a:solidFill>
                  <a:schemeClr val="tx1"/>
                </a:solidFill>
                <a:effectLst/>
                <a:latin typeface="Avenir LT Std 35 Light" panose="020B0402020203020204" pitchFamily="34" charset="0"/>
                <a:cs typeface="Segoe UI Light" panose="020B0502040204020203" pitchFamily="34" charset="0"/>
              </a:rPr>
              <a:t>BÜRGERINFORMATION</a:t>
            </a:r>
          </a:p>
          <a:p>
            <a:pPr marL="285750" indent="-285750" algn="r">
              <a:spcBef>
                <a:spcPts val="0"/>
              </a:spcBef>
              <a:buFontTx/>
              <a:buChar char="-"/>
            </a:pPr>
            <a:endParaRPr lang="de-DE" sz="1800" b="1" dirty="0">
              <a:solidFill>
                <a:srgbClr val="F7B105"/>
              </a:solidFill>
              <a:effectLst/>
              <a:latin typeface="Avenir LT Std 35 Light" panose="020B0402020203020204" pitchFamily="34" charset="0"/>
              <a:cs typeface="Segoe UI Light" panose="020B0502040204020203" pitchFamily="34" charset="0"/>
            </a:endParaRPr>
          </a:p>
          <a:p>
            <a:pPr algn="r">
              <a:spcBef>
                <a:spcPts val="0"/>
              </a:spcBef>
            </a:pPr>
            <a:r>
              <a:rPr lang="de-DE" sz="1800" b="1" dirty="0">
                <a:solidFill>
                  <a:schemeClr val="tx1"/>
                </a:solidFill>
                <a:effectLst/>
                <a:latin typeface="Avenir LT Std 35 Light" panose="020B0402020203020204" pitchFamily="34" charset="0"/>
                <a:cs typeface="Segoe UI Light" panose="020B0502040204020203" pitchFamily="34" charset="0"/>
              </a:rPr>
              <a:t>Bietergemeinschaft </a:t>
            </a:r>
            <a:br>
              <a:rPr lang="de-DE" sz="1800" b="1" dirty="0">
                <a:solidFill>
                  <a:schemeClr val="tx1"/>
                </a:solidFill>
                <a:effectLst/>
                <a:latin typeface="Avenir LT Std 35 Light" panose="020B0402020203020204" pitchFamily="34" charset="0"/>
                <a:cs typeface="Segoe UI Light" panose="020B0502040204020203" pitchFamily="34" charset="0"/>
              </a:rPr>
            </a:br>
            <a:r>
              <a:rPr lang="de-DE" sz="1800" b="1" dirty="0" err="1">
                <a:solidFill>
                  <a:schemeClr val="tx1"/>
                </a:solidFill>
                <a:effectLst/>
                <a:latin typeface="Avenir LT Std 35 Light" panose="020B0402020203020204" pitchFamily="34" charset="0"/>
                <a:cs typeface="Segoe UI Light" panose="020B0502040204020203" pitchFamily="34" charset="0"/>
              </a:rPr>
              <a:t>prosio</a:t>
            </a:r>
            <a:r>
              <a:rPr lang="de-DE" sz="1800" b="1" dirty="0">
                <a:solidFill>
                  <a:schemeClr val="tx1"/>
                </a:solidFill>
                <a:effectLst/>
                <a:latin typeface="Avenir LT Std 35 Light" panose="020B0402020203020204" pitchFamily="34" charset="0"/>
                <a:cs typeface="Segoe UI Light" panose="020B0502040204020203" pitchFamily="34" charset="0"/>
              </a:rPr>
              <a:t> </a:t>
            </a:r>
            <a:r>
              <a:rPr lang="de-DE" sz="1800" b="1" dirty="0" err="1">
                <a:solidFill>
                  <a:schemeClr val="tx1"/>
                </a:solidFill>
                <a:effectLst/>
                <a:latin typeface="Avenir LT Std 35 Light" panose="020B0402020203020204" pitchFamily="34" charset="0"/>
                <a:cs typeface="Segoe UI Light" panose="020B0502040204020203" pitchFamily="34" charset="0"/>
              </a:rPr>
              <a:t>engineering</a:t>
            </a:r>
            <a:r>
              <a:rPr lang="de-DE" sz="1800" b="1" dirty="0">
                <a:solidFill>
                  <a:schemeClr val="tx1"/>
                </a:solidFill>
                <a:effectLst/>
                <a:latin typeface="Avenir LT Std 35 Light" panose="020B0402020203020204" pitchFamily="34" charset="0"/>
                <a:cs typeface="Segoe UI Light" panose="020B0502040204020203" pitchFamily="34" charset="0"/>
              </a:rPr>
              <a:t> GmbH &amp;</a:t>
            </a:r>
            <a:br>
              <a:rPr lang="de-DE" sz="1800" b="1" dirty="0">
                <a:solidFill>
                  <a:schemeClr val="tx1"/>
                </a:solidFill>
                <a:effectLst/>
                <a:latin typeface="Avenir LT Std 35 Light" panose="020B0402020203020204" pitchFamily="34" charset="0"/>
                <a:cs typeface="Segoe UI Light" panose="020B0502040204020203" pitchFamily="34" charset="0"/>
              </a:rPr>
            </a:br>
            <a:r>
              <a:rPr lang="de-DE" sz="1800" b="1" dirty="0">
                <a:solidFill>
                  <a:schemeClr val="tx1"/>
                </a:solidFill>
                <a:effectLst/>
                <a:latin typeface="Avenir LT Std 35 Light" panose="020B0402020203020204" pitchFamily="34" charset="0"/>
                <a:cs typeface="Segoe UI Light" panose="020B0502040204020203" pitchFamily="34" charset="0"/>
              </a:rPr>
              <a:t>LKW Kitzingen GmbH</a:t>
            </a:r>
          </a:p>
          <a:p>
            <a:pPr algn="r">
              <a:spcBef>
                <a:spcPts val="0"/>
              </a:spcBef>
            </a:pPr>
            <a:br>
              <a:rPr lang="de-DE" sz="1800" b="1" dirty="0">
                <a:solidFill>
                  <a:schemeClr val="tx1"/>
                </a:solidFill>
                <a:effectLst/>
                <a:latin typeface="Avenir LT Std 35 Light" panose="020B0402020203020204" pitchFamily="34" charset="0"/>
                <a:cs typeface="Segoe UI Light" panose="020B0502040204020203" pitchFamily="34" charset="0"/>
              </a:rPr>
            </a:br>
            <a:r>
              <a:rPr lang="de-DE" sz="1800" b="1" dirty="0">
                <a:solidFill>
                  <a:schemeClr val="tx1"/>
                </a:solidFill>
                <a:effectLst/>
                <a:latin typeface="Avenir LT Std 35 Light" panose="020B0402020203020204" pitchFamily="34" charset="0"/>
                <a:cs typeface="Segoe UI Light" panose="020B0502040204020203" pitchFamily="34" charset="0"/>
              </a:rPr>
              <a:t>KITZINGEN, 25.11.2025</a:t>
            </a:r>
          </a:p>
          <a:p>
            <a:pPr algn="r">
              <a:spcBef>
                <a:spcPts val="0"/>
              </a:spcBef>
            </a:pPr>
            <a:endParaRPr lang="de-DE" sz="1000" b="1" dirty="0">
              <a:solidFill>
                <a:srgbClr val="F7B105"/>
              </a:solidFill>
              <a:effectLst/>
              <a:latin typeface="Avenir LT Std 35 Light" panose="020B0402020203020204" pitchFamily="34" charset="0"/>
              <a:cs typeface="Segoe UI Light" panose="020B0502040204020203" pitchFamily="34" charset="0"/>
            </a:endParaRPr>
          </a:p>
          <a:p>
            <a:pPr algn="r">
              <a:spcBef>
                <a:spcPts val="0"/>
              </a:spcBef>
            </a:pPr>
            <a:endParaRPr lang="de-DE" sz="1800" dirty="0">
              <a:solidFill>
                <a:srgbClr val="F7B105"/>
              </a:solidFill>
              <a:effectLst/>
              <a:latin typeface="Avenir LT Std 35 Light" panose="020B0402020203020204" pitchFamily="34" charset="0"/>
              <a:cs typeface="Segoe UI Light" panose="020B0502040204020203" pitchFamily="34" charset="0"/>
            </a:endParaRPr>
          </a:p>
        </p:txBody>
      </p:sp>
      <p:pic>
        <p:nvPicPr>
          <p:cNvPr id="7" name="Grafik 6">
            <a:extLst>
              <a:ext uri="{FF2B5EF4-FFF2-40B4-BE49-F238E27FC236}">
                <a16:creationId xmlns:a16="http://schemas.microsoft.com/office/drawing/2014/main" id="{95EC44B4-F8FD-4532-B662-83A9397962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0256" y="2924944"/>
            <a:ext cx="3312368" cy="883298"/>
          </a:xfrm>
          <a:prstGeom prst="rect">
            <a:avLst/>
          </a:prstGeom>
        </p:spPr>
      </p:pic>
    </p:spTree>
    <p:extLst>
      <p:ext uri="{BB962C8B-B14F-4D97-AF65-F5344CB8AC3E}">
        <p14:creationId xmlns:p14="http://schemas.microsoft.com/office/powerpoint/2010/main" val="1340031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feld 69">
            <a:extLst>
              <a:ext uri="{FF2B5EF4-FFF2-40B4-BE49-F238E27FC236}">
                <a16:creationId xmlns:a16="http://schemas.microsoft.com/office/drawing/2014/main" id="{C1AE92B0-4C88-B634-26A3-DE294CE29DF3}"/>
              </a:ext>
            </a:extLst>
          </p:cNvPr>
          <p:cNvSpPr txBox="1"/>
          <p:nvPr/>
        </p:nvSpPr>
        <p:spPr>
          <a:xfrm>
            <a:off x="652229" y="338031"/>
            <a:ext cx="11273546" cy="738664"/>
          </a:xfrm>
          <a:prstGeom prst="rect">
            <a:avLst/>
          </a:prstGeom>
          <a:noFill/>
        </p:spPr>
        <p:txBody>
          <a:bodyPr wrap="square">
            <a:spAutoFit/>
          </a:bodyPr>
          <a:lstStyle/>
          <a:p>
            <a:pPr>
              <a:spcBef>
                <a:spcPts val="0"/>
              </a:spcBef>
              <a:buNone/>
            </a:pPr>
            <a:r>
              <a:rPr lang="de-DE" sz="2800" b="1" dirty="0">
                <a:solidFill>
                  <a:srgbClr val="F7B105"/>
                </a:solidFill>
                <a:effectLst/>
                <a:latin typeface="Avenir LT Std 35 Light" panose="020B0402020203020204" pitchFamily="34" charset="0"/>
                <a:cs typeface="Segoe UI Light" panose="020B0502040204020203" pitchFamily="34" charset="0"/>
              </a:rPr>
              <a:t>Bestandsanalyse – Wärmebedarfsdichten </a:t>
            </a:r>
          </a:p>
          <a:p>
            <a:pPr>
              <a:spcBef>
                <a:spcPts val="0"/>
              </a:spcBef>
            </a:pPr>
            <a:endParaRPr lang="de-DE" sz="1400" b="1" dirty="0">
              <a:solidFill>
                <a:srgbClr val="F7B105"/>
              </a:solidFill>
              <a:effectLst/>
              <a:latin typeface="Avenir LT Std 35 Light" panose="020B0402020203020204" pitchFamily="34" charset="0"/>
              <a:cs typeface="Segoe UI Light" panose="020B0502040204020203" pitchFamily="34" charset="0"/>
            </a:endParaRPr>
          </a:p>
        </p:txBody>
      </p:sp>
      <p:sp>
        <p:nvSpPr>
          <p:cNvPr id="17" name="Foliennummer">
            <a:extLst>
              <a:ext uri="{FF2B5EF4-FFF2-40B4-BE49-F238E27FC236}">
                <a16:creationId xmlns:a16="http://schemas.microsoft.com/office/drawing/2014/main" id="{C84F4598-ED44-4574-B650-DE637D934B51}"/>
              </a:ext>
            </a:extLst>
          </p:cNvPr>
          <p:cNvSpPr>
            <a:spLocks noGrp="1"/>
          </p:cNvSpPr>
          <p:nvPr>
            <p:ph type="sldNum" sz="quarter" idx="4"/>
          </p:nvPr>
        </p:nvSpPr>
        <p:spPr bwMode="gray">
          <a:xfrm>
            <a:off x="263352" y="6513564"/>
            <a:ext cx="1008112" cy="288000"/>
          </a:xfrm>
          <a:prstGeom prst="rect">
            <a:avLst/>
          </a:prstGeom>
        </p:spPr>
        <p:txBody>
          <a:bodyPr vert="horz" lIns="0" tIns="0" rIns="0" bIns="0" rtlCol="0" anchor="ctr" anchorCtr="0"/>
          <a:lstStyle>
            <a:defPPr>
              <a:defRPr lang="de-DE"/>
            </a:defPPr>
            <a:lvl1pPr algn="l" rtl="0" fontAlgn="base">
              <a:spcBef>
                <a:spcPct val="20000"/>
              </a:spcBef>
              <a:spcAft>
                <a:spcPct val="0"/>
              </a:spcAft>
              <a:buChar char="•"/>
              <a:defRPr lang="de-DE" sz="1000" kern="1200" cap="none" smtClean="0">
                <a:solidFill>
                  <a:srgbClr val="2C2C2C"/>
                </a:solidFill>
                <a:effectLst/>
                <a:latin typeface="Avenir LT Std 65 Medium" panose="020B0603020203020204" pitchFamily="34" charset="0"/>
                <a:ea typeface="+mn-ea"/>
                <a:cs typeface="+mn-cs"/>
              </a:defRPr>
            </a:lvl1pPr>
            <a:lvl2pPr marL="4572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2pPr>
            <a:lvl3pPr marL="9144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3pPr>
            <a:lvl4pPr marL="13716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4pPr>
            <a:lvl5pPr marL="18288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5pPr>
            <a:lvl6pPr marL="22860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6pPr>
            <a:lvl7pPr marL="27432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7pPr>
            <a:lvl8pPr marL="32004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8pPr>
            <a:lvl9pPr marL="36576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9pPr>
          </a:lstStyle>
          <a:p>
            <a:pPr>
              <a:buFontTx/>
              <a:buNone/>
            </a:pPr>
            <a:r>
              <a:rPr lang="de-DE"/>
              <a:t>Folie </a:t>
            </a:r>
            <a:fld id="{02CEFE82-39F2-4F47-8A0C-D5AB3496FA5C}" type="slidenum">
              <a:rPr smtClean="0"/>
              <a:pPr>
                <a:buFontTx/>
                <a:buNone/>
              </a:pPr>
              <a:t>10</a:t>
            </a:fld>
            <a:endParaRPr lang="de-DE" dirty="0"/>
          </a:p>
        </p:txBody>
      </p:sp>
      <p:sp>
        <p:nvSpPr>
          <p:cNvPr id="22" name="Textfeld 21">
            <a:extLst>
              <a:ext uri="{FF2B5EF4-FFF2-40B4-BE49-F238E27FC236}">
                <a16:creationId xmlns:a16="http://schemas.microsoft.com/office/drawing/2014/main" id="{861AA5B9-D29C-473A-AD3A-3F597B79A3C5}"/>
              </a:ext>
            </a:extLst>
          </p:cNvPr>
          <p:cNvSpPr txBox="1"/>
          <p:nvPr/>
        </p:nvSpPr>
        <p:spPr>
          <a:xfrm>
            <a:off x="652229" y="1083140"/>
            <a:ext cx="11420435" cy="1613006"/>
          </a:xfrm>
          <a:prstGeom prst="rect">
            <a:avLst/>
          </a:prstGeom>
          <a:noFill/>
        </p:spPr>
        <p:txBody>
          <a:bodyPr wrap="square">
            <a:spAutoFit/>
          </a:bodyPr>
          <a:lstStyle/>
          <a:p>
            <a:pPr marL="171450" marR="0" lvl="0" indent="-171450" algn="l" defTabSz="914400" rtl="0" eaLnBrk="1" fontAlgn="base" latinLnBrk="0" hangingPunct="1">
              <a:lnSpc>
                <a:spcPts val="2400"/>
              </a:lnSpc>
              <a:spcBef>
                <a:spcPts val="0"/>
              </a:spcBef>
              <a:spcAft>
                <a:spcPct val="0"/>
              </a:spcAft>
              <a:buClrTx/>
              <a:buSzTx/>
              <a:buFontTx/>
              <a:buChar char="•"/>
              <a:tabLst/>
              <a:defRPr/>
            </a:pPr>
            <a:r>
              <a:rPr kumimoji="0" lang="de-DE" sz="16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Wärmebedarfe werden auf Gebäudeebene bestimmt und auf Quartiere hochaggregiert sowie entlang von Straßen dargestellt</a:t>
            </a:r>
          </a:p>
          <a:p>
            <a:pPr marL="171450" indent="-171450">
              <a:lnSpc>
                <a:spcPts val="2400"/>
              </a:lnSpc>
              <a:spcBef>
                <a:spcPts val="0"/>
              </a:spcBef>
              <a:defRPr/>
            </a:pPr>
            <a:r>
              <a:rPr lang="de-DE" sz="1600" dirty="0">
                <a:solidFill>
                  <a:schemeClr val="tx1"/>
                </a:solidFill>
                <a:effectLst/>
                <a:latin typeface="Avenir LT Std 45 Book" panose="020B0502020203020204" pitchFamily="34" charset="0"/>
                <a:ea typeface="+mj-ea"/>
                <a:cs typeface="+mj-cs"/>
              </a:rPr>
              <a:t>Hohe Bedarfs- und Wärmeliniendichten gibt es hauptsächlich in Alt- und Südstadt, Teilen von Etwashausen, den Marshall-Heights und dem südlichen Teil der Kitzinger Siedlung; ansonsten vorrangig weitläufigere Bebauung </a:t>
            </a:r>
          </a:p>
          <a:p>
            <a:pPr marL="171450" marR="0" lvl="0" indent="-171450" algn="l" defTabSz="914400" rtl="0" eaLnBrk="1" fontAlgn="base" latinLnBrk="0" hangingPunct="1">
              <a:lnSpc>
                <a:spcPts val="2400"/>
              </a:lnSpc>
              <a:spcBef>
                <a:spcPts val="0"/>
              </a:spcBef>
              <a:spcAft>
                <a:spcPct val="0"/>
              </a:spcAft>
              <a:buClrTx/>
              <a:buSzTx/>
              <a:buFontTx/>
              <a:buChar char="•"/>
              <a:tabLst/>
              <a:defRPr/>
            </a:pPr>
            <a:endParaRPr kumimoji="0" lang="de-DE" sz="16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endParaRPr>
          </a:p>
        </p:txBody>
      </p:sp>
      <p:pic>
        <p:nvPicPr>
          <p:cNvPr id="10" name="Grafik 9">
            <a:extLst>
              <a:ext uri="{FF2B5EF4-FFF2-40B4-BE49-F238E27FC236}">
                <a16:creationId xmlns:a16="http://schemas.microsoft.com/office/drawing/2014/main" id="{FAAC1FFE-504F-4687-B1B5-177347644F4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1464" y="2346382"/>
            <a:ext cx="4031450" cy="4034946"/>
          </a:xfrm>
          <a:prstGeom prst="rect">
            <a:avLst/>
          </a:prstGeom>
          <a:noFill/>
        </p:spPr>
      </p:pic>
      <p:pic>
        <p:nvPicPr>
          <p:cNvPr id="11" name="Grafik 10">
            <a:extLst>
              <a:ext uri="{FF2B5EF4-FFF2-40B4-BE49-F238E27FC236}">
                <a16:creationId xmlns:a16="http://schemas.microsoft.com/office/drawing/2014/main" id="{F4B9B674-B540-4C6E-B788-71E9AA7B752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8798" y="2346174"/>
            <a:ext cx="4150099" cy="4034946"/>
          </a:xfrm>
          <a:prstGeom prst="rect">
            <a:avLst/>
          </a:prstGeom>
          <a:noFill/>
        </p:spPr>
      </p:pic>
    </p:spTree>
    <p:extLst>
      <p:ext uri="{BB962C8B-B14F-4D97-AF65-F5344CB8AC3E}">
        <p14:creationId xmlns:p14="http://schemas.microsoft.com/office/powerpoint/2010/main" val="735127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feld 69">
            <a:extLst>
              <a:ext uri="{FF2B5EF4-FFF2-40B4-BE49-F238E27FC236}">
                <a16:creationId xmlns:a16="http://schemas.microsoft.com/office/drawing/2014/main" id="{C1AE92B0-4C88-B634-26A3-DE294CE29DF3}"/>
              </a:ext>
            </a:extLst>
          </p:cNvPr>
          <p:cNvSpPr txBox="1"/>
          <p:nvPr/>
        </p:nvSpPr>
        <p:spPr>
          <a:xfrm>
            <a:off x="652229" y="338031"/>
            <a:ext cx="11273546"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lang="de-DE" sz="2800" b="1" dirty="0">
                <a:solidFill>
                  <a:srgbClr val="F7B105"/>
                </a:solidFill>
                <a:effectLst/>
                <a:latin typeface="Avenir LT Std 35 Light" panose="020B0402020203020204" pitchFamily="34" charset="0"/>
                <a:cs typeface="Segoe UI Light" panose="020B0502040204020203" pitchFamily="34" charset="0"/>
              </a:rPr>
              <a:t>Bestandsanalyse – </a:t>
            </a:r>
            <a:r>
              <a:rPr kumimoji="0" lang="de-DE" sz="2800" b="1" i="0" u="none" strike="noStrike" kern="1200" cap="none" spc="0" normalizeH="0" baseline="0" noProof="0" dirty="0">
                <a:ln>
                  <a:noFill/>
                </a:ln>
                <a:solidFill>
                  <a:srgbClr val="F7B105"/>
                </a:solidFill>
                <a:effectLst/>
                <a:uLnTx/>
                <a:uFillTx/>
                <a:latin typeface="Avenir LT Std 35 Light" panose="020B0402020203020204" pitchFamily="34" charset="0"/>
                <a:ea typeface="+mn-ea"/>
                <a:cs typeface="Segoe UI Light" panose="020B0502040204020203" pitchFamily="34" charset="0"/>
              </a:rPr>
              <a:t>Feuerungen und Energieträger</a:t>
            </a:r>
            <a:endParaRPr kumimoji="0" lang="de-DE" sz="1400" b="1" i="0" u="none" strike="noStrike" kern="1200" cap="none" spc="0" normalizeH="0" baseline="0" noProof="0" dirty="0">
              <a:ln>
                <a:noFill/>
              </a:ln>
              <a:solidFill>
                <a:srgbClr val="F7B105"/>
              </a:solidFill>
              <a:effectLst/>
              <a:uLnTx/>
              <a:uFillTx/>
              <a:latin typeface="Avenir LT Std 35 Light" panose="020B0402020203020204" pitchFamily="34" charset="0"/>
              <a:ea typeface="+mn-ea"/>
              <a:cs typeface="Segoe UI Light" panose="020B0502040204020203" pitchFamily="34" charset="0"/>
            </a:endParaRPr>
          </a:p>
        </p:txBody>
      </p:sp>
      <p:sp>
        <p:nvSpPr>
          <p:cNvPr id="36" name="Textfeld 35">
            <a:extLst>
              <a:ext uri="{FF2B5EF4-FFF2-40B4-BE49-F238E27FC236}">
                <a16:creationId xmlns:a16="http://schemas.microsoft.com/office/drawing/2014/main" id="{35F56854-22E6-4C74-884A-AD775BE79184}"/>
              </a:ext>
            </a:extLst>
          </p:cNvPr>
          <p:cNvSpPr txBox="1"/>
          <p:nvPr/>
        </p:nvSpPr>
        <p:spPr>
          <a:xfrm>
            <a:off x="652229" y="1221236"/>
            <a:ext cx="10628347" cy="689676"/>
          </a:xfrm>
          <a:prstGeom prst="rect">
            <a:avLst/>
          </a:prstGeom>
          <a:noFill/>
        </p:spPr>
        <p:txBody>
          <a:bodyPr wrap="square" rtlCol="0">
            <a:spAutoFit/>
          </a:bodyPr>
          <a:lstStyle/>
          <a:p>
            <a:pPr marL="171450" marR="0" lvl="0" indent="-171450" algn="l" defTabSz="914400" rtl="0" eaLnBrk="1" fontAlgn="base" latinLnBrk="0" hangingPunct="1">
              <a:lnSpc>
                <a:spcPts val="2400"/>
              </a:lnSpc>
              <a:spcBef>
                <a:spcPts val="0"/>
              </a:spcBef>
              <a:spcAft>
                <a:spcPct val="0"/>
              </a:spcAft>
              <a:buClrTx/>
              <a:buSzTx/>
              <a:buFontTx/>
              <a:buChar char="•"/>
              <a:tabLst/>
              <a:defRPr/>
            </a:pPr>
            <a:r>
              <a:rPr kumimoji="0" lang="de-DE" sz="16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Über Kehrbuchdaten werden straßenscharf die Energieträger der Heizungen ausgewertet, für sämtliche Gebäude ohne bekannten Verbrauch wird somit der Energieträger bestimmt.</a:t>
            </a:r>
          </a:p>
        </p:txBody>
      </p:sp>
      <p:sp>
        <p:nvSpPr>
          <p:cNvPr id="11" name="Rechteck: abgerundete Ecken 10">
            <a:extLst>
              <a:ext uri="{FF2B5EF4-FFF2-40B4-BE49-F238E27FC236}">
                <a16:creationId xmlns:a16="http://schemas.microsoft.com/office/drawing/2014/main" id="{D3802A6E-448B-470C-9A09-7AAE830C8C09}"/>
              </a:ext>
            </a:extLst>
          </p:cNvPr>
          <p:cNvSpPr/>
          <p:nvPr/>
        </p:nvSpPr>
        <p:spPr>
          <a:xfrm>
            <a:off x="6396306" y="2106080"/>
            <a:ext cx="5100294" cy="4263521"/>
          </a:xfrm>
          <a:prstGeom prst="roundRect">
            <a:avLst>
              <a:gd name="adj" fmla="val 6238"/>
            </a:avLst>
          </a:prstGeom>
          <a:solidFill>
            <a:schemeClr val="bg1">
              <a:lumMod val="9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9E41F318-6B61-43D5-A48B-5EEE209AC8C5}"/>
              </a:ext>
            </a:extLst>
          </p:cNvPr>
          <p:cNvSpPr txBox="1"/>
          <p:nvPr/>
        </p:nvSpPr>
        <p:spPr>
          <a:xfrm>
            <a:off x="6744072" y="2276872"/>
            <a:ext cx="4597777" cy="1341906"/>
          </a:xfrm>
          <a:prstGeom prst="rect">
            <a:avLst/>
          </a:prstGeom>
          <a:noFill/>
        </p:spPr>
        <p:txBody>
          <a:bodyPr wrap="square">
            <a:spAutoFit/>
          </a:bodyPr>
          <a:lstStyle/>
          <a:p>
            <a:pPr>
              <a:buNone/>
            </a:pPr>
            <a:r>
              <a:rPr lang="de-DE" sz="1400" b="1" dirty="0">
                <a:solidFill>
                  <a:schemeClr val="tx1"/>
                </a:solidFill>
                <a:effectLst/>
                <a:latin typeface="Avenir LT Std 45 Book" panose="020B0502020203020204" pitchFamily="34" charset="0"/>
                <a:ea typeface="+mj-ea"/>
                <a:cs typeface="+mj-cs"/>
              </a:rPr>
              <a:t>Auswertung von Heizungsdaten (Kehrbuch)</a:t>
            </a:r>
          </a:p>
          <a:p>
            <a:pPr marL="171450" indent="-171450"/>
            <a:endParaRPr lang="de-DE" sz="1200" dirty="0">
              <a:solidFill>
                <a:schemeClr val="tx1"/>
              </a:solidFill>
              <a:effectLst/>
              <a:latin typeface="Avenir LT Std 45 Book" panose="020B0502020203020204" pitchFamily="34" charset="0"/>
              <a:ea typeface="+mj-ea"/>
              <a:cs typeface="+mj-cs"/>
            </a:endParaRPr>
          </a:p>
          <a:p>
            <a:pPr marL="171450" indent="-171450"/>
            <a:r>
              <a:rPr lang="de-DE" sz="1200" dirty="0">
                <a:solidFill>
                  <a:schemeClr val="tx1"/>
                </a:solidFill>
                <a:effectLst/>
                <a:latin typeface="Avenir LT Std 45 Book" panose="020B0502020203020204" pitchFamily="34" charset="0"/>
                <a:ea typeface="+mj-ea"/>
                <a:cs typeface="+mj-cs"/>
              </a:rPr>
              <a:t>92 % der Zentralheizungen (gut 8000) werden mit Erdgas betrieben, weitere 5 % mit Heizöl.</a:t>
            </a:r>
          </a:p>
          <a:p>
            <a:pPr marL="171450" indent="-171450"/>
            <a:r>
              <a:rPr lang="de-DE" sz="1200" dirty="0">
                <a:solidFill>
                  <a:schemeClr val="tx1"/>
                </a:solidFill>
                <a:effectLst/>
                <a:latin typeface="Avenir LT Std 45 Book" panose="020B0502020203020204" pitchFamily="34" charset="0"/>
                <a:ea typeface="+mj-ea"/>
                <a:cs typeface="+mj-cs"/>
              </a:rPr>
              <a:t>Bei Einzelraumfeuerungen wird ein großer Anteil mit Holz betrieben (fast ausschließlich Scheitholz).</a:t>
            </a:r>
          </a:p>
        </p:txBody>
      </p:sp>
      <p:sp>
        <p:nvSpPr>
          <p:cNvPr id="18" name="Foliennummer">
            <a:extLst>
              <a:ext uri="{FF2B5EF4-FFF2-40B4-BE49-F238E27FC236}">
                <a16:creationId xmlns:a16="http://schemas.microsoft.com/office/drawing/2014/main" id="{C038E0EB-920A-4ED9-BCE6-52BA1174064B}"/>
              </a:ext>
            </a:extLst>
          </p:cNvPr>
          <p:cNvSpPr txBox="1">
            <a:spLocks/>
          </p:cNvSpPr>
          <p:nvPr/>
        </p:nvSpPr>
        <p:spPr bwMode="gray">
          <a:xfrm>
            <a:off x="263352" y="6513564"/>
            <a:ext cx="1008112" cy="288000"/>
          </a:xfrm>
          <a:prstGeom prst="rect">
            <a:avLst/>
          </a:prstGeom>
        </p:spPr>
        <p:txBody>
          <a:bodyPr vert="horz" lIns="0" tIns="0" rIns="0" bIns="0" rtlCol="0" anchor="ctr" anchorCtr="0"/>
          <a:lstStyle>
            <a:defPPr>
              <a:defRPr lang="de-DE"/>
            </a:defPPr>
            <a:lvl1pPr algn="l" rtl="0" fontAlgn="base">
              <a:spcBef>
                <a:spcPct val="20000"/>
              </a:spcBef>
              <a:spcAft>
                <a:spcPct val="0"/>
              </a:spcAft>
              <a:buChar char="•"/>
              <a:defRPr lang="de-DE" sz="1000" kern="1200" cap="none" smtClean="0">
                <a:solidFill>
                  <a:srgbClr val="2C2C2C"/>
                </a:solidFill>
                <a:effectLst/>
                <a:latin typeface="Avenir LT Std 65 Medium" panose="020B0603020203020204" pitchFamily="34" charset="0"/>
                <a:ea typeface="+mn-ea"/>
                <a:cs typeface="+mn-cs"/>
              </a:defRPr>
            </a:lvl1pPr>
            <a:lvl2pPr marL="4572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2pPr>
            <a:lvl3pPr marL="9144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3pPr>
            <a:lvl4pPr marL="13716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4pPr>
            <a:lvl5pPr marL="18288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5pPr>
            <a:lvl6pPr marL="22860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6pPr>
            <a:lvl7pPr marL="27432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7pPr>
            <a:lvl8pPr marL="32004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8pPr>
            <a:lvl9pPr marL="36576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9pPr>
          </a:lstStyle>
          <a:p>
            <a:pPr>
              <a:buFontTx/>
              <a:buNone/>
            </a:pPr>
            <a:r>
              <a:rPr lang="de-DE"/>
              <a:t>Folie </a:t>
            </a:r>
            <a:fld id="{02CEFE82-39F2-4F47-8A0C-D5AB3496FA5C}" type="slidenum">
              <a:rPr smtClean="0"/>
              <a:pPr>
                <a:buFontTx/>
                <a:buNone/>
              </a:pPr>
              <a:t>11</a:t>
            </a:fld>
            <a:endParaRPr dirty="0"/>
          </a:p>
        </p:txBody>
      </p:sp>
      <p:pic>
        <p:nvPicPr>
          <p:cNvPr id="14" name="Grafik 13">
            <a:extLst>
              <a:ext uri="{FF2B5EF4-FFF2-40B4-BE49-F238E27FC236}">
                <a16:creationId xmlns:a16="http://schemas.microsoft.com/office/drawing/2014/main" id="{FA6E2B1F-2E2D-4696-BF0A-5B155E976F6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9456" y="2060848"/>
            <a:ext cx="4214118" cy="4093536"/>
          </a:xfrm>
          <a:prstGeom prst="rect">
            <a:avLst/>
          </a:prstGeom>
          <a:noFill/>
        </p:spPr>
      </p:pic>
      <p:graphicFrame>
        <p:nvGraphicFramePr>
          <p:cNvPr id="15" name="Diagramm 14">
            <a:extLst>
              <a:ext uri="{FF2B5EF4-FFF2-40B4-BE49-F238E27FC236}">
                <a16:creationId xmlns:a16="http://schemas.microsoft.com/office/drawing/2014/main" id="{1475B406-BB64-4A14-9ED0-62B402FB0ABE}"/>
              </a:ext>
            </a:extLst>
          </p:cNvPr>
          <p:cNvGraphicFramePr/>
          <p:nvPr>
            <p:extLst>
              <p:ext uri="{D42A27DB-BD31-4B8C-83A1-F6EECF244321}">
                <p14:modId xmlns:p14="http://schemas.microsoft.com/office/powerpoint/2010/main" val="3264846226"/>
              </p:ext>
            </p:extLst>
          </p:nvPr>
        </p:nvGraphicFramePr>
        <p:xfrm>
          <a:off x="6575611" y="3618778"/>
          <a:ext cx="4583430" cy="26783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38810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hteck: abgerundete Ecken 59">
            <a:extLst>
              <a:ext uri="{FF2B5EF4-FFF2-40B4-BE49-F238E27FC236}">
                <a16:creationId xmlns:a16="http://schemas.microsoft.com/office/drawing/2014/main" id="{119006EF-835A-C1A2-9B2A-968F54C1672C}"/>
              </a:ext>
            </a:extLst>
          </p:cNvPr>
          <p:cNvSpPr/>
          <p:nvPr/>
        </p:nvSpPr>
        <p:spPr>
          <a:xfrm>
            <a:off x="767408" y="1052736"/>
            <a:ext cx="10657184" cy="4983800"/>
          </a:xfrm>
          <a:prstGeom prst="roundRect">
            <a:avLst>
              <a:gd name="adj" fmla="val 6238"/>
            </a:avLst>
          </a:prstGeom>
          <a:solidFill>
            <a:schemeClr val="bg1">
              <a:lumMod val="9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Textfeld 69">
            <a:extLst>
              <a:ext uri="{FF2B5EF4-FFF2-40B4-BE49-F238E27FC236}">
                <a16:creationId xmlns:a16="http://schemas.microsoft.com/office/drawing/2014/main" id="{C1AE92B0-4C88-B634-26A3-DE294CE29DF3}"/>
              </a:ext>
            </a:extLst>
          </p:cNvPr>
          <p:cNvSpPr txBox="1"/>
          <p:nvPr/>
        </p:nvSpPr>
        <p:spPr>
          <a:xfrm>
            <a:off x="652229" y="338031"/>
            <a:ext cx="11273546" cy="523220"/>
          </a:xfrm>
          <a:prstGeom prst="rect">
            <a:avLst/>
          </a:prstGeom>
          <a:noFill/>
        </p:spPr>
        <p:txBody>
          <a:bodyPr wrap="square">
            <a:spAutoFit/>
          </a:bodyPr>
          <a:lstStyle/>
          <a:p>
            <a:pPr>
              <a:spcBef>
                <a:spcPts val="0"/>
              </a:spcBef>
              <a:buNone/>
            </a:pPr>
            <a:r>
              <a:rPr kumimoji="0" lang="de-DE" sz="2800" b="1" i="0" u="none" strike="noStrike" kern="1200" cap="none" spc="0" normalizeH="0" baseline="0" noProof="0" dirty="0">
                <a:ln>
                  <a:noFill/>
                </a:ln>
                <a:solidFill>
                  <a:srgbClr val="F7B105"/>
                </a:solidFill>
                <a:effectLst/>
                <a:uLnTx/>
                <a:uFillTx/>
                <a:latin typeface="Avenir LT Std 35 Light" panose="020B0402020203020204" pitchFamily="34" charset="0"/>
                <a:ea typeface="+mn-ea"/>
                <a:cs typeface="Segoe UI Light" panose="020B0502040204020203" pitchFamily="34" charset="0"/>
              </a:rPr>
              <a:t>Wesentliche Ergebnisse der Bestandsanalyse</a:t>
            </a:r>
            <a:endParaRPr lang="de-DE" sz="1400" b="1" dirty="0">
              <a:solidFill>
                <a:srgbClr val="F7B105"/>
              </a:solidFill>
              <a:effectLst/>
              <a:latin typeface="Avenir LT Std 35 Light" panose="020B0402020203020204" pitchFamily="34" charset="0"/>
              <a:cs typeface="Segoe UI Light" panose="020B0502040204020203" pitchFamily="34" charset="0"/>
            </a:endParaRPr>
          </a:p>
        </p:txBody>
      </p:sp>
      <p:sp>
        <p:nvSpPr>
          <p:cNvPr id="47" name="Textfeld 46">
            <a:extLst>
              <a:ext uri="{FF2B5EF4-FFF2-40B4-BE49-F238E27FC236}">
                <a16:creationId xmlns:a16="http://schemas.microsoft.com/office/drawing/2014/main" id="{6ACC4567-A2DB-DC95-AAFF-E0CAD63C8166}"/>
              </a:ext>
            </a:extLst>
          </p:cNvPr>
          <p:cNvSpPr txBox="1"/>
          <p:nvPr/>
        </p:nvSpPr>
        <p:spPr>
          <a:xfrm>
            <a:off x="1055440" y="1356016"/>
            <a:ext cx="5616624" cy="4676024"/>
          </a:xfrm>
          <a:prstGeom prst="rect">
            <a:avLst/>
          </a:prstGeom>
          <a:noFill/>
        </p:spPr>
        <p:txBody>
          <a:bodyPr wrap="square" rtlCol="0">
            <a:spAutoFit/>
          </a:bodyPr>
          <a:lstStyle/>
          <a:p>
            <a:pPr marL="171450" indent="-171450">
              <a:lnSpc>
                <a:spcPts val="2400"/>
              </a:lnSpc>
              <a:spcBef>
                <a:spcPts val="0"/>
              </a:spcBef>
            </a:pPr>
            <a:r>
              <a:rPr lang="de-DE" sz="1400" dirty="0">
                <a:solidFill>
                  <a:schemeClr val="tx1"/>
                </a:solidFill>
                <a:effectLst/>
                <a:latin typeface="Avenir LT Std 45 Book" panose="020B0502020203020204" pitchFamily="34" charset="0"/>
                <a:ea typeface="+mj-ea"/>
                <a:cs typeface="+mj-cs"/>
              </a:rPr>
              <a:t>Wärmebedarf in Kitzingen beträgt aktuell </a:t>
            </a:r>
            <a:r>
              <a:rPr lang="de-DE" sz="1400" b="1" dirty="0">
                <a:solidFill>
                  <a:schemeClr val="tx1"/>
                </a:solidFill>
                <a:effectLst/>
                <a:latin typeface="Avenir LT Std 45 Book" panose="020B0502020203020204" pitchFamily="34" charset="0"/>
                <a:ea typeface="+mj-ea"/>
                <a:cs typeface="+mj-cs"/>
              </a:rPr>
              <a:t>372 </a:t>
            </a:r>
            <a:r>
              <a:rPr lang="de-DE" sz="1400" b="1" dirty="0" err="1">
                <a:solidFill>
                  <a:schemeClr val="tx1"/>
                </a:solidFill>
                <a:effectLst/>
                <a:latin typeface="Avenir LT Std 45 Book" panose="020B0502020203020204" pitchFamily="34" charset="0"/>
                <a:ea typeface="+mj-ea"/>
                <a:cs typeface="+mj-cs"/>
              </a:rPr>
              <a:t>GWh</a:t>
            </a:r>
            <a:r>
              <a:rPr lang="de-DE" sz="1400" b="1" dirty="0">
                <a:solidFill>
                  <a:schemeClr val="tx1"/>
                </a:solidFill>
                <a:effectLst/>
                <a:latin typeface="Avenir LT Std 45 Book" panose="020B0502020203020204" pitchFamily="34" charset="0"/>
                <a:ea typeface="+mj-ea"/>
                <a:cs typeface="+mj-cs"/>
              </a:rPr>
              <a:t>/a</a:t>
            </a:r>
            <a:r>
              <a:rPr lang="de-DE" sz="1400" dirty="0">
                <a:solidFill>
                  <a:schemeClr val="tx1"/>
                </a:solidFill>
                <a:effectLst/>
                <a:latin typeface="Avenir LT Std 45 Book" panose="020B0502020203020204" pitchFamily="34" charset="0"/>
                <a:ea typeface="+mj-ea"/>
                <a:cs typeface="+mj-cs"/>
              </a:rPr>
              <a:t>, davon entfällt gut die Hälfte (207 </a:t>
            </a:r>
            <a:r>
              <a:rPr lang="de-DE" sz="1400" dirty="0" err="1">
                <a:solidFill>
                  <a:schemeClr val="tx1"/>
                </a:solidFill>
                <a:effectLst/>
                <a:latin typeface="Avenir LT Std 45 Book" panose="020B0502020203020204" pitchFamily="34" charset="0"/>
                <a:ea typeface="+mj-ea"/>
                <a:cs typeface="+mj-cs"/>
              </a:rPr>
              <a:t>GWh</a:t>
            </a:r>
            <a:r>
              <a:rPr lang="de-DE" sz="1400" dirty="0">
                <a:solidFill>
                  <a:schemeClr val="tx1"/>
                </a:solidFill>
                <a:effectLst/>
                <a:latin typeface="Avenir LT Std 45 Book" panose="020B0502020203020204" pitchFamily="34" charset="0"/>
                <a:ea typeface="+mj-ea"/>
                <a:cs typeface="+mj-cs"/>
              </a:rPr>
              <a:t>/a) auf den Gewerbe- und Industriesektor</a:t>
            </a:r>
          </a:p>
          <a:p>
            <a:pPr marL="171450" indent="-171450">
              <a:lnSpc>
                <a:spcPts val="2400"/>
              </a:lnSpc>
              <a:spcBef>
                <a:spcPts val="0"/>
              </a:spcBef>
            </a:pPr>
            <a:r>
              <a:rPr lang="de-DE" sz="1400" b="1" dirty="0">
                <a:solidFill>
                  <a:schemeClr val="tx1"/>
                </a:solidFill>
                <a:effectLst/>
                <a:latin typeface="Avenir LT Std 45 Book" panose="020B0502020203020204" pitchFamily="34" charset="0"/>
                <a:ea typeface="+mj-ea"/>
                <a:cs typeface="+mj-cs"/>
              </a:rPr>
              <a:t>Erdgas</a:t>
            </a:r>
            <a:r>
              <a:rPr lang="de-DE" sz="1400" dirty="0">
                <a:solidFill>
                  <a:schemeClr val="tx1"/>
                </a:solidFill>
                <a:effectLst/>
                <a:latin typeface="Avenir LT Std 45 Book" panose="020B0502020203020204" pitchFamily="34" charset="0"/>
                <a:ea typeface="+mj-ea"/>
                <a:cs typeface="+mj-cs"/>
              </a:rPr>
              <a:t> hat den größten Anteil an der Wärmeversorgung </a:t>
            </a:r>
            <a:r>
              <a:rPr lang="de-DE" sz="1050" dirty="0">
                <a:solidFill>
                  <a:schemeClr val="tx1"/>
                </a:solidFill>
                <a:effectLst/>
                <a:latin typeface="Avenir LT Std 45 Book" panose="020B0502020203020204" pitchFamily="34" charset="0"/>
                <a:ea typeface="+mj-ea"/>
                <a:cs typeface="+mj-cs"/>
              </a:rPr>
              <a:t>(68 %)</a:t>
            </a:r>
            <a:r>
              <a:rPr lang="de-DE" sz="1400" dirty="0">
                <a:solidFill>
                  <a:schemeClr val="tx1"/>
                </a:solidFill>
                <a:effectLst/>
                <a:latin typeface="Avenir LT Std 45 Book" panose="020B0502020203020204" pitchFamily="34" charset="0"/>
                <a:ea typeface="+mj-ea"/>
                <a:cs typeface="+mj-cs"/>
              </a:rPr>
              <a:t>, gefolgt von </a:t>
            </a:r>
            <a:r>
              <a:rPr lang="de-DE" sz="1400" b="1" dirty="0">
                <a:solidFill>
                  <a:schemeClr val="tx1"/>
                </a:solidFill>
                <a:effectLst/>
                <a:latin typeface="Avenir LT Std 45 Book" panose="020B0502020203020204" pitchFamily="34" charset="0"/>
                <a:ea typeface="+mj-ea"/>
                <a:cs typeface="+mj-cs"/>
              </a:rPr>
              <a:t>sonstigen Fossilen </a:t>
            </a:r>
            <a:r>
              <a:rPr lang="de-DE" sz="1050" dirty="0">
                <a:solidFill>
                  <a:schemeClr val="tx1"/>
                </a:solidFill>
                <a:effectLst/>
                <a:latin typeface="Avenir LT Std 45 Book" panose="020B0502020203020204" pitchFamily="34" charset="0"/>
                <a:ea typeface="+mj-ea"/>
                <a:cs typeface="+mj-cs"/>
              </a:rPr>
              <a:t>(16 %) </a:t>
            </a:r>
            <a:r>
              <a:rPr lang="de-DE" sz="1400" dirty="0">
                <a:solidFill>
                  <a:schemeClr val="tx1"/>
                </a:solidFill>
                <a:effectLst/>
                <a:latin typeface="Avenir LT Std 45 Book" panose="020B0502020203020204" pitchFamily="34" charset="0"/>
                <a:ea typeface="+mj-ea"/>
                <a:cs typeface="+mj-cs"/>
              </a:rPr>
              <a:t>und </a:t>
            </a:r>
            <a:r>
              <a:rPr lang="de-DE" sz="1400" b="1" dirty="0">
                <a:solidFill>
                  <a:schemeClr val="tx1"/>
                </a:solidFill>
                <a:effectLst/>
                <a:latin typeface="Avenir LT Std 45 Book" panose="020B0502020203020204" pitchFamily="34" charset="0"/>
                <a:ea typeface="+mj-ea"/>
                <a:cs typeface="+mj-cs"/>
              </a:rPr>
              <a:t>Strom</a:t>
            </a:r>
            <a:r>
              <a:rPr lang="de-DE" sz="1400" dirty="0">
                <a:solidFill>
                  <a:schemeClr val="tx1"/>
                </a:solidFill>
                <a:effectLst/>
                <a:latin typeface="Avenir LT Std 45 Book" panose="020B0502020203020204" pitchFamily="34" charset="0"/>
                <a:ea typeface="+mj-ea"/>
                <a:cs typeface="+mj-cs"/>
              </a:rPr>
              <a:t> </a:t>
            </a:r>
            <a:r>
              <a:rPr lang="de-DE" sz="1050" dirty="0">
                <a:solidFill>
                  <a:schemeClr val="tx1"/>
                </a:solidFill>
                <a:effectLst/>
                <a:latin typeface="Avenir LT Std 45 Book" panose="020B0502020203020204" pitchFamily="34" charset="0"/>
                <a:ea typeface="+mj-ea"/>
                <a:cs typeface="+mj-cs"/>
              </a:rPr>
              <a:t>(7 %)</a:t>
            </a:r>
          </a:p>
          <a:p>
            <a:pPr>
              <a:lnSpc>
                <a:spcPts val="2400"/>
              </a:lnSpc>
              <a:spcBef>
                <a:spcPts val="0"/>
              </a:spcBef>
              <a:buNone/>
            </a:pPr>
            <a:endParaRPr lang="de-DE" sz="1050" dirty="0">
              <a:solidFill>
                <a:schemeClr val="tx1"/>
              </a:solidFill>
              <a:effectLst/>
              <a:latin typeface="Avenir LT Std 45 Book" panose="020B0502020203020204" pitchFamily="34" charset="0"/>
              <a:ea typeface="+mj-ea"/>
              <a:cs typeface="+mj-cs"/>
            </a:endParaRPr>
          </a:p>
          <a:p>
            <a:pPr marL="171450" indent="-171450">
              <a:lnSpc>
                <a:spcPts val="2400"/>
              </a:lnSpc>
              <a:spcBef>
                <a:spcPts val="0"/>
              </a:spcBef>
            </a:pPr>
            <a:r>
              <a:rPr lang="de-DE" sz="1400" dirty="0">
                <a:solidFill>
                  <a:schemeClr val="tx1"/>
                </a:solidFill>
                <a:effectLst/>
                <a:latin typeface="Avenir LT Std 45 Book" panose="020B0502020203020204" pitchFamily="34" charset="0"/>
                <a:ea typeface="+mj-ea"/>
                <a:cs typeface="+mj-cs"/>
              </a:rPr>
              <a:t>Insgesamt liegt der direkte Anteil der Wärme aus fossilen Energieträgern bei 93 %</a:t>
            </a:r>
          </a:p>
          <a:p>
            <a:pPr marL="171450" indent="-171450">
              <a:lnSpc>
                <a:spcPts val="2400"/>
              </a:lnSpc>
              <a:spcBef>
                <a:spcPts val="0"/>
              </a:spcBef>
            </a:pPr>
            <a:endParaRPr lang="de-DE" sz="1400" b="1" dirty="0">
              <a:solidFill>
                <a:schemeClr val="tx1"/>
              </a:solidFill>
              <a:effectLst/>
              <a:latin typeface="Avenir LT Std 45 Book" panose="020B0502020203020204" pitchFamily="34" charset="0"/>
              <a:ea typeface="+mj-ea"/>
              <a:cs typeface="+mj-cs"/>
            </a:endParaRPr>
          </a:p>
          <a:p>
            <a:pPr marL="171450" indent="-171450">
              <a:lnSpc>
                <a:spcPts val="2400"/>
              </a:lnSpc>
              <a:spcBef>
                <a:spcPts val="0"/>
              </a:spcBef>
            </a:pPr>
            <a:r>
              <a:rPr lang="de-DE" sz="1400" dirty="0">
                <a:solidFill>
                  <a:schemeClr val="tx1"/>
                </a:solidFill>
                <a:effectLst/>
                <a:latin typeface="Avenir LT Std 45 Book" panose="020B0502020203020204" pitchFamily="34" charset="0"/>
                <a:ea typeface="+mj-ea"/>
                <a:cs typeface="+mj-cs"/>
              </a:rPr>
              <a:t>Treibhausgasemissionen in Kitzingen insgesamt ca. </a:t>
            </a:r>
            <a:br>
              <a:rPr lang="de-DE" sz="1400" dirty="0">
                <a:solidFill>
                  <a:schemeClr val="tx1"/>
                </a:solidFill>
                <a:effectLst/>
                <a:latin typeface="Avenir LT Std 45 Book" panose="020B0502020203020204" pitchFamily="34" charset="0"/>
                <a:ea typeface="+mj-ea"/>
                <a:cs typeface="+mj-cs"/>
              </a:rPr>
            </a:br>
            <a:r>
              <a:rPr lang="de-DE" sz="1400" b="1" dirty="0">
                <a:solidFill>
                  <a:schemeClr val="tx1"/>
                </a:solidFill>
                <a:effectLst/>
                <a:latin typeface="Avenir LT Std 45 Book" panose="020B0502020203020204" pitchFamily="34" charset="0"/>
                <a:ea typeface="+mj-ea"/>
                <a:cs typeface="+mj-cs"/>
              </a:rPr>
              <a:t>128.400 t</a:t>
            </a:r>
            <a:r>
              <a:rPr lang="de-DE" sz="1400" b="1" baseline="-25000" dirty="0">
                <a:solidFill>
                  <a:schemeClr val="tx1"/>
                </a:solidFill>
                <a:effectLst/>
                <a:latin typeface="Avenir LT Std 45 Book" panose="020B0502020203020204" pitchFamily="34" charset="0"/>
                <a:ea typeface="+mj-ea"/>
                <a:cs typeface="+mj-cs"/>
              </a:rPr>
              <a:t>CO2eq</a:t>
            </a:r>
            <a:r>
              <a:rPr lang="de-DE" sz="1400" b="1" dirty="0">
                <a:solidFill>
                  <a:schemeClr val="tx1"/>
                </a:solidFill>
                <a:effectLst/>
                <a:latin typeface="Avenir LT Std 45 Book" panose="020B0502020203020204" pitchFamily="34" charset="0"/>
                <a:ea typeface="+mj-ea"/>
                <a:cs typeface="+mj-cs"/>
              </a:rPr>
              <a:t>/a </a:t>
            </a:r>
            <a:r>
              <a:rPr lang="de-DE" sz="1050" dirty="0">
                <a:solidFill>
                  <a:schemeClr val="tx1"/>
                </a:solidFill>
                <a:effectLst/>
                <a:latin typeface="Avenir LT Std 45 Book" panose="020B0502020203020204" pitchFamily="34" charset="0"/>
                <a:ea typeface="+mj-ea"/>
                <a:cs typeface="+mj-cs"/>
              </a:rPr>
              <a:t>(Bezugsjahr 2023)</a:t>
            </a:r>
          </a:p>
          <a:p>
            <a:pPr marL="171450" indent="-171450">
              <a:lnSpc>
                <a:spcPts val="2400"/>
              </a:lnSpc>
              <a:spcBef>
                <a:spcPts val="0"/>
              </a:spcBef>
            </a:pPr>
            <a:r>
              <a:rPr lang="de-DE" sz="1400" dirty="0">
                <a:solidFill>
                  <a:schemeClr val="tx1"/>
                </a:solidFill>
                <a:effectLst/>
                <a:latin typeface="Avenir LT Std 45 Book" panose="020B0502020203020204" pitchFamily="34" charset="0"/>
                <a:ea typeface="+mj-ea"/>
                <a:cs typeface="+mj-cs"/>
                <a:sym typeface="Wingdings" panose="05000000000000000000" pitchFamily="2" charset="2"/>
              </a:rPr>
              <a:t>Im Sektor Wohnen </a:t>
            </a:r>
            <a:r>
              <a:rPr lang="de-DE" sz="1400" b="1" dirty="0">
                <a:solidFill>
                  <a:schemeClr val="tx1"/>
                </a:solidFill>
                <a:effectLst/>
                <a:latin typeface="Avenir LT Std 45 Book" panose="020B0502020203020204" pitchFamily="34" charset="0"/>
                <a:ea typeface="+mj-ea"/>
                <a:cs typeface="+mj-cs"/>
                <a:sym typeface="Wingdings" panose="05000000000000000000" pitchFamily="2" charset="2"/>
              </a:rPr>
              <a:t>1,68</a:t>
            </a:r>
            <a:r>
              <a:rPr lang="de-DE" sz="1400" b="1" dirty="0">
                <a:solidFill>
                  <a:schemeClr val="tx1"/>
                </a:solidFill>
                <a:effectLst/>
                <a:latin typeface="Avenir LT Std 45 Book" panose="020B0502020203020204" pitchFamily="34" charset="0"/>
                <a:ea typeface="+mj-ea"/>
                <a:cs typeface="+mj-cs"/>
              </a:rPr>
              <a:t> t</a:t>
            </a:r>
            <a:r>
              <a:rPr lang="de-DE" sz="1400" b="1" baseline="-25000" dirty="0">
                <a:solidFill>
                  <a:schemeClr val="tx1"/>
                </a:solidFill>
                <a:effectLst/>
                <a:latin typeface="Avenir LT Std 45 Book" panose="020B0502020203020204" pitchFamily="34" charset="0"/>
                <a:ea typeface="+mj-ea"/>
                <a:cs typeface="+mj-cs"/>
              </a:rPr>
              <a:t>CO2eq</a:t>
            </a:r>
            <a:r>
              <a:rPr lang="de-DE" sz="1400" b="1" dirty="0">
                <a:solidFill>
                  <a:schemeClr val="tx1"/>
                </a:solidFill>
                <a:effectLst/>
                <a:latin typeface="Avenir LT Std 45 Book" panose="020B0502020203020204" pitchFamily="34" charset="0"/>
                <a:ea typeface="+mj-ea"/>
                <a:cs typeface="+mj-cs"/>
              </a:rPr>
              <a:t>/(Einwohner ∙ a)</a:t>
            </a:r>
            <a:r>
              <a:rPr lang="de-DE" sz="1400" dirty="0">
                <a:solidFill>
                  <a:schemeClr val="tx1"/>
                </a:solidFill>
                <a:effectLst/>
                <a:latin typeface="Avenir LT Std 45 Book" panose="020B0502020203020204" pitchFamily="34" charset="0"/>
                <a:ea typeface="+mj-ea"/>
                <a:cs typeface="+mj-cs"/>
              </a:rPr>
              <a:t>,</a:t>
            </a:r>
            <a:br>
              <a:rPr lang="de-DE" sz="1400" dirty="0">
                <a:solidFill>
                  <a:schemeClr val="tx1"/>
                </a:solidFill>
                <a:effectLst/>
                <a:latin typeface="Avenir LT Std 45 Book" panose="020B0502020203020204" pitchFamily="34" charset="0"/>
                <a:ea typeface="+mj-ea"/>
                <a:cs typeface="+mj-cs"/>
              </a:rPr>
            </a:br>
            <a:r>
              <a:rPr lang="de-DE" sz="1400" dirty="0">
                <a:solidFill>
                  <a:schemeClr val="tx1"/>
                </a:solidFill>
                <a:effectLst/>
                <a:latin typeface="Avenir LT Std 45 Book" panose="020B0502020203020204" pitchFamily="34" charset="0"/>
                <a:ea typeface="+mj-ea"/>
                <a:cs typeface="+mj-cs"/>
              </a:rPr>
              <a:t>Deutscher Durchschnitt 2021 ca. 1,7 t</a:t>
            </a:r>
            <a:r>
              <a:rPr lang="de-DE" sz="1400" baseline="-25000" dirty="0">
                <a:solidFill>
                  <a:schemeClr val="tx1"/>
                </a:solidFill>
                <a:effectLst/>
                <a:latin typeface="Avenir LT Std 45 Book" panose="020B0502020203020204" pitchFamily="34" charset="0"/>
                <a:ea typeface="+mj-ea"/>
                <a:cs typeface="+mj-cs"/>
              </a:rPr>
              <a:t>CO2eq</a:t>
            </a:r>
            <a:r>
              <a:rPr lang="de-DE" sz="1400" dirty="0">
                <a:solidFill>
                  <a:schemeClr val="tx1"/>
                </a:solidFill>
                <a:effectLst/>
                <a:latin typeface="Avenir LT Std 45 Book" panose="020B0502020203020204" pitchFamily="34" charset="0"/>
                <a:ea typeface="+mj-ea"/>
                <a:cs typeface="+mj-cs"/>
              </a:rPr>
              <a:t>/(Einwohner </a:t>
            </a:r>
            <a:r>
              <a:rPr lang="de-DE" sz="1400" b="1" dirty="0">
                <a:solidFill>
                  <a:schemeClr val="tx1"/>
                </a:solidFill>
                <a:effectLst/>
                <a:latin typeface="Avenir LT Std 45 Book" panose="020B0502020203020204" pitchFamily="34" charset="0"/>
                <a:ea typeface="+mj-ea"/>
                <a:cs typeface="+mj-cs"/>
              </a:rPr>
              <a:t>∙ </a:t>
            </a:r>
            <a:r>
              <a:rPr lang="de-DE" sz="1400" dirty="0">
                <a:solidFill>
                  <a:schemeClr val="tx1"/>
                </a:solidFill>
                <a:effectLst/>
                <a:latin typeface="Avenir LT Std 45 Book" panose="020B0502020203020204" pitchFamily="34" charset="0"/>
                <a:ea typeface="+mj-ea"/>
                <a:cs typeface="+mj-cs"/>
              </a:rPr>
              <a:t>a)</a:t>
            </a:r>
          </a:p>
          <a:p>
            <a:pPr marL="171450" indent="-171450">
              <a:lnSpc>
                <a:spcPts val="2400"/>
              </a:lnSpc>
              <a:spcBef>
                <a:spcPts val="0"/>
              </a:spcBef>
            </a:pPr>
            <a:r>
              <a:rPr lang="de-DE" sz="1400" dirty="0">
                <a:solidFill>
                  <a:schemeClr val="tx1"/>
                </a:solidFill>
                <a:effectLst/>
                <a:latin typeface="Avenir LT Std 45 Book" panose="020B0502020203020204" pitchFamily="34" charset="0"/>
                <a:ea typeface="+mj-ea"/>
                <a:cs typeface="+mj-cs"/>
              </a:rPr>
              <a:t>Öffentliche Einrichtungen ca. 4 % der Emissionen, GHDI ca. 66 %</a:t>
            </a:r>
          </a:p>
          <a:p>
            <a:pPr marL="171450" indent="-171450">
              <a:lnSpc>
                <a:spcPts val="2400"/>
              </a:lnSpc>
              <a:spcBef>
                <a:spcPts val="0"/>
              </a:spcBef>
            </a:pPr>
            <a:endParaRPr lang="de-DE" sz="1200" dirty="0">
              <a:solidFill>
                <a:schemeClr val="tx1"/>
              </a:solidFill>
              <a:effectLst/>
              <a:latin typeface="Avenir LT Std 45 Book" panose="020B0502020203020204" pitchFamily="34" charset="0"/>
              <a:ea typeface="+mj-ea"/>
              <a:cs typeface="+mj-cs"/>
            </a:endParaRPr>
          </a:p>
        </p:txBody>
      </p:sp>
      <p:sp>
        <p:nvSpPr>
          <p:cNvPr id="6" name="Foliennummer">
            <a:extLst>
              <a:ext uri="{FF2B5EF4-FFF2-40B4-BE49-F238E27FC236}">
                <a16:creationId xmlns:a16="http://schemas.microsoft.com/office/drawing/2014/main" id="{02C7E973-8BE5-4272-9E9A-AB8E8F422A2D}"/>
              </a:ext>
            </a:extLst>
          </p:cNvPr>
          <p:cNvSpPr>
            <a:spLocks noGrp="1"/>
          </p:cNvSpPr>
          <p:nvPr>
            <p:ph type="sldNum" sz="quarter" idx="4"/>
          </p:nvPr>
        </p:nvSpPr>
        <p:spPr bwMode="gray">
          <a:xfrm>
            <a:off x="263352" y="6513564"/>
            <a:ext cx="1008112" cy="288000"/>
          </a:xfrm>
          <a:prstGeom prst="rect">
            <a:avLst/>
          </a:prstGeom>
        </p:spPr>
        <p:txBody>
          <a:bodyPr vert="horz" lIns="0" tIns="0" rIns="0" bIns="0" rtlCol="0" anchor="ctr" anchorCtr="0"/>
          <a:lstStyle>
            <a:defPPr>
              <a:defRPr lang="de-DE"/>
            </a:defPPr>
            <a:lvl1pPr algn="l" rtl="0" fontAlgn="base">
              <a:spcBef>
                <a:spcPct val="20000"/>
              </a:spcBef>
              <a:spcAft>
                <a:spcPct val="0"/>
              </a:spcAft>
              <a:buChar char="•"/>
              <a:defRPr lang="de-DE" sz="1000" kern="1200" cap="none" smtClean="0">
                <a:solidFill>
                  <a:srgbClr val="2C2C2C"/>
                </a:solidFill>
                <a:effectLst/>
                <a:latin typeface="Avenir LT Std 65 Medium" panose="020B0603020203020204" pitchFamily="34" charset="0"/>
                <a:ea typeface="+mn-ea"/>
                <a:cs typeface="+mn-cs"/>
              </a:defRPr>
            </a:lvl1pPr>
            <a:lvl2pPr marL="4572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2pPr>
            <a:lvl3pPr marL="9144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3pPr>
            <a:lvl4pPr marL="13716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4pPr>
            <a:lvl5pPr marL="18288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5pPr>
            <a:lvl6pPr marL="22860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6pPr>
            <a:lvl7pPr marL="27432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7pPr>
            <a:lvl8pPr marL="32004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8pPr>
            <a:lvl9pPr marL="36576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9pPr>
          </a:lstStyle>
          <a:p>
            <a:pPr>
              <a:buFontTx/>
              <a:buNone/>
            </a:pPr>
            <a:r>
              <a:rPr lang="de-DE"/>
              <a:t>Folie </a:t>
            </a:r>
            <a:fld id="{02CEFE82-39F2-4F47-8A0C-D5AB3496FA5C}" type="slidenum">
              <a:rPr smtClean="0"/>
              <a:pPr>
                <a:buFontTx/>
                <a:buNone/>
              </a:pPr>
              <a:t>12</a:t>
            </a:fld>
            <a:endParaRPr lang="de-DE" dirty="0"/>
          </a:p>
        </p:txBody>
      </p:sp>
      <p:graphicFrame>
        <p:nvGraphicFramePr>
          <p:cNvPr id="9" name="Diagramm 8">
            <a:extLst>
              <a:ext uri="{FF2B5EF4-FFF2-40B4-BE49-F238E27FC236}">
                <a16:creationId xmlns:a16="http://schemas.microsoft.com/office/drawing/2014/main" id="{4D2A2956-62D7-4611-9CC4-74BFD569699F}"/>
              </a:ext>
            </a:extLst>
          </p:cNvPr>
          <p:cNvGraphicFramePr/>
          <p:nvPr>
            <p:extLst>
              <p:ext uri="{D42A27DB-BD31-4B8C-83A1-F6EECF244321}">
                <p14:modId xmlns:p14="http://schemas.microsoft.com/office/powerpoint/2010/main" val="432009390"/>
              </p:ext>
            </p:extLst>
          </p:nvPr>
        </p:nvGraphicFramePr>
        <p:xfrm>
          <a:off x="7156993" y="1139992"/>
          <a:ext cx="3960440" cy="437724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feld 6">
            <a:extLst>
              <a:ext uri="{FF2B5EF4-FFF2-40B4-BE49-F238E27FC236}">
                <a16:creationId xmlns:a16="http://schemas.microsoft.com/office/drawing/2014/main" id="{CF2EA163-1CBF-4175-B13A-F8E5ED9A29AA}"/>
              </a:ext>
            </a:extLst>
          </p:cNvPr>
          <p:cNvSpPr txBox="1"/>
          <p:nvPr/>
        </p:nvSpPr>
        <p:spPr>
          <a:xfrm>
            <a:off x="7147375" y="5447107"/>
            <a:ext cx="4104456" cy="523220"/>
          </a:xfrm>
          <a:prstGeom prst="rect">
            <a:avLst/>
          </a:prstGeom>
          <a:noFill/>
        </p:spPr>
        <p:txBody>
          <a:bodyPr wrap="square">
            <a:spAutoFit/>
          </a:bodyPr>
          <a:lstStyle/>
          <a:p>
            <a:pPr algn="ctr">
              <a:buNone/>
            </a:pPr>
            <a:r>
              <a:rPr lang="de-DE" sz="1400" dirty="0">
                <a:solidFill>
                  <a:schemeClr val="tx1"/>
                </a:solidFill>
                <a:effectLst/>
                <a:latin typeface="Avenir LT Std 45 Book" panose="020B0502020203020204" pitchFamily="34" charset="0"/>
                <a:ea typeface="+mj-ea"/>
                <a:cs typeface="+mj-cs"/>
              </a:rPr>
              <a:t>Nutzenergiebedarf nach Energieträgern im Bezugsjahr 2023</a:t>
            </a:r>
            <a:endParaRPr lang="de-DE" sz="1400" dirty="0"/>
          </a:p>
        </p:txBody>
      </p:sp>
    </p:spTree>
    <p:extLst>
      <p:ext uri="{BB962C8B-B14F-4D97-AF65-F5344CB8AC3E}">
        <p14:creationId xmlns:p14="http://schemas.microsoft.com/office/powerpoint/2010/main" val="3768911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fik 25">
            <a:extLst>
              <a:ext uri="{FF2B5EF4-FFF2-40B4-BE49-F238E27FC236}">
                <a16:creationId xmlns:a16="http://schemas.microsoft.com/office/drawing/2014/main" id="{84A125FF-4660-4000-8E3A-1DD0684F218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26011" y="2808825"/>
            <a:ext cx="1665773" cy="1548000"/>
          </a:xfrm>
          <a:prstGeom prst="rect">
            <a:avLst/>
          </a:prstGeom>
        </p:spPr>
      </p:pic>
      <p:pic>
        <p:nvPicPr>
          <p:cNvPr id="25" name="Grafik 24">
            <a:extLst>
              <a:ext uri="{FF2B5EF4-FFF2-40B4-BE49-F238E27FC236}">
                <a16:creationId xmlns:a16="http://schemas.microsoft.com/office/drawing/2014/main" id="{F1CD70BD-1248-4AB6-AEBE-FD2BED11441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307383" y="2818531"/>
            <a:ext cx="1665773" cy="1548000"/>
          </a:xfrm>
          <a:prstGeom prst="rect">
            <a:avLst/>
          </a:prstGeom>
        </p:spPr>
      </p:pic>
      <p:pic>
        <p:nvPicPr>
          <p:cNvPr id="36" name="Grafik 35">
            <a:extLst>
              <a:ext uri="{FF2B5EF4-FFF2-40B4-BE49-F238E27FC236}">
                <a16:creationId xmlns:a16="http://schemas.microsoft.com/office/drawing/2014/main" id="{C3B5D916-301A-4AB9-92C9-F79741E9472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498246" y="2838375"/>
            <a:ext cx="1665773" cy="1548000"/>
          </a:xfrm>
          <a:prstGeom prst="rect">
            <a:avLst/>
          </a:prstGeom>
        </p:spPr>
      </p:pic>
      <p:pic>
        <p:nvPicPr>
          <p:cNvPr id="21" name="Grafik 20">
            <a:extLst>
              <a:ext uri="{FF2B5EF4-FFF2-40B4-BE49-F238E27FC236}">
                <a16:creationId xmlns:a16="http://schemas.microsoft.com/office/drawing/2014/main" id="{D8137D51-7498-4AEA-9E75-883DAB9E5DB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343559" y="4835470"/>
            <a:ext cx="1593419" cy="1548000"/>
          </a:xfrm>
          <a:prstGeom prst="rect">
            <a:avLst/>
          </a:prstGeom>
        </p:spPr>
      </p:pic>
      <p:sp>
        <p:nvSpPr>
          <p:cNvPr id="23" name="Textfeld 22">
            <a:extLst>
              <a:ext uri="{FF2B5EF4-FFF2-40B4-BE49-F238E27FC236}">
                <a16:creationId xmlns:a16="http://schemas.microsoft.com/office/drawing/2014/main" id="{D7FFB5D3-774C-485A-B311-69FBDC9685D6}"/>
              </a:ext>
            </a:extLst>
          </p:cNvPr>
          <p:cNvSpPr txBox="1"/>
          <p:nvPr/>
        </p:nvSpPr>
        <p:spPr>
          <a:xfrm>
            <a:off x="3082635" y="2420888"/>
            <a:ext cx="2422458" cy="461665"/>
          </a:xfrm>
          <a:prstGeom prst="rect">
            <a:avLst/>
          </a:prstGeom>
          <a:noFill/>
        </p:spPr>
        <p:txBody>
          <a:bodyPr wrap="none" rtlCol="0">
            <a:spAutoFit/>
          </a:bodyPr>
          <a:lstStyle/>
          <a:p>
            <a:pPr marL="0" indent="0">
              <a:spcBef>
                <a:spcPts val="0"/>
              </a:spcBef>
              <a:buNone/>
            </a:pPr>
            <a:r>
              <a:rPr lang="de-DE" sz="1400" dirty="0">
                <a:solidFill>
                  <a:schemeClr val="tx1"/>
                </a:solidFill>
                <a:effectLst/>
                <a:latin typeface="Avenir LT Std 35 Light" panose="020B0402020203020204" pitchFamily="34" charset="0"/>
                <a:ea typeface="+mj-ea"/>
                <a:cs typeface="+mj-cs"/>
              </a:rPr>
              <a:t>Grundwasserwärmepumpen</a:t>
            </a:r>
          </a:p>
          <a:p>
            <a:pPr marL="0" indent="0">
              <a:spcBef>
                <a:spcPts val="0"/>
              </a:spcBef>
              <a:buNone/>
            </a:pPr>
            <a:r>
              <a:rPr lang="de-DE" sz="1000" dirty="0">
                <a:solidFill>
                  <a:schemeClr val="tx1"/>
                </a:solidFill>
                <a:effectLst/>
                <a:latin typeface="Avenir LT Std 35 Light" panose="020B0402020203020204" pitchFamily="34" charset="0"/>
                <a:ea typeface="+mj-ea"/>
                <a:cs typeface="+mj-cs"/>
              </a:rPr>
              <a:t>(Färbung nach Eignung)</a:t>
            </a:r>
          </a:p>
        </p:txBody>
      </p:sp>
      <p:sp>
        <p:nvSpPr>
          <p:cNvPr id="70" name="Textfeld 69">
            <a:extLst>
              <a:ext uri="{FF2B5EF4-FFF2-40B4-BE49-F238E27FC236}">
                <a16:creationId xmlns:a16="http://schemas.microsoft.com/office/drawing/2014/main" id="{C1AE92B0-4C88-B634-26A3-DE294CE29DF3}"/>
              </a:ext>
            </a:extLst>
          </p:cNvPr>
          <p:cNvSpPr txBox="1"/>
          <p:nvPr/>
        </p:nvSpPr>
        <p:spPr>
          <a:xfrm>
            <a:off x="652229" y="338031"/>
            <a:ext cx="11273546" cy="738664"/>
          </a:xfrm>
          <a:prstGeom prst="rect">
            <a:avLst/>
          </a:prstGeom>
          <a:noFill/>
        </p:spPr>
        <p:txBody>
          <a:bodyPr wrap="square">
            <a:spAutoFit/>
          </a:bodyPr>
          <a:lstStyle/>
          <a:p>
            <a:pPr>
              <a:spcBef>
                <a:spcPts val="0"/>
              </a:spcBef>
              <a:buNone/>
            </a:pPr>
            <a:r>
              <a:rPr lang="de-DE" sz="2800" b="1" dirty="0">
                <a:solidFill>
                  <a:srgbClr val="F7B105"/>
                </a:solidFill>
                <a:effectLst/>
                <a:latin typeface="Avenir LT Std 35 Light" panose="020B0402020203020204" pitchFamily="34" charset="0"/>
                <a:cs typeface="Segoe UI Light" panose="020B0502040204020203" pitchFamily="34" charset="0"/>
              </a:rPr>
              <a:t>Wesentliche Ergebnisse der Potenzialanalyse</a:t>
            </a:r>
          </a:p>
          <a:p>
            <a:pPr>
              <a:spcBef>
                <a:spcPts val="0"/>
              </a:spcBef>
            </a:pPr>
            <a:endParaRPr lang="de-DE" sz="1400" b="1" dirty="0">
              <a:solidFill>
                <a:srgbClr val="F7B105"/>
              </a:solidFill>
              <a:effectLst/>
              <a:latin typeface="Avenir LT Std 35 Light" panose="020B0402020203020204" pitchFamily="34" charset="0"/>
              <a:cs typeface="Segoe UI Light" panose="020B0502040204020203" pitchFamily="34" charset="0"/>
            </a:endParaRPr>
          </a:p>
        </p:txBody>
      </p:sp>
      <p:sp>
        <p:nvSpPr>
          <p:cNvPr id="20" name="Textfeld 19">
            <a:extLst>
              <a:ext uri="{FF2B5EF4-FFF2-40B4-BE49-F238E27FC236}">
                <a16:creationId xmlns:a16="http://schemas.microsoft.com/office/drawing/2014/main" id="{C2C3F525-47EA-4514-8827-7E2D478B2C6B}"/>
              </a:ext>
            </a:extLst>
          </p:cNvPr>
          <p:cNvSpPr txBox="1"/>
          <p:nvPr/>
        </p:nvSpPr>
        <p:spPr>
          <a:xfrm>
            <a:off x="652229" y="2375367"/>
            <a:ext cx="947695" cy="368755"/>
          </a:xfrm>
          <a:prstGeom prst="rect">
            <a:avLst/>
          </a:prstGeom>
          <a:noFill/>
        </p:spPr>
        <p:txBody>
          <a:bodyPr wrap="none" rtlCol="0">
            <a:spAutoFit/>
          </a:bodyPr>
          <a:lstStyle/>
          <a:p>
            <a:pPr marL="0" indent="0">
              <a:lnSpc>
                <a:spcPts val="2400"/>
              </a:lnSpc>
              <a:spcBef>
                <a:spcPts val="0"/>
              </a:spcBef>
              <a:buNone/>
            </a:pPr>
            <a:r>
              <a:rPr lang="de-DE" sz="1400" dirty="0">
                <a:solidFill>
                  <a:schemeClr val="tx1"/>
                </a:solidFill>
                <a:effectLst/>
                <a:latin typeface="Avenir LT Std 35 Light" panose="020B0402020203020204" pitchFamily="34" charset="0"/>
                <a:ea typeface="+mj-ea"/>
                <a:cs typeface="+mj-cs"/>
              </a:rPr>
              <a:t>Biomasse</a:t>
            </a:r>
          </a:p>
        </p:txBody>
      </p:sp>
      <p:sp>
        <p:nvSpPr>
          <p:cNvPr id="17" name="Foliennummer">
            <a:extLst>
              <a:ext uri="{FF2B5EF4-FFF2-40B4-BE49-F238E27FC236}">
                <a16:creationId xmlns:a16="http://schemas.microsoft.com/office/drawing/2014/main" id="{C84F4598-ED44-4574-B650-DE637D934B51}"/>
              </a:ext>
            </a:extLst>
          </p:cNvPr>
          <p:cNvSpPr>
            <a:spLocks noGrp="1"/>
          </p:cNvSpPr>
          <p:nvPr>
            <p:ph type="sldNum" sz="quarter" idx="4"/>
          </p:nvPr>
        </p:nvSpPr>
        <p:spPr bwMode="gray">
          <a:xfrm>
            <a:off x="263352" y="6513564"/>
            <a:ext cx="1008112" cy="288000"/>
          </a:xfrm>
          <a:prstGeom prst="rect">
            <a:avLst/>
          </a:prstGeom>
        </p:spPr>
        <p:txBody>
          <a:bodyPr vert="horz" lIns="0" tIns="0" rIns="0" bIns="0" rtlCol="0" anchor="ctr" anchorCtr="0"/>
          <a:lstStyle>
            <a:defPPr>
              <a:defRPr lang="de-DE"/>
            </a:defPPr>
            <a:lvl1pPr algn="l" rtl="0" fontAlgn="base">
              <a:spcBef>
                <a:spcPct val="20000"/>
              </a:spcBef>
              <a:spcAft>
                <a:spcPct val="0"/>
              </a:spcAft>
              <a:buChar char="•"/>
              <a:defRPr lang="de-DE" sz="1000" kern="1200" cap="none" smtClean="0">
                <a:solidFill>
                  <a:srgbClr val="2C2C2C"/>
                </a:solidFill>
                <a:effectLst/>
                <a:latin typeface="Avenir LT Std 65 Medium" panose="020B0603020203020204" pitchFamily="34" charset="0"/>
                <a:ea typeface="+mn-ea"/>
                <a:cs typeface="+mn-cs"/>
              </a:defRPr>
            </a:lvl1pPr>
            <a:lvl2pPr marL="4572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2pPr>
            <a:lvl3pPr marL="9144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3pPr>
            <a:lvl4pPr marL="13716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4pPr>
            <a:lvl5pPr marL="18288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5pPr>
            <a:lvl6pPr marL="22860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6pPr>
            <a:lvl7pPr marL="27432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7pPr>
            <a:lvl8pPr marL="32004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8pPr>
            <a:lvl9pPr marL="36576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9pPr>
          </a:lstStyle>
          <a:p>
            <a:pPr>
              <a:buFontTx/>
              <a:buNone/>
            </a:pPr>
            <a:r>
              <a:rPr lang="de-DE"/>
              <a:t>Folie </a:t>
            </a:r>
            <a:fld id="{02CEFE82-39F2-4F47-8A0C-D5AB3496FA5C}" type="slidenum">
              <a:rPr smtClean="0"/>
              <a:pPr>
                <a:buFontTx/>
                <a:buNone/>
              </a:pPr>
              <a:t>13</a:t>
            </a:fld>
            <a:endParaRPr lang="de-DE" dirty="0"/>
          </a:p>
        </p:txBody>
      </p:sp>
      <p:sp>
        <p:nvSpPr>
          <p:cNvPr id="24" name="Textfeld 23">
            <a:extLst>
              <a:ext uri="{FF2B5EF4-FFF2-40B4-BE49-F238E27FC236}">
                <a16:creationId xmlns:a16="http://schemas.microsoft.com/office/drawing/2014/main" id="{366CF06B-E6D2-48D2-A565-77E82F036B2D}"/>
              </a:ext>
            </a:extLst>
          </p:cNvPr>
          <p:cNvSpPr txBox="1"/>
          <p:nvPr/>
        </p:nvSpPr>
        <p:spPr>
          <a:xfrm>
            <a:off x="652229" y="948648"/>
            <a:ext cx="11539771" cy="1305229"/>
          </a:xfrm>
          <a:prstGeom prst="rect">
            <a:avLst/>
          </a:prstGeom>
          <a:noFill/>
        </p:spPr>
        <p:txBody>
          <a:bodyPr wrap="square">
            <a:spAutoFit/>
          </a:bodyPr>
          <a:lstStyle/>
          <a:p>
            <a:pPr>
              <a:lnSpc>
                <a:spcPts val="2400"/>
              </a:lnSpc>
              <a:spcBef>
                <a:spcPts val="0"/>
              </a:spcBef>
              <a:buNone/>
            </a:pPr>
            <a:r>
              <a:rPr lang="de-DE" sz="1600" dirty="0">
                <a:solidFill>
                  <a:schemeClr val="tx1"/>
                </a:solidFill>
                <a:effectLst/>
                <a:latin typeface="Avenir LT Std 45 Book" panose="020B0502020203020204" pitchFamily="34" charset="0"/>
                <a:ea typeface="+mj-ea"/>
                <a:cs typeface="+mj-cs"/>
              </a:rPr>
              <a:t>Bei der Potenzialanalyse wurden erneuerbare Energien (Wärme und Strom) für Kitzingen geprüft.</a:t>
            </a:r>
          </a:p>
          <a:p>
            <a:pPr>
              <a:lnSpc>
                <a:spcPts val="2400"/>
              </a:lnSpc>
              <a:spcBef>
                <a:spcPts val="0"/>
              </a:spcBef>
              <a:buNone/>
            </a:pPr>
            <a:r>
              <a:rPr lang="de-DE" sz="1600" dirty="0">
                <a:solidFill>
                  <a:schemeClr val="tx1"/>
                </a:solidFill>
                <a:effectLst/>
                <a:latin typeface="Avenir LT Std 45 Book" panose="020B0502020203020204" pitchFamily="34" charset="0"/>
                <a:ea typeface="+mj-ea"/>
                <a:cs typeface="+mj-cs"/>
              </a:rPr>
              <a:t>Die Betrachtung und Bewertung erfolgt räumlich differenziert und nach Möglichkeit quantitativ.</a:t>
            </a:r>
          </a:p>
          <a:p>
            <a:pPr>
              <a:lnSpc>
                <a:spcPts val="2400"/>
              </a:lnSpc>
              <a:spcBef>
                <a:spcPts val="0"/>
              </a:spcBef>
              <a:buNone/>
            </a:pPr>
            <a:endParaRPr lang="de-DE" sz="1600" u="sng" dirty="0">
              <a:solidFill>
                <a:schemeClr val="tx1"/>
              </a:solidFill>
              <a:effectLst/>
              <a:latin typeface="Avenir LT Std 45 Book" panose="020B0502020203020204" pitchFamily="34" charset="0"/>
              <a:ea typeface="+mj-ea"/>
              <a:cs typeface="+mj-cs"/>
            </a:endParaRPr>
          </a:p>
          <a:p>
            <a:pPr>
              <a:lnSpc>
                <a:spcPts val="2400"/>
              </a:lnSpc>
              <a:spcBef>
                <a:spcPts val="0"/>
              </a:spcBef>
              <a:buNone/>
            </a:pPr>
            <a:r>
              <a:rPr lang="de-DE" sz="1600" u="sng" dirty="0">
                <a:solidFill>
                  <a:schemeClr val="tx1"/>
                </a:solidFill>
                <a:effectLst/>
                <a:latin typeface="Avenir LT Std 45 Book" panose="020B0502020203020204" pitchFamily="34" charset="0"/>
                <a:ea typeface="+mj-ea"/>
                <a:cs typeface="+mj-cs"/>
              </a:rPr>
              <a:t>Beispiele als Kartendarstellungen:</a:t>
            </a:r>
          </a:p>
        </p:txBody>
      </p:sp>
      <p:sp>
        <p:nvSpPr>
          <p:cNvPr id="28" name="Textfeld 27">
            <a:extLst>
              <a:ext uri="{FF2B5EF4-FFF2-40B4-BE49-F238E27FC236}">
                <a16:creationId xmlns:a16="http://schemas.microsoft.com/office/drawing/2014/main" id="{707DF8CB-D078-4344-84F5-8C811406C7A1}"/>
              </a:ext>
            </a:extLst>
          </p:cNvPr>
          <p:cNvSpPr txBox="1"/>
          <p:nvPr/>
        </p:nvSpPr>
        <p:spPr>
          <a:xfrm>
            <a:off x="6036275" y="2394119"/>
            <a:ext cx="2422458" cy="461665"/>
          </a:xfrm>
          <a:prstGeom prst="rect">
            <a:avLst/>
          </a:prstGeom>
          <a:noFill/>
        </p:spPr>
        <p:txBody>
          <a:bodyPr wrap="none" rtlCol="0">
            <a:spAutoFit/>
          </a:bodyPr>
          <a:lstStyle/>
          <a:p>
            <a:pPr marL="0" indent="0">
              <a:spcBef>
                <a:spcPts val="0"/>
              </a:spcBef>
              <a:buNone/>
            </a:pPr>
            <a:r>
              <a:rPr lang="de-DE" sz="1400" dirty="0">
                <a:solidFill>
                  <a:schemeClr val="tx1"/>
                </a:solidFill>
                <a:effectLst/>
                <a:latin typeface="Avenir LT Std 35 Light" panose="020B0402020203020204" pitchFamily="34" charset="0"/>
                <a:ea typeface="+mj-ea"/>
                <a:cs typeface="+mj-cs"/>
              </a:rPr>
              <a:t>Erdwärmekollektoren</a:t>
            </a:r>
          </a:p>
          <a:p>
            <a:pPr marL="0" indent="0">
              <a:spcBef>
                <a:spcPts val="0"/>
              </a:spcBef>
              <a:buNone/>
            </a:pPr>
            <a:r>
              <a:rPr lang="de-DE" sz="1000" dirty="0">
                <a:solidFill>
                  <a:schemeClr val="tx1"/>
                </a:solidFill>
                <a:effectLst/>
                <a:latin typeface="Avenir LT Std 35 Light" panose="020B0402020203020204" pitchFamily="34" charset="0"/>
                <a:ea typeface="+mj-ea"/>
                <a:cs typeface="+mj-cs"/>
              </a:rPr>
              <a:t>(Färbung nach verfügbarem Potenzial)</a:t>
            </a:r>
          </a:p>
        </p:txBody>
      </p:sp>
      <p:sp>
        <p:nvSpPr>
          <p:cNvPr id="31" name="Textfeld 30">
            <a:extLst>
              <a:ext uri="{FF2B5EF4-FFF2-40B4-BE49-F238E27FC236}">
                <a16:creationId xmlns:a16="http://schemas.microsoft.com/office/drawing/2014/main" id="{ED35AB03-31E3-45FB-B8F7-730205FB3D1E}"/>
              </a:ext>
            </a:extLst>
          </p:cNvPr>
          <p:cNvSpPr txBox="1"/>
          <p:nvPr/>
        </p:nvSpPr>
        <p:spPr>
          <a:xfrm>
            <a:off x="695258" y="4365104"/>
            <a:ext cx="1324402" cy="368755"/>
          </a:xfrm>
          <a:prstGeom prst="rect">
            <a:avLst/>
          </a:prstGeom>
          <a:noFill/>
        </p:spPr>
        <p:txBody>
          <a:bodyPr wrap="none" rtlCol="0">
            <a:spAutoFit/>
          </a:bodyPr>
          <a:lstStyle/>
          <a:p>
            <a:pPr marL="0" indent="0">
              <a:lnSpc>
                <a:spcPts val="2400"/>
              </a:lnSpc>
              <a:spcBef>
                <a:spcPts val="0"/>
              </a:spcBef>
              <a:buNone/>
            </a:pPr>
            <a:r>
              <a:rPr lang="de-DE" sz="1400" dirty="0">
                <a:solidFill>
                  <a:schemeClr val="tx1"/>
                </a:solidFill>
                <a:effectLst/>
                <a:latin typeface="Avenir LT Std 35 Light" panose="020B0402020203020204" pitchFamily="34" charset="0"/>
                <a:ea typeface="+mj-ea"/>
                <a:cs typeface="+mj-cs"/>
              </a:rPr>
              <a:t>Freiflächen-PV</a:t>
            </a:r>
          </a:p>
        </p:txBody>
      </p:sp>
      <p:sp>
        <p:nvSpPr>
          <p:cNvPr id="35" name="Textfeld 34">
            <a:extLst>
              <a:ext uri="{FF2B5EF4-FFF2-40B4-BE49-F238E27FC236}">
                <a16:creationId xmlns:a16="http://schemas.microsoft.com/office/drawing/2014/main" id="{10D92C92-45C4-43D8-8E70-6D6C192F2052}"/>
              </a:ext>
            </a:extLst>
          </p:cNvPr>
          <p:cNvSpPr txBox="1"/>
          <p:nvPr/>
        </p:nvSpPr>
        <p:spPr>
          <a:xfrm>
            <a:off x="3071668" y="4365104"/>
            <a:ext cx="2422458" cy="461665"/>
          </a:xfrm>
          <a:prstGeom prst="rect">
            <a:avLst/>
          </a:prstGeom>
          <a:noFill/>
        </p:spPr>
        <p:txBody>
          <a:bodyPr wrap="none" rtlCol="0">
            <a:spAutoFit/>
          </a:bodyPr>
          <a:lstStyle/>
          <a:p>
            <a:pPr marL="0" indent="0">
              <a:spcBef>
                <a:spcPts val="0"/>
              </a:spcBef>
              <a:buNone/>
            </a:pPr>
            <a:r>
              <a:rPr lang="de-DE" sz="1400" dirty="0">
                <a:solidFill>
                  <a:schemeClr val="tx1"/>
                </a:solidFill>
                <a:effectLst/>
                <a:latin typeface="Avenir LT Std 35 Light" panose="020B0402020203020204" pitchFamily="34" charset="0"/>
                <a:ea typeface="+mj-ea"/>
                <a:cs typeface="+mj-cs"/>
              </a:rPr>
              <a:t>Grundwasserwärmepumpen</a:t>
            </a:r>
          </a:p>
          <a:p>
            <a:pPr marL="0" indent="0">
              <a:spcBef>
                <a:spcPts val="0"/>
              </a:spcBef>
              <a:buNone/>
            </a:pPr>
            <a:r>
              <a:rPr lang="de-DE" sz="1000" dirty="0">
                <a:solidFill>
                  <a:schemeClr val="tx1"/>
                </a:solidFill>
                <a:effectLst/>
                <a:latin typeface="Avenir LT Std 35 Light" panose="020B0402020203020204" pitchFamily="34" charset="0"/>
                <a:ea typeface="+mj-ea"/>
                <a:cs typeface="+mj-cs"/>
              </a:rPr>
              <a:t>(Potenzialnutzung: Bestandsanlagen)</a:t>
            </a:r>
          </a:p>
        </p:txBody>
      </p:sp>
      <p:sp>
        <p:nvSpPr>
          <p:cNvPr id="38" name="Textfeld 37">
            <a:extLst>
              <a:ext uri="{FF2B5EF4-FFF2-40B4-BE49-F238E27FC236}">
                <a16:creationId xmlns:a16="http://schemas.microsoft.com/office/drawing/2014/main" id="{6CE969AE-09A0-41D4-8E51-786F6176C664}"/>
              </a:ext>
            </a:extLst>
          </p:cNvPr>
          <p:cNvSpPr txBox="1"/>
          <p:nvPr/>
        </p:nvSpPr>
        <p:spPr>
          <a:xfrm>
            <a:off x="6092425" y="4386375"/>
            <a:ext cx="1215397" cy="461665"/>
          </a:xfrm>
          <a:prstGeom prst="rect">
            <a:avLst/>
          </a:prstGeom>
          <a:noFill/>
        </p:spPr>
        <p:txBody>
          <a:bodyPr wrap="none" rtlCol="0">
            <a:spAutoFit/>
          </a:bodyPr>
          <a:lstStyle/>
          <a:p>
            <a:pPr marL="0" indent="0">
              <a:spcBef>
                <a:spcPts val="0"/>
              </a:spcBef>
              <a:buNone/>
            </a:pPr>
            <a:r>
              <a:rPr lang="de-DE" sz="1400" dirty="0">
                <a:solidFill>
                  <a:schemeClr val="tx1"/>
                </a:solidFill>
                <a:effectLst/>
                <a:latin typeface="Avenir LT Std 35 Light" panose="020B0402020203020204" pitchFamily="34" charset="0"/>
                <a:ea typeface="+mj-ea"/>
                <a:cs typeface="+mj-cs"/>
              </a:rPr>
              <a:t>Wind</a:t>
            </a:r>
          </a:p>
          <a:p>
            <a:pPr marL="0" indent="0">
              <a:spcBef>
                <a:spcPts val="0"/>
              </a:spcBef>
              <a:buNone/>
            </a:pPr>
            <a:r>
              <a:rPr lang="de-DE" sz="1000" dirty="0">
                <a:solidFill>
                  <a:schemeClr val="tx1"/>
                </a:solidFill>
                <a:effectLst/>
                <a:latin typeface="Avenir LT Std 35 Light" panose="020B0402020203020204" pitchFamily="34" charset="0"/>
                <a:ea typeface="+mj-ea"/>
                <a:cs typeface="+mj-cs"/>
              </a:rPr>
              <a:t>(Standorteignung)</a:t>
            </a:r>
          </a:p>
        </p:txBody>
      </p:sp>
      <p:sp>
        <p:nvSpPr>
          <p:cNvPr id="39" name="Rechteck: abgerundete Ecken 38">
            <a:extLst>
              <a:ext uri="{FF2B5EF4-FFF2-40B4-BE49-F238E27FC236}">
                <a16:creationId xmlns:a16="http://schemas.microsoft.com/office/drawing/2014/main" id="{2A07F6E0-F884-4440-A086-F7D20AF8DC4E}"/>
              </a:ext>
            </a:extLst>
          </p:cNvPr>
          <p:cNvSpPr/>
          <p:nvPr/>
        </p:nvSpPr>
        <p:spPr>
          <a:xfrm>
            <a:off x="9039096" y="2060848"/>
            <a:ext cx="2734020" cy="4063732"/>
          </a:xfrm>
          <a:prstGeom prst="roundRect">
            <a:avLst>
              <a:gd name="adj" fmla="val 6238"/>
            </a:avLst>
          </a:prstGeom>
          <a:solidFill>
            <a:schemeClr val="bg1">
              <a:lumMod val="9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Textfeld 39">
            <a:extLst>
              <a:ext uri="{FF2B5EF4-FFF2-40B4-BE49-F238E27FC236}">
                <a16:creationId xmlns:a16="http://schemas.microsoft.com/office/drawing/2014/main" id="{33344455-8F76-458F-AC12-4719DDD2FF86}"/>
              </a:ext>
            </a:extLst>
          </p:cNvPr>
          <p:cNvSpPr txBox="1"/>
          <p:nvPr/>
        </p:nvSpPr>
        <p:spPr>
          <a:xfrm>
            <a:off x="9181573" y="2178344"/>
            <a:ext cx="2683155" cy="3828740"/>
          </a:xfrm>
          <a:prstGeom prst="rect">
            <a:avLst/>
          </a:prstGeom>
          <a:noFill/>
        </p:spPr>
        <p:txBody>
          <a:bodyPr wrap="square">
            <a:spAutoFit/>
          </a:bodyPr>
          <a:lstStyle/>
          <a:p>
            <a:pPr>
              <a:buNone/>
            </a:pPr>
            <a:r>
              <a:rPr lang="de-DE" sz="1600" b="1" dirty="0">
                <a:solidFill>
                  <a:schemeClr val="tx1"/>
                </a:solidFill>
                <a:effectLst/>
                <a:latin typeface="Avenir LT Std 45 Book" panose="020B0502020203020204" pitchFamily="34" charset="0"/>
                <a:ea typeface="+mj-ea"/>
                <a:cs typeface="+mj-cs"/>
              </a:rPr>
              <a:t>Betrachtete Potenziale</a:t>
            </a:r>
          </a:p>
          <a:p>
            <a:pPr marL="285750" indent="-285750">
              <a:buFontTx/>
              <a:buChar char="-"/>
            </a:pPr>
            <a:r>
              <a:rPr lang="de-DE" sz="1400" dirty="0">
                <a:solidFill>
                  <a:schemeClr val="tx1"/>
                </a:solidFill>
                <a:effectLst/>
                <a:latin typeface="Avenir LT Std 45 Book" panose="020B0502020203020204" pitchFamily="34" charset="0"/>
                <a:ea typeface="+mj-ea"/>
                <a:cs typeface="+mj-cs"/>
              </a:rPr>
              <a:t>Solarthermie (Dach &amp; Freifläche)</a:t>
            </a:r>
          </a:p>
          <a:p>
            <a:pPr marL="285750" indent="-285750">
              <a:buFontTx/>
              <a:buChar char="-"/>
            </a:pPr>
            <a:r>
              <a:rPr lang="de-DE" sz="1400" dirty="0">
                <a:solidFill>
                  <a:schemeClr val="tx1"/>
                </a:solidFill>
                <a:effectLst/>
                <a:latin typeface="Avenir LT Std 45 Book" panose="020B0502020203020204" pitchFamily="34" charset="0"/>
                <a:ea typeface="+mj-ea"/>
                <a:cs typeface="+mj-cs"/>
              </a:rPr>
              <a:t>Erdwärme (Kollektoren, Sonden, Grundwasser)</a:t>
            </a:r>
          </a:p>
          <a:p>
            <a:pPr marL="285750" indent="-285750">
              <a:buFontTx/>
              <a:buChar char="-"/>
            </a:pPr>
            <a:r>
              <a:rPr lang="de-DE" sz="1400" dirty="0">
                <a:solidFill>
                  <a:schemeClr val="tx1"/>
                </a:solidFill>
                <a:effectLst/>
                <a:latin typeface="Avenir LT Std 45 Book" panose="020B0502020203020204" pitchFamily="34" charset="0"/>
                <a:ea typeface="+mj-ea"/>
                <a:cs typeface="+mj-cs"/>
              </a:rPr>
              <a:t>Tiefengeothermie</a:t>
            </a:r>
          </a:p>
          <a:p>
            <a:pPr marL="285750" indent="-285750">
              <a:buFontTx/>
              <a:buChar char="-"/>
            </a:pPr>
            <a:r>
              <a:rPr lang="de-DE" sz="1400" dirty="0">
                <a:solidFill>
                  <a:schemeClr val="tx1"/>
                </a:solidFill>
                <a:effectLst/>
                <a:latin typeface="Avenir LT Std 45 Book" panose="020B0502020203020204" pitchFamily="34" charset="0"/>
                <a:ea typeface="+mj-ea"/>
                <a:cs typeface="+mj-cs"/>
              </a:rPr>
              <a:t>Biomasse</a:t>
            </a:r>
          </a:p>
          <a:p>
            <a:pPr marL="285750" indent="-285750">
              <a:buFontTx/>
              <a:buChar char="-"/>
            </a:pPr>
            <a:r>
              <a:rPr lang="de-DE" sz="1400" dirty="0" err="1">
                <a:solidFill>
                  <a:schemeClr val="tx1"/>
                </a:solidFill>
                <a:effectLst/>
                <a:latin typeface="Avenir LT Std 45 Book" panose="020B0502020203020204" pitchFamily="34" charset="0"/>
                <a:ea typeface="+mj-ea"/>
                <a:cs typeface="+mj-cs"/>
              </a:rPr>
              <a:t>Aquathermie</a:t>
            </a:r>
            <a:endParaRPr lang="de-DE" sz="1400" dirty="0">
              <a:solidFill>
                <a:schemeClr val="tx1"/>
              </a:solidFill>
              <a:effectLst/>
              <a:latin typeface="Avenir LT Std 45 Book" panose="020B0502020203020204" pitchFamily="34" charset="0"/>
              <a:ea typeface="+mj-ea"/>
              <a:cs typeface="+mj-cs"/>
            </a:endParaRPr>
          </a:p>
          <a:p>
            <a:pPr marL="285750" indent="-285750">
              <a:buFontTx/>
              <a:buChar char="-"/>
            </a:pPr>
            <a:r>
              <a:rPr lang="de-DE" sz="1400" dirty="0">
                <a:solidFill>
                  <a:schemeClr val="tx1"/>
                </a:solidFill>
                <a:effectLst/>
                <a:latin typeface="Avenir LT Std 45 Book" panose="020B0502020203020204" pitchFamily="34" charset="0"/>
                <a:ea typeface="+mj-ea"/>
                <a:cs typeface="+mj-cs"/>
              </a:rPr>
              <a:t>Abwasser</a:t>
            </a:r>
          </a:p>
          <a:p>
            <a:pPr marL="285750" indent="-285750">
              <a:buFontTx/>
              <a:buChar char="-"/>
            </a:pPr>
            <a:r>
              <a:rPr lang="de-DE" sz="1400" dirty="0">
                <a:solidFill>
                  <a:schemeClr val="tx1"/>
                </a:solidFill>
                <a:effectLst/>
                <a:latin typeface="Avenir LT Std 45 Book" panose="020B0502020203020204" pitchFamily="34" charset="0"/>
                <a:ea typeface="+mj-ea"/>
                <a:cs typeface="+mj-cs"/>
              </a:rPr>
              <a:t>Abwärme</a:t>
            </a:r>
          </a:p>
          <a:p>
            <a:pPr marL="285750" indent="-285750">
              <a:buFontTx/>
              <a:buChar char="-"/>
            </a:pPr>
            <a:r>
              <a:rPr lang="de-DE" sz="1400" dirty="0">
                <a:solidFill>
                  <a:schemeClr val="tx1"/>
                </a:solidFill>
                <a:effectLst/>
                <a:latin typeface="Avenir LT Std 45 Book" panose="020B0502020203020204" pitchFamily="34" charset="0"/>
                <a:ea typeface="+mj-ea"/>
                <a:cs typeface="+mj-cs"/>
              </a:rPr>
              <a:t>Wärmespeicher</a:t>
            </a:r>
          </a:p>
          <a:p>
            <a:pPr marL="285750" indent="-285750">
              <a:buFontTx/>
              <a:buChar char="-"/>
            </a:pPr>
            <a:endParaRPr lang="de-DE" sz="1400" dirty="0">
              <a:solidFill>
                <a:schemeClr val="tx1"/>
              </a:solidFill>
              <a:effectLst/>
              <a:latin typeface="Avenir LT Std 45 Book" panose="020B0502020203020204" pitchFamily="34" charset="0"/>
              <a:ea typeface="+mj-ea"/>
              <a:cs typeface="+mj-cs"/>
            </a:endParaRPr>
          </a:p>
          <a:p>
            <a:pPr marL="285750" indent="-285750">
              <a:buFontTx/>
              <a:buChar char="-"/>
            </a:pPr>
            <a:r>
              <a:rPr lang="de-DE" sz="1400" dirty="0">
                <a:solidFill>
                  <a:schemeClr val="tx1"/>
                </a:solidFill>
                <a:effectLst/>
                <a:latin typeface="Avenir LT Std 45 Book" panose="020B0502020203020204" pitchFamily="34" charset="0"/>
                <a:ea typeface="+mj-ea"/>
                <a:cs typeface="+mj-cs"/>
              </a:rPr>
              <a:t>Photovoltaik (Dach und Freifläche)</a:t>
            </a:r>
          </a:p>
          <a:p>
            <a:pPr marL="285750" indent="-285750">
              <a:buFontTx/>
              <a:buChar char="-"/>
            </a:pPr>
            <a:r>
              <a:rPr lang="de-DE" sz="1400" dirty="0">
                <a:solidFill>
                  <a:schemeClr val="tx1"/>
                </a:solidFill>
                <a:effectLst/>
                <a:latin typeface="Avenir LT Std 45 Book" panose="020B0502020203020204" pitchFamily="34" charset="0"/>
                <a:ea typeface="+mj-ea"/>
                <a:cs typeface="+mj-cs"/>
              </a:rPr>
              <a:t>Windkraft</a:t>
            </a:r>
          </a:p>
        </p:txBody>
      </p:sp>
      <p:pic>
        <p:nvPicPr>
          <p:cNvPr id="29" name="Grafik 28">
            <a:extLst>
              <a:ext uri="{FF2B5EF4-FFF2-40B4-BE49-F238E27FC236}">
                <a16:creationId xmlns:a16="http://schemas.microsoft.com/office/drawing/2014/main" id="{A74C5D92-120B-41C0-8771-E886C729A7E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24911" y="4831839"/>
            <a:ext cx="1665773" cy="1548000"/>
          </a:xfrm>
          <a:prstGeom prst="rect">
            <a:avLst/>
          </a:prstGeom>
        </p:spPr>
      </p:pic>
      <p:pic>
        <p:nvPicPr>
          <p:cNvPr id="33" name="Grafik 32">
            <a:extLst>
              <a:ext uri="{FF2B5EF4-FFF2-40B4-BE49-F238E27FC236}">
                <a16:creationId xmlns:a16="http://schemas.microsoft.com/office/drawing/2014/main" id="{4B9076F3-FDE3-47A7-9AB4-E4B06E8CB6B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519950" y="4835470"/>
            <a:ext cx="1592809" cy="1548000"/>
          </a:xfrm>
          <a:prstGeom prst="rect">
            <a:avLst/>
          </a:prstGeom>
        </p:spPr>
      </p:pic>
    </p:spTree>
    <p:extLst>
      <p:ext uri="{BB962C8B-B14F-4D97-AF65-F5344CB8AC3E}">
        <p14:creationId xmlns:p14="http://schemas.microsoft.com/office/powerpoint/2010/main" val="1080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feld 69">
            <a:extLst>
              <a:ext uri="{FF2B5EF4-FFF2-40B4-BE49-F238E27FC236}">
                <a16:creationId xmlns:a16="http://schemas.microsoft.com/office/drawing/2014/main" id="{C1AE92B0-4C88-B634-26A3-DE294CE29DF3}"/>
              </a:ext>
            </a:extLst>
          </p:cNvPr>
          <p:cNvSpPr txBox="1"/>
          <p:nvPr/>
        </p:nvSpPr>
        <p:spPr>
          <a:xfrm>
            <a:off x="652229" y="338031"/>
            <a:ext cx="11273546" cy="738664"/>
          </a:xfrm>
          <a:prstGeom prst="rect">
            <a:avLst/>
          </a:prstGeom>
          <a:noFill/>
        </p:spPr>
        <p:txBody>
          <a:bodyPr wrap="square">
            <a:spAutoFit/>
          </a:bodyPr>
          <a:lstStyle/>
          <a:p>
            <a:pPr>
              <a:spcBef>
                <a:spcPts val="0"/>
              </a:spcBef>
              <a:buNone/>
            </a:pPr>
            <a:r>
              <a:rPr lang="de-DE" sz="2800" b="1" dirty="0">
                <a:solidFill>
                  <a:srgbClr val="F7B105"/>
                </a:solidFill>
                <a:effectLst/>
                <a:latin typeface="Avenir LT Std 35 Light" panose="020B0402020203020204" pitchFamily="34" charset="0"/>
                <a:cs typeface="Segoe UI Light" panose="020B0502040204020203" pitchFamily="34" charset="0"/>
              </a:rPr>
              <a:t>Wesentliche Ergebnisse der Potenzialanalyse</a:t>
            </a:r>
          </a:p>
          <a:p>
            <a:pPr>
              <a:spcBef>
                <a:spcPts val="0"/>
              </a:spcBef>
            </a:pPr>
            <a:endParaRPr lang="de-DE" sz="1400" b="1" dirty="0">
              <a:solidFill>
                <a:srgbClr val="F7B105"/>
              </a:solidFill>
              <a:effectLst/>
              <a:latin typeface="Avenir LT Std 35 Light" panose="020B0402020203020204" pitchFamily="34" charset="0"/>
              <a:cs typeface="Segoe UI Light" panose="020B0502040204020203" pitchFamily="34" charset="0"/>
            </a:endParaRPr>
          </a:p>
        </p:txBody>
      </p:sp>
      <p:sp>
        <p:nvSpPr>
          <p:cNvPr id="22" name="Rechteck: abgerundete Ecken 59">
            <a:extLst>
              <a:ext uri="{FF2B5EF4-FFF2-40B4-BE49-F238E27FC236}">
                <a16:creationId xmlns:a16="http://schemas.microsoft.com/office/drawing/2014/main" id="{EB1607C2-2B68-45C2-9439-DA6FB25228FA}"/>
              </a:ext>
            </a:extLst>
          </p:cNvPr>
          <p:cNvSpPr/>
          <p:nvPr/>
        </p:nvSpPr>
        <p:spPr>
          <a:xfrm>
            <a:off x="652229" y="1053676"/>
            <a:ext cx="5011723" cy="5183636"/>
          </a:xfrm>
          <a:prstGeom prst="roundRect">
            <a:avLst>
              <a:gd name="adj" fmla="val 6238"/>
            </a:avLst>
          </a:prstGeom>
          <a:solidFill>
            <a:schemeClr val="bg1">
              <a:lumMod val="9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venir LT Std 45 Book" panose="020B0502020203020204" pitchFamily="34" charset="0"/>
            </a:endParaRPr>
          </a:p>
        </p:txBody>
      </p:sp>
      <p:sp>
        <p:nvSpPr>
          <p:cNvPr id="24" name="Textfeld 23">
            <a:extLst>
              <a:ext uri="{FF2B5EF4-FFF2-40B4-BE49-F238E27FC236}">
                <a16:creationId xmlns:a16="http://schemas.microsoft.com/office/drawing/2014/main" id="{B6FB8031-904D-425C-A85F-BBC48A16FA60}"/>
              </a:ext>
            </a:extLst>
          </p:cNvPr>
          <p:cNvSpPr txBox="1"/>
          <p:nvPr/>
        </p:nvSpPr>
        <p:spPr>
          <a:xfrm>
            <a:off x="868252" y="1351575"/>
            <a:ext cx="4579675" cy="4955203"/>
          </a:xfrm>
          <a:prstGeom prst="rect">
            <a:avLst/>
          </a:prstGeom>
          <a:noFill/>
        </p:spPr>
        <p:txBody>
          <a:bodyPr wrap="square" rtlCol="0">
            <a:spAutoFit/>
          </a:bodyPr>
          <a:lstStyle/>
          <a:p>
            <a:pPr marL="285750" indent="-285750">
              <a:spcBef>
                <a:spcPts val="0"/>
              </a:spcBef>
              <a:spcAft>
                <a:spcPts val="600"/>
              </a:spcAft>
            </a:pPr>
            <a:r>
              <a:rPr lang="de-DE" sz="1400" dirty="0">
                <a:solidFill>
                  <a:schemeClr val="tx1"/>
                </a:solidFill>
                <a:effectLst/>
                <a:latin typeface="Avenir LT Std 45 Book" panose="020B0502020203020204" pitchFamily="34" charset="0"/>
                <a:ea typeface="+mj-ea"/>
                <a:cs typeface="+mj-cs"/>
              </a:rPr>
              <a:t>Verfügbare (theoretische) Potenziale übersteigen den Wärmebedarf bei Weitem.</a:t>
            </a:r>
          </a:p>
          <a:p>
            <a:pPr marL="285750" indent="-285750">
              <a:spcBef>
                <a:spcPts val="0"/>
              </a:spcBef>
              <a:spcAft>
                <a:spcPts val="600"/>
              </a:spcAft>
            </a:pPr>
            <a:endParaRPr lang="de-DE" sz="1400" dirty="0">
              <a:solidFill>
                <a:schemeClr val="tx1"/>
              </a:solidFill>
              <a:effectLst/>
              <a:latin typeface="Avenir LT Std 45 Book" panose="020B0502020203020204" pitchFamily="34" charset="0"/>
              <a:ea typeface="+mj-ea"/>
              <a:cs typeface="+mj-cs"/>
            </a:endParaRPr>
          </a:p>
          <a:p>
            <a:pPr marL="285750" indent="-285750">
              <a:spcBef>
                <a:spcPts val="0"/>
              </a:spcBef>
              <a:spcAft>
                <a:spcPts val="600"/>
              </a:spcAft>
            </a:pPr>
            <a:r>
              <a:rPr lang="de-DE" sz="1400" dirty="0">
                <a:solidFill>
                  <a:schemeClr val="tx1"/>
                </a:solidFill>
                <a:effectLst/>
                <a:latin typeface="Avenir LT Std 45 Book" panose="020B0502020203020204" pitchFamily="34" charset="0"/>
                <a:ea typeface="+mj-ea"/>
                <a:cs typeface="+mj-cs"/>
              </a:rPr>
              <a:t>Grundwasser- und Erdwärmepumpen sind eine effiziente Alternative zu Luft-Wärmepumpen.</a:t>
            </a:r>
          </a:p>
          <a:p>
            <a:pPr marL="285750" indent="-285750">
              <a:spcBef>
                <a:spcPts val="0"/>
              </a:spcBef>
              <a:spcAft>
                <a:spcPts val="600"/>
              </a:spcAft>
            </a:pPr>
            <a:r>
              <a:rPr lang="de-DE" sz="1400" dirty="0">
                <a:solidFill>
                  <a:schemeClr val="tx1"/>
                </a:solidFill>
                <a:effectLst/>
                <a:latin typeface="Avenir LT Std 45 Book" panose="020B0502020203020204" pitchFamily="34" charset="0"/>
                <a:ea typeface="+mj-ea"/>
                <a:cs typeface="+mj-cs"/>
              </a:rPr>
              <a:t>Der Main stellt eine mögliche zentrale Wärmequelle für Wärmenetzlösungen dar.</a:t>
            </a:r>
          </a:p>
          <a:p>
            <a:pPr marL="285750" indent="-285750">
              <a:spcBef>
                <a:spcPts val="0"/>
              </a:spcBef>
              <a:spcAft>
                <a:spcPts val="600"/>
              </a:spcAft>
            </a:pPr>
            <a:r>
              <a:rPr lang="de-DE" sz="1400" dirty="0">
                <a:solidFill>
                  <a:schemeClr val="tx1"/>
                </a:solidFill>
                <a:effectLst/>
                <a:latin typeface="Avenir LT Std 45 Book" panose="020B0502020203020204" pitchFamily="34" charset="0"/>
                <a:ea typeface="+mj-ea"/>
                <a:cs typeface="+mj-cs"/>
              </a:rPr>
              <a:t>Lokales nachhaltiges Biomassepotenzial ist durch bestehende Biomasseheizungen bereits ausgeschöpft.</a:t>
            </a:r>
          </a:p>
          <a:p>
            <a:pPr marL="285750" indent="-285750">
              <a:spcBef>
                <a:spcPts val="0"/>
              </a:spcBef>
              <a:spcAft>
                <a:spcPts val="600"/>
              </a:spcAft>
            </a:pPr>
            <a:r>
              <a:rPr lang="de-DE" sz="1400" dirty="0">
                <a:solidFill>
                  <a:schemeClr val="tx1"/>
                </a:solidFill>
                <a:effectLst/>
                <a:latin typeface="Avenir LT Std 45 Book" panose="020B0502020203020204" pitchFamily="34" charset="0"/>
                <a:ea typeface="+mj-ea"/>
                <a:cs typeface="+mj-cs"/>
              </a:rPr>
              <a:t>Industrielles </a:t>
            </a:r>
            <a:r>
              <a:rPr lang="de-DE" sz="1400" dirty="0" err="1">
                <a:solidFill>
                  <a:schemeClr val="tx1"/>
                </a:solidFill>
                <a:effectLst/>
                <a:latin typeface="Avenir LT Std 45 Book" panose="020B0502020203020204" pitchFamily="34" charset="0"/>
                <a:ea typeface="+mj-ea"/>
                <a:cs typeface="+mj-cs"/>
              </a:rPr>
              <a:t>Abwärmepotenzial</a:t>
            </a:r>
            <a:r>
              <a:rPr lang="de-DE" sz="1400" dirty="0">
                <a:solidFill>
                  <a:schemeClr val="tx1"/>
                </a:solidFill>
                <a:effectLst/>
                <a:latin typeface="Avenir LT Std 45 Book" panose="020B0502020203020204" pitchFamily="34" charset="0"/>
                <a:ea typeface="+mj-ea"/>
                <a:cs typeface="+mj-cs"/>
              </a:rPr>
              <a:t> steht beispielsweise in Automobilindustrie oder Gießereiwesen zur Verfügung.</a:t>
            </a:r>
          </a:p>
          <a:p>
            <a:pPr>
              <a:spcBef>
                <a:spcPts val="0"/>
              </a:spcBef>
              <a:spcAft>
                <a:spcPts val="600"/>
              </a:spcAft>
              <a:buNone/>
            </a:pPr>
            <a:endParaRPr lang="de-DE" sz="1400" dirty="0">
              <a:solidFill>
                <a:schemeClr val="tx1"/>
              </a:solidFill>
              <a:effectLst/>
              <a:latin typeface="Avenir LT Std 45 Book" panose="020B0502020203020204" pitchFamily="34" charset="0"/>
              <a:ea typeface="+mj-ea"/>
              <a:cs typeface="+mj-cs"/>
            </a:endParaRPr>
          </a:p>
          <a:p>
            <a:pPr marL="285750" indent="-285750">
              <a:spcBef>
                <a:spcPts val="0"/>
              </a:spcBef>
              <a:spcAft>
                <a:spcPts val="600"/>
              </a:spcAft>
            </a:pPr>
            <a:r>
              <a:rPr lang="de-DE" sz="1400" dirty="0">
                <a:solidFill>
                  <a:schemeClr val="tx1"/>
                </a:solidFill>
                <a:effectLst/>
                <a:latin typeface="Avenir LT Std 45 Book" panose="020B0502020203020204" pitchFamily="34" charset="0"/>
                <a:ea typeface="+mj-ea"/>
                <a:cs typeface="+mj-cs"/>
              </a:rPr>
              <a:t>Die ermittelten Werte für einzelne Potenziale sind technische Potenzialwerte unter Berücksichtigung geeigneter verfügbarer Flächen und Wärmequellen.</a:t>
            </a:r>
          </a:p>
          <a:p>
            <a:pPr marL="285750" indent="-285750">
              <a:spcBef>
                <a:spcPts val="0"/>
              </a:spcBef>
              <a:spcAft>
                <a:spcPts val="600"/>
              </a:spcAft>
            </a:pPr>
            <a:r>
              <a:rPr lang="de-DE" sz="1400" dirty="0">
                <a:solidFill>
                  <a:schemeClr val="tx1"/>
                </a:solidFill>
                <a:effectLst/>
                <a:latin typeface="Avenir LT Std 45 Book" panose="020B0502020203020204" pitchFamily="34" charset="0"/>
                <a:ea typeface="+mj-ea"/>
                <a:cs typeface="+mj-cs"/>
              </a:rPr>
              <a:t>Wirtschaftliche Faktoren müssen im Einzelfall geprüft werden.</a:t>
            </a:r>
          </a:p>
          <a:p>
            <a:pPr marL="285750" indent="-285750">
              <a:spcBef>
                <a:spcPts val="0"/>
              </a:spcBef>
              <a:spcAft>
                <a:spcPts val="600"/>
              </a:spcAft>
            </a:pPr>
            <a:endParaRPr lang="de-DE" sz="1400" dirty="0">
              <a:solidFill>
                <a:schemeClr val="tx1"/>
              </a:solidFill>
              <a:effectLst/>
              <a:latin typeface="Avenir LT Std 45 Book" panose="020B0502020203020204" pitchFamily="34" charset="0"/>
              <a:ea typeface="+mj-ea"/>
              <a:cs typeface="+mj-cs"/>
            </a:endParaRPr>
          </a:p>
          <a:p>
            <a:pPr>
              <a:spcBef>
                <a:spcPts val="0"/>
              </a:spcBef>
              <a:spcAft>
                <a:spcPts val="600"/>
              </a:spcAft>
              <a:buNone/>
            </a:pPr>
            <a:endParaRPr lang="de-DE" sz="1400" dirty="0">
              <a:solidFill>
                <a:schemeClr val="tx1"/>
              </a:solidFill>
              <a:effectLst/>
              <a:latin typeface="Avenir LT Std 45 Book" panose="020B0502020203020204" pitchFamily="34" charset="0"/>
              <a:ea typeface="+mj-ea"/>
              <a:cs typeface="+mj-cs"/>
            </a:endParaRPr>
          </a:p>
        </p:txBody>
      </p:sp>
      <p:pic>
        <p:nvPicPr>
          <p:cNvPr id="2" name="Grafik 1">
            <a:extLst>
              <a:ext uri="{FF2B5EF4-FFF2-40B4-BE49-F238E27FC236}">
                <a16:creationId xmlns:a16="http://schemas.microsoft.com/office/drawing/2014/main" id="{1990DF42-1343-447B-97DF-2AAD64435675}"/>
              </a:ext>
            </a:extLst>
          </p:cNvPr>
          <p:cNvPicPr>
            <a:picLocks noChangeAspect="1"/>
          </p:cNvPicPr>
          <p:nvPr/>
        </p:nvPicPr>
        <p:blipFill>
          <a:blip r:embed="rId2"/>
          <a:stretch>
            <a:fillRect/>
          </a:stretch>
        </p:blipFill>
        <p:spPr>
          <a:xfrm>
            <a:off x="5883465" y="1516637"/>
            <a:ext cx="6069494" cy="4112058"/>
          </a:xfrm>
          <a:prstGeom prst="rect">
            <a:avLst/>
          </a:prstGeom>
        </p:spPr>
      </p:pic>
      <p:sp>
        <p:nvSpPr>
          <p:cNvPr id="6" name="Foliennummer">
            <a:extLst>
              <a:ext uri="{FF2B5EF4-FFF2-40B4-BE49-F238E27FC236}">
                <a16:creationId xmlns:a16="http://schemas.microsoft.com/office/drawing/2014/main" id="{A8EB2FEC-CB39-44EB-BB04-1CAE14CEB740}"/>
              </a:ext>
            </a:extLst>
          </p:cNvPr>
          <p:cNvSpPr txBox="1">
            <a:spLocks/>
          </p:cNvSpPr>
          <p:nvPr/>
        </p:nvSpPr>
        <p:spPr bwMode="gray">
          <a:xfrm>
            <a:off x="263352" y="6513564"/>
            <a:ext cx="1008112" cy="288000"/>
          </a:xfrm>
          <a:prstGeom prst="rect">
            <a:avLst/>
          </a:prstGeom>
        </p:spPr>
        <p:txBody>
          <a:bodyPr vert="horz" lIns="0" tIns="0" rIns="0" bIns="0" rtlCol="0" anchor="ctr" anchorCtr="0"/>
          <a:lstStyle>
            <a:defPPr>
              <a:defRPr lang="de-DE"/>
            </a:defPPr>
            <a:lvl1pPr algn="l" rtl="0" fontAlgn="base">
              <a:spcBef>
                <a:spcPct val="20000"/>
              </a:spcBef>
              <a:spcAft>
                <a:spcPct val="0"/>
              </a:spcAft>
              <a:buChar char="•"/>
              <a:defRPr lang="de-DE" sz="1000" kern="1200" cap="none" smtClean="0">
                <a:solidFill>
                  <a:srgbClr val="2C2C2C"/>
                </a:solidFill>
                <a:effectLst/>
                <a:latin typeface="Avenir LT Std 65 Medium" panose="020B0603020203020204" pitchFamily="34" charset="0"/>
                <a:ea typeface="+mn-ea"/>
                <a:cs typeface="+mn-cs"/>
              </a:defRPr>
            </a:lvl1pPr>
            <a:lvl2pPr marL="4572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2pPr>
            <a:lvl3pPr marL="9144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3pPr>
            <a:lvl4pPr marL="13716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4pPr>
            <a:lvl5pPr marL="18288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5pPr>
            <a:lvl6pPr marL="22860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6pPr>
            <a:lvl7pPr marL="27432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7pPr>
            <a:lvl8pPr marL="32004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8pPr>
            <a:lvl9pPr marL="36576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9pPr>
          </a:lstStyle>
          <a:p>
            <a:pPr>
              <a:buFontTx/>
              <a:buNone/>
            </a:pPr>
            <a:r>
              <a:rPr lang="de-DE" dirty="0"/>
              <a:t>Folie </a:t>
            </a:r>
            <a:fld id="{02CEFE82-39F2-4F47-8A0C-D5AB3496FA5C}" type="slidenum">
              <a:rPr smtClean="0"/>
              <a:pPr>
                <a:buFontTx/>
                <a:buNone/>
              </a:pPr>
              <a:t>14</a:t>
            </a:fld>
            <a:endParaRPr dirty="0"/>
          </a:p>
        </p:txBody>
      </p:sp>
      <p:sp>
        <p:nvSpPr>
          <p:cNvPr id="7" name="Textfeld 6">
            <a:extLst>
              <a:ext uri="{FF2B5EF4-FFF2-40B4-BE49-F238E27FC236}">
                <a16:creationId xmlns:a16="http://schemas.microsoft.com/office/drawing/2014/main" id="{1EBB770A-6C8E-4AB6-B9AA-166FF4BBF646}"/>
              </a:ext>
            </a:extLst>
          </p:cNvPr>
          <p:cNvSpPr txBox="1"/>
          <p:nvPr/>
        </p:nvSpPr>
        <p:spPr>
          <a:xfrm>
            <a:off x="7022323" y="5713511"/>
            <a:ext cx="3791778" cy="307777"/>
          </a:xfrm>
          <a:prstGeom prst="rect">
            <a:avLst/>
          </a:prstGeom>
          <a:noFill/>
        </p:spPr>
        <p:txBody>
          <a:bodyPr wrap="square">
            <a:spAutoFit/>
          </a:bodyPr>
          <a:lstStyle/>
          <a:p>
            <a:pPr>
              <a:buNone/>
            </a:pPr>
            <a:r>
              <a:rPr lang="de-DE" sz="1400" i="1" dirty="0">
                <a:solidFill>
                  <a:schemeClr val="tx1"/>
                </a:solidFill>
                <a:effectLst/>
                <a:latin typeface="Avenir LT Std 45 Book" panose="020B0502020203020204" pitchFamily="34" charset="0"/>
                <a:ea typeface="+mj-ea"/>
                <a:cs typeface="+mj-cs"/>
              </a:rPr>
              <a:t>Quantifizierung der erneuerbaren Potenziale</a:t>
            </a:r>
            <a:endParaRPr lang="de-DE" sz="1400" i="1" dirty="0"/>
          </a:p>
        </p:txBody>
      </p:sp>
    </p:spTree>
    <p:extLst>
      <p:ext uri="{BB962C8B-B14F-4D97-AF65-F5344CB8AC3E}">
        <p14:creationId xmlns:p14="http://schemas.microsoft.com/office/powerpoint/2010/main" val="974493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1EB1FD3-48A5-4D20-B31F-31FA0CEF0D6D}"/>
              </a:ext>
            </a:extLst>
          </p:cNvPr>
          <p:cNvSpPr/>
          <p:nvPr/>
        </p:nvSpPr>
        <p:spPr>
          <a:xfrm>
            <a:off x="7544910" y="6021288"/>
            <a:ext cx="4875223" cy="1164632"/>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9" name="Grafik 38">
            <a:extLst>
              <a:ext uri="{FF2B5EF4-FFF2-40B4-BE49-F238E27FC236}">
                <a16:creationId xmlns:a16="http://schemas.microsoft.com/office/drawing/2014/main" id="{8E1D3A16-9F96-4D09-A982-BA78BA85C0ED}"/>
              </a:ext>
            </a:extLst>
          </p:cNvPr>
          <p:cNvPicPr>
            <a:picLocks noChangeAspect="1"/>
          </p:cNvPicPr>
          <p:nvPr/>
        </p:nvPicPr>
        <p:blipFill rotWithShape="1">
          <a:blip r:embed="rId2">
            <a:extLst>
              <a:ext uri="{28A0092B-C50C-407E-A947-70E740481C1C}">
                <a14:useLocalDpi xmlns:a14="http://schemas.microsoft.com/office/drawing/2010/main" val="0"/>
              </a:ext>
            </a:extLst>
          </a:blip>
          <a:srcRect l="25062"/>
          <a:stretch/>
        </p:blipFill>
        <p:spPr>
          <a:xfrm>
            <a:off x="-2837675" y="0"/>
            <a:ext cx="10443600" cy="6968189"/>
          </a:xfrm>
          <a:prstGeom prst="rect">
            <a:avLst/>
          </a:prstGeom>
        </p:spPr>
      </p:pic>
      <p:sp>
        <p:nvSpPr>
          <p:cNvPr id="40" name="Rechteck 39">
            <a:extLst>
              <a:ext uri="{FF2B5EF4-FFF2-40B4-BE49-F238E27FC236}">
                <a16:creationId xmlns:a16="http://schemas.microsoft.com/office/drawing/2014/main" id="{AA6913A5-F93B-43CD-9875-D0A42C803BEB}"/>
              </a:ext>
            </a:extLst>
          </p:cNvPr>
          <p:cNvSpPr/>
          <p:nvPr/>
        </p:nvSpPr>
        <p:spPr>
          <a:xfrm flipH="1">
            <a:off x="-1104800" y="0"/>
            <a:ext cx="8791066" cy="6949348"/>
          </a:xfrm>
          <a:prstGeom prst="rect">
            <a:avLst/>
          </a:prstGeom>
          <a:gradFill flip="none" rotWithShape="1">
            <a:gsLst>
              <a:gs pos="0">
                <a:schemeClr val="bg1"/>
              </a:gs>
              <a:gs pos="56000">
                <a:srgbClr val="FFFFFF">
                  <a:alpha val="75000"/>
                </a:srgbClr>
              </a:gs>
              <a:gs pos="100000">
                <a:schemeClr val="bg1">
                  <a:shade val="100000"/>
                  <a:satMod val="115000"/>
                  <a:alpha val="0"/>
                </a:schemeClr>
              </a:gs>
            </a:gsLst>
            <a:lin ang="0" scaled="1"/>
            <a:tileRect/>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Rechteck: abgerundete Ecken 59">
            <a:extLst>
              <a:ext uri="{FF2B5EF4-FFF2-40B4-BE49-F238E27FC236}">
                <a16:creationId xmlns:a16="http://schemas.microsoft.com/office/drawing/2014/main" id="{119006EF-835A-C1A2-9B2A-968F54C1672C}"/>
              </a:ext>
            </a:extLst>
          </p:cNvPr>
          <p:cNvSpPr/>
          <p:nvPr/>
        </p:nvSpPr>
        <p:spPr>
          <a:xfrm>
            <a:off x="1343088" y="976233"/>
            <a:ext cx="10153128" cy="1164632"/>
          </a:xfrm>
          <a:prstGeom prst="roundRect">
            <a:avLst>
              <a:gd name="adj" fmla="val 6238"/>
            </a:avLst>
          </a:prstGeom>
          <a:solidFill>
            <a:schemeClr val="bg1">
              <a:lumMod val="9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Textfeld 46">
            <a:extLst>
              <a:ext uri="{FF2B5EF4-FFF2-40B4-BE49-F238E27FC236}">
                <a16:creationId xmlns:a16="http://schemas.microsoft.com/office/drawing/2014/main" id="{6ACC4567-A2DB-DC95-AAFF-E0CAD63C8166}"/>
              </a:ext>
            </a:extLst>
          </p:cNvPr>
          <p:cNvSpPr txBox="1"/>
          <p:nvPr/>
        </p:nvSpPr>
        <p:spPr>
          <a:xfrm>
            <a:off x="1580331" y="1071346"/>
            <a:ext cx="8446261" cy="696986"/>
          </a:xfrm>
          <a:prstGeom prst="rect">
            <a:avLst/>
          </a:prstGeom>
          <a:noFill/>
        </p:spPr>
        <p:txBody>
          <a:bodyPr wrap="square" rtlCol="0">
            <a:spAutoFit/>
          </a:bodyPr>
          <a:lstStyle/>
          <a:p>
            <a:pPr>
              <a:lnSpc>
                <a:spcPts val="2400"/>
              </a:lnSpc>
              <a:spcBef>
                <a:spcPts val="0"/>
              </a:spcBef>
              <a:buNone/>
            </a:pPr>
            <a:r>
              <a:rPr lang="de-DE" sz="1800" dirty="0">
                <a:solidFill>
                  <a:schemeClr val="tx1"/>
                </a:solidFill>
                <a:effectLst/>
                <a:latin typeface="Avenir LT Std 45 Book" panose="020B0502020203020204" pitchFamily="34" charset="0"/>
                <a:ea typeface="+mj-ea"/>
                <a:cs typeface="+mj-cs"/>
              </a:rPr>
              <a:t>Die kommunale Wärmeplanung zeigt auf, wie Kitzingen bis 2045 klimaneutral beheizt werden kann.</a:t>
            </a:r>
          </a:p>
        </p:txBody>
      </p:sp>
      <p:grpSp>
        <p:nvGrpSpPr>
          <p:cNvPr id="9" name="Gruppieren 8">
            <a:extLst>
              <a:ext uri="{FF2B5EF4-FFF2-40B4-BE49-F238E27FC236}">
                <a16:creationId xmlns:a16="http://schemas.microsoft.com/office/drawing/2014/main" id="{CF9C9AE4-525B-45C2-BD77-5CC239E6398E}"/>
              </a:ext>
            </a:extLst>
          </p:cNvPr>
          <p:cNvGrpSpPr/>
          <p:nvPr/>
        </p:nvGrpSpPr>
        <p:grpSpPr>
          <a:xfrm>
            <a:off x="10910144" y="808924"/>
            <a:ext cx="792000" cy="792000"/>
            <a:chOff x="3876442" y="2120161"/>
            <a:chExt cx="792000" cy="792000"/>
          </a:xfrm>
        </p:grpSpPr>
        <p:sp>
          <p:nvSpPr>
            <p:cNvPr id="10" name="Ellipse 9">
              <a:extLst>
                <a:ext uri="{FF2B5EF4-FFF2-40B4-BE49-F238E27FC236}">
                  <a16:creationId xmlns:a16="http://schemas.microsoft.com/office/drawing/2014/main" id="{F9432AB7-03B0-4F86-9DDD-AC7DCF61B2F2}"/>
                </a:ext>
              </a:extLst>
            </p:cNvPr>
            <p:cNvSpPr/>
            <p:nvPr/>
          </p:nvSpPr>
          <p:spPr>
            <a:xfrm>
              <a:off x="3876442" y="2120161"/>
              <a:ext cx="792000" cy="792000"/>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2" name="Gruppieren 11">
              <a:extLst>
                <a:ext uri="{FF2B5EF4-FFF2-40B4-BE49-F238E27FC236}">
                  <a16:creationId xmlns:a16="http://schemas.microsoft.com/office/drawing/2014/main" id="{7E30EFE5-F41E-4D24-B552-DDAC3009B554}"/>
                </a:ext>
              </a:extLst>
            </p:cNvPr>
            <p:cNvGrpSpPr>
              <a:grpSpLocks noChangeAspect="1"/>
            </p:cNvGrpSpPr>
            <p:nvPr/>
          </p:nvGrpSpPr>
          <p:grpSpPr>
            <a:xfrm>
              <a:off x="4007768" y="2204864"/>
              <a:ext cx="573617" cy="578797"/>
              <a:chOff x="6407554" y="4227135"/>
              <a:chExt cx="664846" cy="670850"/>
            </a:xfrm>
          </p:grpSpPr>
          <p:sp>
            <p:nvSpPr>
              <p:cNvPr id="13" name="Freihandform: Form 1667">
                <a:extLst>
                  <a:ext uri="{FF2B5EF4-FFF2-40B4-BE49-F238E27FC236}">
                    <a16:creationId xmlns:a16="http://schemas.microsoft.com/office/drawing/2014/main" id="{F531F85E-A9F3-402F-8F7F-289ACC8B53F7}"/>
                  </a:ext>
                </a:extLst>
              </p:cNvPr>
              <p:cNvSpPr/>
              <p:nvPr/>
            </p:nvSpPr>
            <p:spPr>
              <a:xfrm>
                <a:off x="6407554" y="4281174"/>
                <a:ext cx="616811" cy="616811"/>
              </a:xfrm>
              <a:custGeom>
                <a:avLst/>
                <a:gdLst>
                  <a:gd name="connsiteX0" fmla="*/ 539164 w 616811"/>
                  <a:gd name="connsiteY0" fmla="*/ 118859 h 616811"/>
                  <a:gd name="connsiteX1" fmla="*/ 607395 w 616811"/>
                  <a:gd name="connsiteY1" fmla="*/ 308815 h 616811"/>
                  <a:gd name="connsiteX2" fmla="*/ 308815 w 616811"/>
                  <a:gd name="connsiteY2" fmla="*/ 607395 h 616811"/>
                  <a:gd name="connsiteX3" fmla="*/ 10235 w 616811"/>
                  <a:gd name="connsiteY3" fmla="*/ 308815 h 616811"/>
                  <a:gd name="connsiteX4" fmla="*/ 308815 w 616811"/>
                  <a:gd name="connsiteY4" fmla="*/ 10235 h 616811"/>
                  <a:gd name="connsiteX5" fmla="*/ 496042 w 616811"/>
                  <a:gd name="connsiteY5" fmla="*/ 76283 h 61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811" h="616811">
                    <a:moveTo>
                      <a:pt x="539164" y="118859"/>
                    </a:moveTo>
                    <a:cubicBezTo>
                      <a:pt x="587199" y="173444"/>
                      <a:pt x="607395" y="236763"/>
                      <a:pt x="607395" y="308815"/>
                    </a:cubicBezTo>
                    <a:cubicBezTo>
                      <a:pt x="607395" y="473662"/>
                      <a:pt x="473662" y="607395"/>
                      <a:pt x="308815" y="607395"/>
                    </a:cubicBezTo>
                    <a:cubicBezTo>
                      <a:pt x="143968" y="607395"/>
                      <a:pt x="10235" y="473662"/>
                      <a:pt x="10235" y="308815"/>
                    </a:cubicBezTo>
                    <a:cubicBezTo>
                      <a:pt x="10235" y="143968"/>
                      <a:pt x="143968" y="10235"/>
                      <a:pt x="308815" y="10235"/>
                    </a:cubicBezTo>
                    <a:cubicBezTo>
                      <a:pt x="378684" y="10235"/>
                      <a:pt x="445823" y="32069"/>
                      <a:pt x="496042" y="76283"/>
                    </a:cubicBezTo>
                  </a:path>
                </a:pathLst>
              </a:custGeom>
              <a:no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4" name="Freihandform: Form 1668">
                <a:extLst>
                  <a:ext uri="{FF2B5EF4-FFF2-40B4-BE49-F238E27FC236}">
                    <a16:creationId xmlns:a16="http://schemas.microsoft.com/office/drawing/2014/main" id="{4303E0DB-C436-4E55-8E24-E395C7028404}"/>
                  </a:ext>
                </a:extLst>
              </p:cNvPr>
              <p:cNvSpPr/>
              <p:nvPr/>
            </p:nvSpPr>
            <p:spPr>
              <a:xfrm>
                <a:off x="6536921" y="4410541"/>
                <a:ext cx="354803" cy="354803"/>
              </a:xfrm>
              <a:custGeom>
                <a:avLst/>
                <a:gdLst>
                  <a:gd name="connsiteX0" fmla="*/ 318094 w 354802"/>
                  <a:gd name="connsiteY0" fmla="*/ 82287 h 354802"/>
                  <a:gd name="connsiteX1" fmla="*/ 348662 w 354802"/>
                  <a:gd name="connsiteY1" fmla="*/ 179448 h 354802"/>
                  <a:gd name="connsiteX2" fmla="*/ 179448 w 354802"/>
                  <a:gd name="connsiteY2" fmla="*/ 348662 h 354802"/>
                  <a:gd name="connsiteX3" fmla="*/ 10235 w 354802"/>
                  <a:gd name="connsiteY3" fmla="*/ 179448 h 354802"/>
                  <a:gd name="connsiteX4" fmla="*/ 179448 w 354802"/>
                  <a:gd name="connsiteY4" fmla="*/ 10235 h 354802"/>
                  <a:gd name="connsiteX5" fmla="*/ 274972 w 354802"/>
                  <a:gd name="connsiteY5" fmla="*/ 39711 h 35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802" h="354802">
                    <a:moveTo>
                      <a:pt x="318094" y="82287"/>
                    </a:moveTo>
                    <a:cubicBezTo>
                      <a:pt x="335562" y="99208"/>
                      <a:pt x="348662" y="143968"/>
                      <a:pt x="348662" y="179448"/>
                    </a:cubicBezTo>
                    <a:cubicBezTo>
                      <a:pt x="348662" y="272789"/>
                      <a:pt x="272789" y="348662"/>
                      <a:pt x="179448" y="348662"/>
                    </a:cubicBezTo>
                    <a:cubicBezTo>
                      <a:pt x="86108" y="348662"/>
                      <a:pt x="10235" y="272789"/>
                      <a:pt x="10235" y="179448"/>
                    </a:cubicBezTo>
                    <a:cubicBezTo>
                      <a:pt x="10235" y="86108"/>
                      <a:pt x="86108" y="10235"/>
                      <a:pt x="179448" y="10235"/>
                    </a:cubicBezTo>
                    <a:cubicBezTo>
                      <a:pt x="213291" y="10235"/>
                      <a:pt x="250409" y="20060"/>
                      <a:pt x="274972" y="39711"/>
                    </a:cubicBezTo>
                  </a:path>
                </a:pathLst>
              </a:custGeom>
              <a:no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5" name="Freihandform: Form 1669">
                <a:extLst>
                  <a:ext uri="{FF2B5EF4-FFF2-40B4-BE49-F238E27FC236}">
                    <a16:creationId xmlns:a16="http://schemas.microsoft.com/office/drawing/2014/main" id="{95DC433D-18D3-4936-B56C-67D304E1FC76}"/>
                  </a:ext>
                </a:extLst>
              </p:cNvPr>
              <p:cNvSpPr/>
              <p:nvPr/>
            </p:nvSpPr>
            <p:spPr>
              <a:xfrm>
                <a:off x="6965959" y="4256611"/>
                <a:ext cx="16376" cy="76419"/>
              </a:xfrm>
              <a:custGeom>
                <a:avLst/>
                <a:gdLst>
                  <a:gd name="connsiteX0" fmla="*/ 10235 w 16375"/>
                  <a:gd name="connsiteY0" fmla="*/ 69187 h 76419"/>
                  <a:gd name="connsiteX1" fmla="*/ 10235 w 16375"/>
                  <a:gd name="connsiteY1" fmla="*/ 10235 h 76419"/>
                </a:gdLst>
                <a:ahLst/>
                <a:cxnLst>
                  <a:cxn ang="0">
                    <a:pos x="connsiteX0" y="connsiteY0"/>
                  </a:cxn>
                  <a:cxn ang="0">
                    <a:pos x="connsiteX1" y="connsiteY1"/>
                  </a:cxn>
                </a:cxnLst>
                <a:rect l="l" t="t" r="r" b="b"/>
                <a:pathLst>
                  <a:path w="16375" h="76419">
                    <a:moveTo>
                      <a:pt x="10235" y="69187"/>
                    </a:moveTo>
                    <a:lnTo>
                      <a:pt x="10235" y="10235"/>
                    </a:lnTo>
                  </a:path>
                </a:pathLst>
              </a:custGeom>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6" name="Freihandform: Form 1670">
                <a:extLst>
                  <a:ext uri="{FF2B5EF4-FFF2-40B4-BE49-F238E27FC236}">
                    <a16:creationId xmlns:a16="http://schemas.microsoft.com/office/drawing/2014/main" id="{E35A832E-D0AE-4DFF-9F72-34D40C8EA923}"/>
                  </a:ext>
                </a:extLst>
              </p:cNvPr>
              <p:cNvSpPr/>
              <p:nvPr/>
            </p:nvSpPr>
            <p:spPr>
              <a:xfrm>
                <a:off x="6935937" y="4284449"/>
                <a:ext cx="16376" cy="76419"/>
              </a:xfrm>
              <a:custGeom>
                <a:avLst/>
                <a:gdLst>
                  <a:gd name="connsiteX0" fmla="*/ 10235 w 16375"/>
                  <a:gd name="connsiteY0" fmla="*/ 69187 h 76419"/>
                  <a:gd name="connsiteX1" fmla="*/ 10235 w 16375"/>
                  <a:gd name="connsiteY1" fmla="*/ 10235 h 76419"/>
                </a:gdLst>
                <a:ahLst/>
                <a:cxnLst>
                  <a:cxn ang="0">
                    <a:pos x="connsiteX0" y="connsiteY0"/>
                  </a:cxn>
                  <a:cxn ang="0">
                    <a:pos x="connsiteX1" y="connsiteY1"/>
                  </a:cxn>
                </a:cxnLst>
                <a:rect l="l" t="t" r="r" b="b"/>
                <a:pathLst>
                  <a:path w="16375" h="76419">
                    <a:moveTo>
                      <a:pt x="10235" y="69187"/>
                    </a:moveTo>
                    <a:lnTo>
                      <a:pt x="10235" y="10235"/>
                    </a:lnTo>
                  </a:path>
                </a:pathLst>
              </a:custGeom>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7" name="Freihandform: Form 1671">
                <a:extLst>
                  <a:ext uri="{FF2B5EF4-FFF2-40B4-BE49-F238E27FC236}">
                    <a16:creationId xmlns:a16="http://schemas.microsoft.com/office/drawing/2014/main" id="{91DBC43D-10ED-4306-940E-EE2ADE5C2211}"/>
                  </a:ext>
                </a:extLst>
              </p:cNvPr>
              <p:cNvSpPr/>
              <p:nvPr/>
            </p:nvSpPr>
            <p:spPr>
              <a:xfrm>
                <a:off x="6996527" y="4227135"/>
                <a:ext cx="16376" cy="76419"/>
              </a:xfrm>
              <a:custGeom>
                <a:avLst/>
                <a:gdLst>
                  <a:gd name="connsiteX0" fmla="*/ 10235 w 16375"/>
                  <a:gd name="connsiteY0" fmla="*/ 69187 h 76419"/>
                  <a:gd name="connsiteX1" fmla="*/ 10235 w 16375"/>
                  <a:gd name="connsiteY1" fmla="*/ 10235 h 76419"/>
                </a:gdLst>
                <a:ahLst/>
                <a:cxnLst>
                  <a:cxn ang="0">
                    <a:pos x="connsiteX0" y="connsiteY0"/>
                  </a:cxn>
                  <a:cxn ang="0">
                    <a:pos x="connsiteX1" y="connsiteY1"/>
                  </a:cxn>
                </a:cxnLst>
                <a:rect l="l" t="t" r="r" b="b"/>
                <a:pathLst>
                  <a:path w="16375" h="76419">
                    <a:moveTo>
                      <a:pt x="10235" y="69187"/>
                    </a:moveTo>
                    <a:lnTo>
                      <a:pt x="10235" y="10235"/>
                    </a:lnTo>
                  </a:path>
                </a:pathLst>
              </a:custGeom>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8" name="Freihandform: Form 1672">
                <a:extLst>
                  <a:ext uri="{FF2B5EF4-FFF2-40B4-BE49-F238E27FC236}">
                    <a16:creationId xmlns:a16="http://schemas.microsoft.com/office/drawing/2014/main" id="{8EB160DC-3777-4C87-A2B8-9AA5270868A5}"/>
                  </a:ext>
                </a:extLst>
              </p:cNvPr>
              <p:cNvSpPr/>
              <p:nvPr/>
            </p:nvSpPr>
            <p:spPr>
              <a:xfrm>
                <a:off x="6966505" y="4315563"/>
                <a:ext cx="76419" cy="16376"/>
              </a:xfrm>
              <a:custGeom>
                <a:avLst/>
                <a:gdLst>
                  <a:gd name="connsiteX0" fmla="*/ 10235 w 76419"/>
                  <a:gd name="connsiteY0" fmla="*/ 10235 h 16375"/>
                  <a:gd name="connsiteX1" fmla="*/ 69187 w 76419"/>
                  <a:gd name="connsiteY1" fmla="*/ 10235 h 16375"/>
                </a:gdLst>
                <a:ahLst/>
                <a:cxnLst>
                  <a:cxn ang="0">
                    <a:pos x="connsiteX0" y="connsiteY0"/>
                  </a:cxn>
                  <a:cxn ang="0">
                    <a:pos x="connsiteX1" y="connsiteY1"/>
                  </a:cxn>
                </a:cxnLst>
                <a:rect l="l" t="t" r="r" b="b"/>
                <a:pathLst>
                  <a:path w="76419" h="16375">
                    <a:moveTo>
                      <a:pt x="10235" y="10235"/>
                    </a:moveTo>
                    <a:lnTo>
                      <a:pt x="69187" y="10235"/>
                    </a:lnTo>
                  </a:path>
                </a:pathLst>
              </a:custGeom>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9" name="Freihandform: Form 1673">
                <a:extLst>
                  <a:ext uri="{FF2B5EF4-FFF2-40B4-BE49-F238E27FC236}">
                    <a16:creationId xmlns:a16="http://schemas.microsoft.com/office/drawing/2014/main" id="{07EDECEA-0ECA-485E-853C-BA654BD679E3}"/>
                  </a:ext>
                </a:extLst>
              </p:cNvPr>
              <p:cNvSpPr/>
              <p:nvPr/>
            </p:nvSpPr>
            <p:spPr>
              <a:xfrm>
                <a:off x="6938121" y="4345584"/>
                <a:ext cx="76419" cy="16376"/>
              </a:xfrm>
              <a:custGeom>
                <a:avLst/>
                <a:gdLst>
                  <a:gd name="connsiteX0" fmla="*/ 10235 w 76419"/>
                  <a:gd name="connsiteY0" fmla="*/ 10235 h 16375"/>
                  <a:gd name="connsiteX1" fmla="*/ 69187 w 76419"/>
                  <a:gd name="connsiteY1" fmla="*/ 10235 h 16375"/>
                </a:gdLst>
                <a:ahLst/>
                <a:cxnLst>
                  <a:cxn ang="0">
                    <a:pos x="connsiteX0" y="connsiteY0"/>
                  </a:cxn>
                  <a:cxn ang="0">
                    <a:pos x="connsiteX1" y="connsiteY1"/>
                  </a:cxn>
                </a:cxnLst>
                <a:rect l="l" t="t" r="r" b="b"/>
                <a:pathLst>
                  <a:path w="76419" h="16375">
                    <a:moveTo>
                      <a:pt x="10235" y="10235"/>
                    </a:moveTo>
                    <a:lnTo>
                      <a:pt x="69187" y="10235"/>
                    </a:lnTo>
                  </a:path>
                </a:pathLst>
              </a:custGeom>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0" name="Freihandform: Form 1674">
                <a:extLst>
                  <a:ext uri="{FF2B5EF4-FFF2-40B4-BE49-F238E27FC236}">
                    <a16:creationId xmlns:a16="http://schemas.microsoft.com/office/drawing/2014/main" id="{E0882D68-7FE2-4077-B1FD-7291E93081D1}"/>
                  </a:ext>
                </a:extLst>
              </p:cNvPr>
              <p:cNvSpPr/>
              <p:nvPr/>
            </p:nvSpPr>
            <p:spPr>
              <a:xfrm>
                <a:off x="6995981" y="4284995"/>
                <a:ext cx="76419" cy="16376"/>
              </a:xfrm>
              <a:custGeom>
                <a:avLst/>
                <a:gdLst>
                  <a:gd name="connsiteX0" fmla="*/ 10235 w 76419"/>
                  <a:gd name="connsiteY0" fmla="*/ 10235 h 16375"/>
                  <a:gd name="connsiteX1" fmla="*/ 69186 w 76419"/>
                  <a:gd name="connsiteY1" fmla="*/ 10235 h 16375"/>
                </a:gdLst>
                <a:ahLst/>
                <a:cxnLst>
                  <a:cxn ang="0">
                    <a:pos x="connsiteX0" y="connsiteY0"/>
                  </a:cxn>
                  <a:cxn ang="0">
                    <a:pos x="connsiteX1" y="connsiteY1"/>
                  </a:cxn>
                </a:cxnLst>
                <a:rect l="l" t="t" r="r" b="b"/>
                <a:pathLst>
                  <a:path w="76419" h="16375">
                    <a:moveTo>
                      <a:pt x="10235" y="10235"/>
                    </a:moveTo>
                    <a:lnTo>
                      <a:pt x="69186" y="10235"/>
                    </a:lnTo>
                  </a:path>
                </a:pathLst>
              </a:custGeom>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1" name="Freihandform: Form 1675">
                <a:extLst>
                  <a:ext uri="{FF2B5EF4-FFF2-40B4-BE49-F238E27FC236}">
                    <a16:creationId xmlns:a16="http://schemas.microsoft.com/office/drawing/2014/main" id="{E9DAFFA2-365E-45AE-A5FB-AA1B5DC1326D}"/>
                  </a:ext>
                </a:extLst>
              </p:cNvPr>
              <p:cNvSpPr/>
              <p:nvPr/>
            </p:nvSpPr>
            <p:spPr>
              <a:xfrm>
                <a:off x="6649366" y="4286087"/>
                <a:ext cx="365720" cy="365720"/>
              </a:xfrm>
              <a:custGeom>
                <a:avLst/>
                <a:gdLst>
                  <a:gd name="connsiteX0" fmla="*/ 122680 w 365719"/>
                  <a:gd name="connsiteY0" fmla="*/ 303902 h 365719"/>
                  <a:gd name="connsiteX1" fmla="*/ 66457 w 365719"/>
                  <a:gd name="connsiteY1" fmla="*/ 360125 h 365719"/>
                  <a:gd name="connsiteX2" fmla="*/ 10235 w 365719"/>
                  <a:gd name="connsiteY2" fmla="*/ 303902 h 365719"/>
                  <a:gd name="connsiteX3" fmla="*/ 66457 w 365719"/>
                  <a:gd name="connsiteY3" fmla="*/ 247680 h 365719"/>
                  <a:gd name="connsiteX4" fmla="*/ 69186 w 365719"/>
                  <a:gd name="connsiteY4" fmla="*/ 247680 h 365719"/>
                  <a:gd name="connsiteX5" fmla="*/ 66457 w 365719"/>
                  <a:gd name="connsiteY5" fmla="*/ 303902 h 365719"/>
                  <a:gd name="connsiteX6" fmla="*/ 357396 w 365719"/>
                  <a:gd name="connsiteY6" fmla="*/ 10235 h 36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719" h="365719">
                    <a:moveTo>
                      <a:pt x="122680" y="303902"/>
                    </a:moveTo>
                    <a:cubicBezTo>
                      <a:pt x="122680" y="335016"/>
                      <a:pt x="97571" y="360125"/>
                      <a:pt x="66457" y="360125"/>
                    </a:cubicBezTo>
                    <a:cubicBezTo>
                      <a:pt x="35344" y="360125"/>
                      <a:pt x="10235" y="335016"/>
                      <a:pt x="10235" y="303902"/>
                    </a:cubicBezTo>
                    <a:cubicBezTo>
                      <a:pt x="10235" y="272789"/>
                      <a:pt x="35344" y="247680"/>
                      <a:pt x="66457" y="247680"/>
                    </a:cubicBezTo>
                    <a:lnTo>
                      <a:pt x="69186" y="247680"/>
                    </a:lnTo>
                    <a:lnTo>
                      <a:pt x="66457" y="303902"/>
                    </a:lnTo>
                    <a:lnTo>
                      <a:pt x="357396" y="10235"/>
                    </a:lnTo>
                  </a:path>
                </a:pathLst>
              </a:custGeom>
              <a:no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grpSp>
      </p:grpSp>
      <p:sp>
        <p:nvSpPr>
          <p:cNvPr id="22" name="Rechteck: abgerundete Ecken 21">
            <a:extLst>
              <a:ext uri="{FF2B5EF4-FFF2-40B4-BE49-F238E27FC236}">
                <a16:creationId xmlns:a16="http://schemas.microsoft.com/office/drawing/2014/main" id="{7AD996D3-B583-4C20-AFC8-DE6250752AC8}"/>
              </a:ext>
            </a:extLst>
          </p:cNvPr>
          <p:cNvSpPr/>
          <p:nvPr/>
        </p:nvSpPr>
        <p:spPr>
          <a:xfrm>
            <a:off x="1343088" y="2373940"/>
            <a:ext cx="10153128" cy="1164632"/>
          </a:xfrm>
          <a:prstGeom prst="roundRect">
            <a:avLst>
              <a:gd name="adj" fmla="val 6238"/>
            </a:avLst>
          </a:prstGeom>
          <a:solidFill>
            <a:schemeClr val="bg1">
              <a:lumMod val="9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a:extLst>
              <a:ext uri="{FF2B5EF4-FFF2-40B4-BE49-F238E27FC236}">
                <a16:creationId xmlns:a16="http://schemas.microsoft.com/office/drawing/2014/main" id="{93F6EAA8-0647-4CB9-8CBE-029E5E792B12}"/>
              </a:ext>
            </a:extLst>
          </p:cNvPr>
          <p:cNvSpPr txBox="1"/>
          <p:nvPr/>
        </p:nvSpPr>
        <p:spPr>
          <a:xfrm>
            <a:off x="1584605" y="2458988"/>
            <a:ext cx="8446261" cy="1004762"/>
          </a:xfrm>
          <a:prstGeom prst="rect">
            <a:avLst/>
          </a:prstGeom>
          <a:noFill/>
        </p:spPr>
        <p:txBody>
          <a:bodyPr wrap="square" rtlCol="0">
            <a:spAutoFit/>
          </a:bodyPr>
          <a:lstStyle/>
          <a:p>
            <a:pPr>
              <a:lnSpc>
                <a:spcPts val="2400"/>
              </a:lnSpc>
              <a:spcBef>
                <a:spcPts val="0"/>
              </a:spcBef>
              <a:buNone/>
            </a:pPr>
            <a:r>
              <a:rPr lang="de-DE" sz="1800" dirty="0">
                <a:solidFill>
                  <a:schemeClr val="tx1"/>
                </a:solidFill>
                <a:effectLst/>
                <a:latin typeface="Avenir LT Std 45 Book" panose="020B0502020203020204" pitchFamily="34" charset="0"/>
                <a:ea typeface="+mj-ea"/>
                <a:cs typeface="+mj-cs"/>
              </a:rPr>
              <a:t>Kitzingen hat einen überdurchschnittlich hohen Anteil an industriellem Wärmebedarf sowie Wärme aus Erdgas; das erneuerbare (theoretische) Potenzial übersteigt den aktuellen und zukünftigen Wärmebedarf bei Weitem.</a:t>
            </a:r>
          </a:p>
        </p:txBody>
      </p:sp>
      <p:grpSp>
        <p:nvGrpSpPr>
          <p:cNvPr id="24" name="Gruppieren 23">
            <a:extLst>
              <a:ext uri="{FF2B5EF4-FFF2-40B4-BE49-F238E27FC236}">
                <a16:creationId xmlns:a16="http://schemas.microsoft.com/office/drawing/2014/main" id="{33533F6D-FB28-4BB6-BD06-CA95D716032E}"/>
              </a:ext>
            </a:extLst>
          </p:cNvPr>
          <p:cNvGrpSpPr/>
          <p:nvPr/>
        </p:nvGrpSpPr>
        <p:grpSpPr>
          <a:xfrm>
            <a:off x="10901313" y="2185034"/>
            <a:ext cx="792000" cy="792000"/>
            <a:chOff x="875188" y="2143571"/>
            <a:chExt cx="792000" cy="792000"/>
          </a:xfrm>
        </p:grpSpPr>
        <p:sp>
          <p:nvSpPr>
            <p:cNvPr id="25" name="Ellipse 24">
              <a:extLst>
                <a:ext uri="{FF2B5EF4-FFF2-40B4-BE49-F238E27FC236}">
                  <a16:creationId xmlns:a16="http://schemas.microsoft.com/office/drawing/2014/main" id="{8F01F1DB-6A7D-45D4-8F9A-F35FE1E8ABB2}"/>
                </a:ext>
              </a:extLst>
            </p:cNvPr>
            <p:cNvSpPr/>
            <p:nvPr/>
          </p:nvSpPr>
          <p:spPr>
            <a:xfrm>
              <a:off x="875188" y="2143571"/>
              <a:ext cx="792000" cy="792000"/>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6" name="Gruppieren 25">
              <a:extLst>
                <a:ext uri="{FF2B5EF4-FFF2-40B4-BE49-F238E27FC236}">
                  <a16:creationId xmlns:a16="http://schemas.microsoft.com/office/drawing/2014/main" id="{A300BB8D-1680-47F4-9861-E1AABFF86AE5}"/>
                </a:ext>
              </a:extLst>
            </p:cNvPr>
            <p:cNvGrpSpPr>
              <a:grpSpLocks noChangeAspect="1"/>
            </p:cNvGrpSpPr>
            <p:nvPr/>
          </p:nvGrpSpPr>
          <p:grpSpPr>
            <a:xfrm>
              <a:off x="1055440" y="2189530"/>
              <a:ext cx="428924" cy="639935"/>
              <a:chOff x="7408001" y="11106497"/>
              <a:chExt cx="497205" cy="741807"/>
            </a:xfrm>
            <a:noFill/>
          </p:grpSpPr>
          <p:sp>
            <p:nvSpPr>
              <p:cNvPr id="27" name="Freihandform: Form 893">
                <a:extLst>
                  <a:ext uri="{FF2B5EF4-FFF2-40B4-BE49-F238E27FC236}">
                    <a16:creationId xmlns:a16="http://schemas.microsoft.com/office/drawing/2014/main" id="{7CD89950-BCCE-4EB1-B3FF-62AF3DA5497C}"/>
                  </a:ext>
                </a:extLst>
              </p:cNvPr>
              <p:cNvSpPr/>
              <p:nvPr/>
            </p:nvSpPr>
            <p:spPr>
              <a:xfrm>
                <a:off x="7605740" y="11106497"/>
                <a:ext cx="97155" cy="62865"/>
              </a:xfrm>
              <a:custGeom>
                <a:avLst/>
                <a:gdLst>
                  <a:gd name="connsiteX0" fmla="*/ 89440 w 97155"/>
                  <a:gd name="connsiteY0" fmla="*/ 53435 h 62865"/>
                  <a:gd name="connsiteX1" fmla="*/ 89440 w 97155"/>
                  <a:gd name="connsiteY1" fmla="*/ 51149 h 62865"/>
                  <a:gd name="connsiteX2" fmla="*/ 51150 w 97155"/>
                  <a:gd name="connsiteY2" fmla="*/ 12859 h 62865"/>
                  <a:gd name="connsiteX3" fmla="*/ 51150 w 97155"/>
                  <a:gd name="connsiteY3" fmla="*/ 12859 h 62865"/>
                  <a:gd name="connsiteX4" fmla="*/ 12859 w 97155"/>
                  <a:gd name="connsiteY4" fmla="*/ 51149 h 62865"/>
                  <a:gd name="connsiteX5" fmla="*/ 12859 w 97155"/>
                  <a:gd name="connsiteY5" fmla="*/ 53435 h 6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5" h="62865">
                    <a:moveTo>
                      <a:pt x="89440" y="53435"/>
                    </a:moveTo>
                    <a:lnTo>
                      <a:pt x="89440" y="51149"/>
                    </a:lnTo>
                    <a:cubicBezTo>
                      <a:pt x="89440" y="30004"/>
                      <a:pt x="72295" y="12859"/>
                      <a:pt x="51150" y="12859"/>
                    </a:cubicBezTo>
                    <a:lnTo>
                      <a:pt x="51150" y="12859"/>
                    </a:lnTo>
                    <a:cubicBezTo>
                      <a:pt x="30004" y="12859"/>
                      <a:pt x="12859" y="30004"/>
                      <a:pt x="12859" y="51149"/>
                    </a:cubicBezTo>
                    <a:lnTo>
                      <a:pt x="12859" y="53435"/>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8" name="Freihandform: Form 894">
                <a:extLst>
                  <a:ext uri="{FF2B5EF4-FFF2-40B4-BE49-F238E27FC236}">
                    <a16:creationId xmlns:a16="http://schemas.microsoft.com/office/drawing/2014/main" id="{14D224F5-BB18-4F01-A969-D4B58BF84E5C}"/>
                  </a:ext>
                </a:extLst>
              </p:cNvPr>
              <p:cNvSpPr/>
              <p:nvPr/>
            </p:nvSpPr>
            <p:spPr>
              <a:xfrm>
                <a:off x="7566306" y="11147073"/>
                <a:ext cx="177165" cy="125730"/>
              </a:xfrm>
              <a:custGeom>
                <a:avLst/>
                <a:gdLst>
                  <a:gd name="connsiteX0" fmla="*/ 12859 w 177165"/>
                  <a:gd name="connsiteY0" fmla="*/ 23717 h 125730"/>
                  <a:gd name="connsiteX1" fmla="*/ 12859 w 177165"/>
                  <a:gd name="connsiteY1" fmla="*/ 104299 h 125730"/>
                  <a:gd name="connsiteX2" fmla="*/ 26575 w 177165"/>
                  <a:gd name="connsiteY2" fmla="*/ 118015 h 125730"/>
                  <a:gd name="connsiteX3" fmla="*/ 32290 w 177165"/>
                  <a:gd name="connsiteY3" fmla="*/ 118015 h 125730"/>
                  <a:gd name="connsiteX4" fmla="*/ 46006 w 177165"/>
                  <a:gd name="connsiteY4" fmla="*/ 106013 h 125730"/>
                  <a:gd name="connsiteX5" fmla="*/ 46006 w 177165"/>
                  <a:gd name="connsiteY5" fmla="*/ 104299 h 125730"/>
                  <a:gd name="connsiteX6" fmla="*/ 94012 w 177165"/>
                  <a:gd name="connsiteY6" fmla="*/ 62008 h 125730"/>
                  <a:gd name="connsiteX7" fmla="*/ 94012 w 177165"/>
                  <a:gd name="connsiteY7" fmla="*/ 62008 h 125730"/>
                  <a:gd name="connsiteX8" fmla="*/ 142018 w 177165"/>
                  <a:gd name="connsiteY8" fmla="*/ 104299 h 125730"/>
                  <a:gd name="connsiteX9" fmla="*/ 142018 w 177165"/>
                  <a:gd name="connsiteY9" fmla="*/ 106013 h 125730"/>
                  <a:gd name="connsiteX10" fmla="*/ 155734 w 177165"/>
                  <a:gd name="connsiteY10" fmla="*/ 118015 h 125730"/>
                  <a:gd name="connsiteX11" fmla="*/ 155734 w 177165"/>
                  <a:gd name="connsiteY11" fmla="*/ 118015 h 125730"/>
                  <a:gd name="connsiteX12" fmla="*/ 169450 w 177165"/>
                  <a:gd name="connsiteY12" fmla="*/ 104299 h 125730"/>
                  <a:gd name="connsiteX13" fmla="*/ 169450 w 177165"/>
                  <a:gd name="connsiteY13" fmla="*/ 23717 h 125730"/>
                  <a:gd name="connsiteX14" fmla="*/ 158591 w 177165"/>
                  <a:gd name="connsiteY14" fmla="*/ 12859 h 125730"/>
                  <a:gd name="connsiteX15" fmla="*/ 23146 w 177165"/>
                  <a:gd name="connsiteY15" fmla="*/ 12859 h 125730"/>
                  <a:gd name="connsiteX16" fmla="*/ 12859 w 177165"/>
                  <a:gd name="connsiteY16" fmla="*/ 23717 h 125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7165" h="125730">
                    <a:moveTo>
                      <a:pt x="12859" y="23717"/>
                    </a:moveTo>
                    <a:lnTo>
                      <a:pt x="12859" y="104299"/>
                    </a:lnTo>
                    <a:cubicBezTo>
                      <a:pt x="12859" y="111728"/>
                      <a:pt x="19146" y="118015"/>
                      <a:pt x="26575" y="118015"/>
                    </a:cubicBezTo>
                    <a:lnTo>
                      <a:pt x="32290" y="118015"/>
                    </a:lnTo>
                    <a:cubicBezTo>
                      <a:pt x="39148" y="118015"/>
                      <a:pt x="44863" y="112871"/>
                      <a:pt x="46006" y="106013"/>
                    </a:cubicBezTo>
                    <a:lnTo>
                      <a:pt x="46006" y="104299"/>
                    </a:lnTo>
                    <a:cubicBezTo>
                      <a:pt x="48864" y="80295"/>
                      <a:pt x="69437" y="62008"/>
                      <a:pt x="94012" y="62008"/>
                    </a:cubicBezTo>
                    <a:lnTo>
                      <a:pt x="94012" y="62008"/>
                    </a:lnTo>
                    <a:cubicBezTo>
                      <a:pt x="118015" y="62008"/>
                      <a:pt x="138589" y="79724"/>
                      <a:pt x="142018" y="104299"/>
                    </a:cubicBezTo>
                    <a:lnTo>
                      <a:pt x="142018" y="106013"/>
                    </a:lnTo>
                    <a:cubicBezTo>
                      <a:pt x="143161" y="112871"/>
                      <a:pt x="148876" y="118015"/>
                      <a:pt x="155734" y="118015"/>
                    </a:cubicBezTo>
                    <a:lnTo>
                      <a:pt x="155734" y="118015"/>
                    </a:lnTo>
                    <a:cubicBezTo>
                      <a:pt x="163164" y="118015"/>
                      <a:pt x="169450" y="111728"/>
                      <a:pt x="169450" y="104299"/>
                    </a:cubicBezTo>
                    <a:lnTo>
                      <a:pt x="169450" y="23717"/>
                    </a:lnTo>
                    <a:cubicBezTo>
                      <a:pt x="169450" y="18002"/>
                      <a:pt x="164878" y="12859"/>
                      <a:pt x="158591" y="12859"/>
                    </a:cubicBezTo>
                    <a:lnTo>
                      <a:pt x="23146" y="12859"/>
                    </a:lnTo>
                    <a:cubicBezTo>
                      <a:pt x="17431" y="12859"/>
                      <a:pt x="12859" y="18002"/>
                      <a:pt x="12859" y="23717"/>
                    </a:cubicBezTo>
                    <a:close/>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9" name="Freihandform: Form 895">
                <a:extLst>
                  <a:ext uri="{FF2B5EF4-FFF2-40B4-BE49-F238E27FC236}">
                    <a16:creationId xmlns:a16="http://schemas.microsoft.com/office/drawing/2014/main" id="{66B88674-2043-4B2A-AB6A-9C72A5F0D9DA}"/>
                  </a:ext>
                </a:extLst>
              </p:cNvPr>
              <p:cNvSpPr/>
              <p:nvPr/>
            </p:nvSpPr>
            <p:spPr>
              <a:xfrm>
                <a:off x="7408001" y="11179649"/>
                <a:ext cx="497205" cy="668655"/>
              </a:xfrm>
              <a:custGeom>
                <a:avLst/>
                <a:gdLst>
                  <a:gd name="connsiteX0" fmla="*/ 168306 w 497205"/>
                  <a:gd name="connsiteY0" fmla="*/ 12859 h 668655"/>
                  <a:gd name="connsiteX1" fmla="*/ 50006 w 497205"/>
                  <a:gd name="connsiteY1" fmla="*/ 12859 h 668655"/>
                  <a:gd name="connsiteX2" fmla="*/ 12859 w 497205"/>
                  <a:gd name="connsiteY2" fmla="*/ 50006 h 668655"/>
                  <a:gd name="connsiteX3" fmla="*/ 12859 w 497205"/>
                  <a:gd name="connsiteY3" fmla="*/ 622078 h 668655"/>
                  <a:gd name="connsiteX4" fmla="*/ 50006 w 497205"/>
                  <a:gd name="connsiteY4" fmla="*/ 659225 h 668655"/>
                  <a:gd name="connsiteX5" fmla="*/ 448914 w 497205"/>
                  <a:gd name="connsiteY5" fmla="*/ 659225 h 668655"/>
                  <a:gd name="connsiteX6" fmla="*/ 486061 w 497205"/>
                  <a:gd name="connsiteY6" fmla="*/ 622078 h 668655"/>
                  <a:gd name="connsiteX7" fmla="*/ 486061 w 497205"/>
                  <a:gd name="connsiteY7" fmla="*/ 50006 h 668655"/>
                  <a:gd name="connsiteX8" fmla="*/ 448914 w 497205"/>
                  <a:gd name="connsiteY8" fmla="*/ 12859 h 668655"/>
                  <a:gd name="connsiteX9" fmla="*/ 324898 w 497205"/>
                  <a:gd name="connsiteY9" fmla="*/ 12859 h 66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7205" h="668655">
                    <a:moveTo>
                      <a:pt x="168306" y="12859"/>
                    </a:moveTo>
                    <a:lnTo>
                      <a:pt x="50006" y="12859"/>
                    </a:lnTo>
                    <a:cubicBezTo>
                      <a:pt x="29432" y="12859"/>
                      <a:pt x="12859" y="29432"/>
                      <a:pt x="12859" y="50006"/>
                    </a:cubicBezTo>
                    <a:lnTo>
                      <a:pt x="12859" y="622078"/>
                    </a:lnTo>
                    <a:cubicBezTo>
                      <a:pt x="12859" y="642652"/>
                      <a:pt x="29432" y="659225"/>
                      <a:pt x="50006" y="659225"/>
                    </a:cubicBezTo>
                    <a:lnTo>
                      <a:pt x="448914" y="659225"/>
                    </a:lnTo>
                    <a:cubicBezTo>
                      <a:pt x="469487" y="659225"/>
                      <a:pt x="486061" y="642652"/>
                      <a:pt x="486061" y="622078"/>
                    </a:cubicBezTo>
                    <a:lnTo>
                      <a:pt x="486061" y="50006"/>
                    </a:lnTo>
                    <a:cubicBezTo>
                      <a:pt x="486061" y="29432"/>
                      <a:pt x="469487" y="12859"/>
                      <a:pt x="448914" y="12859"/>
                    </a:cubicBezTo>
                    <a:lnTo>
                      <a:pt x="324898" y="12859"/>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30" name="Freihandform: Form 896">
                <a:extLst>
                  <a:ext uri="{FF2B5EF4-FFF2-40B4-BE49-F238E27FC236}">
                    <a16:creationId xmlns:a16="http://schemas.microsoft.com/office/drawing/2014/main" id="{8EDDBC5D-9DF1-46AF-8FF7-AEFCA69BBE71}"/>
                  </a:ext>
                </a:extLst>
              </p:cNvPr>
              <p:cNvSpPr/>
              <p:nvPr/>
            </p:nvSpPr>
            <p:spPr>
              <a:xfrm>
                <a:off x="7462865" y="11235085"/>
                <a:ext cx="388620" cy="560070"/>
              </a:xfrm>
              <a:custGeom>
                <a:avLst/>
                <a:gdLst>
                  <a:gd name="connsiteX0" fmla="*/ 71724 w 388620"/>
                  <a:gd name="connsiteY0" fmla="*/ 12859 h 560070"/>
                  <a:gd name="connsiteX1" fmla="*/ 12859 w 388620"/>
                  <a:gd name="connsiteY1" fmla="*/ 12859 h 560070"/>
                  <a:gd name="connsiteX2" fmla="*/ 12859 w 388620"/>
                  <a:gd name="connsiteY2" fmla="*/ 548925 h 560070"/>
                  <a:gd name="connsiteX3" fmla="*/ 294037 w 388620"/>
                  <a:gd name="connsiteY3" fmla="*/ 548925 h 560070"/>
                  <a:gd name="connsiteX4" fmla="*/ 375761 w 388620"/>
                  <a:gd name="connsiteY4" fmla="*/ 466629 h 560070"/>
                  <a:gd name="connsiteX5" fmla="*/ 375761 w 388620"/>
                  <a:gd name="connsiteY5" fmla="*/ 12859 h 560070"/>
                  <a:gd name="connsiteX6" fmla="*/ 316897 w 388620"/>
                  <a:gd name="connsiteY6" fmla="*/ 12859 h 560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620" h="560070">
                    <a:moveTo>
                      <a:pt x="71724" y="12859"/>
                    </a:moveTo>
                    <a:lnTo>
                      <a:pt x="12859" y="12859"/>
                    </a:lnTo>
                    <a:lnTo>
                      <a:pt x="12859" y="548925"/>
                    </a:lnTo>
                    <a:lnTo>
                      <a:pt x="294037" y="548925"/>
                    </a:lnTo>
                    <a:lnTo>
                      <a:pt x="375761" y="466629"/>
                    </a:lnTo>
                    <a:lnTo>
                      <a:pt x="375761" y="12859"/>
                    </a:lnTo>
                    <a:lnTo>
                      <a:pt x="316897" y="12859"/>
                    </a:lnTo>
                  </a:path>
                </a:pathLst>
              </a:custGeom>
              <a:grp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31" name="Freihandform: Form 897">
                <a:extLst>
                  <a:ext uri="{FF2B5EF4-FFF2-40B4-BE49-F238E27FC236}">
                    <a16:creationId xmlns:a16="http://schemas.microsoft.com/office/drawing/2014/main" id="{2892F02A-DC71-4221-A1DB-66EC91DA09D8}"/>
                  </a:ext>
                </a:extLst>
              </p:cNvPr>
              <p:cNvSpPr/>
              <p:nvPr/>
            </p:nvSpPr>
            <p:spPr>
              <a:xfrm>
                <a:off x="7537160" y="11463112"/>
                <a:ext cx="85725" cy="68580"/>
              </a:xfrm>
              <a:custGeom>
                <a:avLst/>
                <a:gdLst>
                  <a:gd name="connsiteX0" fmla="*/ 77439 w 85725"/>
                  <a:gd name="connsiteY0" fmla="*/ 12859 h 68580"/>
                  <a:gd name="connsiteX1" fmla="*/ 34005 w 85725"/>
                  <a:gd name="connsiteY1" fmla="*/ 59151 h 68580"/>
                  <a:gd name="connsiteX2" fmla="*/ 12859 w 85725"/>
                  <a:gd name="connsiteY2" fmla="*/ 38005 h 68580"/>
                </a:gdLst>
                <a:ahLst/>
                <a:cxnLst>
                  <a:cxn ang="0">
                    <a:pos x="connsiteX0" y="connsiteY0"/>
                  </a:cxn>
                  <a:cxn ang="0">
                    <a:pos x="connsiteX1" y="connsiteY1"/>
                  </a:cxn>
                  <a:cxn ang="0">
                    <a:pos x="connsiteX2" y="connsiteY2"/>
                  </a:cxn>
                </a:cxnLst>
                <a:rect l="l" t="t" r="r" b="b"/>
                <a:pathLst>
                  <a:path w="85725" h="68580">
                    <a:moveTo>
                      <a:pt x="77439" y="12859"/>
                    </a:moveTo>
                    <a:lnTo>
                      <a:pt x="34005" y="59151"/>
                    </a:lnTo>
                    <a:lnTo>
                      <a:pt x="12859" y="38005"/>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32" name="Freihandform: Form 898">
                <a:extLst>
                  <a:ext uri="{FF2B5EF4-FFF2-40B4-BE49-F238E27FC236}">
                    <a16:creationId xmlns:a16="http://schemas.microsoft.com/office/drawing/2014/main" id="{4A7B7F00-A389-432C-AA9C-E987C9D0B0A1}"/>
                  </a:ext>
                </a:extLst>
              </p:cNvPr>
              <p:cNvSpPr/>
              <p:nvPr/>
            </p:nvSpPr>
            <p:spPr>
              <a:xfrm>
                <a:off x="7538875" y="11328239"/>
                <a:ext cx="74295" cy="74295"/>
              </a:xfrm>
              <a:custGeom>
                <a:avLst/>
                <a:gdLst>
                  <a:gd name="connsiteX0" fmla="*/ 12859 w 74295"/>
                  <a:gd name="connsiteY0" fmla="*/ 64865 h 74295"/>
                  <a:gd name="connsiteX1" fmla="*/ 65437 w 74295"/>
                  <a:gd name="connsiteY1" fmla="*/ 12859 h 74295"/>
                </a:gdLst>
                <a:ahLst/>
                <a:cxnLst>
                  <a:cxn ang="0">
                    <a:pos x="connsiteX0" y="connsiteY0"/>
                  </a:cxn>
                  <a:cxn ang="0">
                    <a:pos x="connsiteX1" y="connsiteY1"/>
                  </a:cxn>
                </a:cxnLst>
                <a:rect l="l" t="t" r="r" b="b"/>
                <a:pathLst>
                  <a:path w="74295" h="74295">
                    <a:moveTo>
                      <a:pt x="12859" y="64865"/>
                    </a:moveTo>
                    <a:lnTo>
                      <a:pt x="65437" y="12859"/>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33" name="Freihandform: Form 899">
                <a:extLst>
                  <a:ext uri="{FF2B5EF4-FFF2-40B4-BE49-F238E27FC236}">
                    <a16:creationId xmlns:a16="http://schemas.microsoft.com/office/drawing/2014/main" id="{08016A34-2E29-480E-9115-6FBBE716603A}"/>
                  </a:ext>
                </a:extLst>
              </p:cNvPr>
              <p:cNvSpPr/>
              <p:nvPr/>
            </p:nvSpPr>
            <p:spPr>
              <a:xfrm>
                <a:off x="7538875" y="11328239"/>
                <a:ext cx="74295" cy="74295"/>
              </a:xfrm>
              <a:custGeom>
                <a:avLst/>
                <a:gdLst>
                  <a:gd name="connsiteX0" fmla="*/ 65437 w 74295"/>
                  <a:gd name="connsiteY0" fmla="*/ 64865 h 74295"/>
                  <a:gd name="connsiteX1" fmla="*/ 12859 w 74295"/>
                  <a:gd name="connsiteY1" fmla="*/ 12859 h 74295"/>
                </a:gdLst>
                <a:ahLst/>
                <a:cxnLst>
                  <a:cxn ang="0">
                    <a:pos x="connsiteX0" y="connsiteY0"/>
                  </a:cxn>
                  <a:cxn ang="0">
                    <a:pos x="connsiteX1" y="connsiteY1"/>
                  </a:cxn>
                </a:cxnLst>
                <a:rect l="l" t="t" r="r" b="b"/>
                <a:pathLst>
                  <a:path w="74295" h="74295">
                    <a:moveTo>
                      <a:pt x="65437" y="64865"/>
                    </a:moveTo>
                    <a:lnTo>
                      <a:pt x="12859" y="12859"/>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34" name="Freihandform: Form 900">
                <a:extLst>
                  <a:ext uri="{FF2B5EF4-FFF2-40B4-BE49-F238E27FC236}">
                    <a16:creationId xmlns:a16="http://schemas.microsoft.com/office/drawing/2014/main" id="{116F1D0B-0485-4F75-AD3D-387A18828F0F}"/>
                  </a:ext>
                </a:extLst>
              </p:cNvPr>
              <p:cNvSpPr/>
              <p:nvPr/>
            </p:nvSpPr>
            <p:spPr>
              <a:xfrm>
                <a:off x="7538875" y="11597415"/>
                <a:ext cx="74295" cy="74295"/>
              </a:xfrm>
              <a:custGeom>
                <a:avLst/>
                <a:gdLst>
                  <a:gd name="connsiteX0" fmla="*/ 12859 w 74295"/>
                  <a:gd name="connsiteY0" fmla="*/ 64866 h 74295"/>
                  <a:gd name="connsiteX1" fmla="*/ 65437 w 74295"/>
                  <a:gd name="connsiteY1" fmla="*/ 12858 h 74295"/>
                </a:gdLst>
                <a:ahLst/>
                <a:cxnLst>
                  <a:cxn ang="0">
                    <a:pos x="connsiteX0" y="connsiteY0"/>
                  </a:cxn>
                  <a:cxn ang="0">
                    <a:pos x="connsiteX1" y="connsiteY1"/>
                  </a:cxn>
                </a:cxnLst>
                <a:rect l="l" t="t" r="r" b="b"/>
                <a:pathLst>
                  <a:path w="74295" h="74295">
                    <a:moveTo>
                      <a:pt x="12859" y="64866"/>
                    </a:moveTo>
                    <a:lnTo>
                      <a:pt x="65437" y="12858"/>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35" name="Freihandform: Form 901">
                <a:extLst>
                  <a:ext uri="{FF2B5EF4-FFF2-40B4-BE49-F238E27FC236}">
                    <a16:creationId xmlns:a16="http://schemas.microsoft.com/office/drawing/2014/main" id="{87A9DACC-86C9-447F-9F92-E42FE6B44BC8}"/>
                  </a:ext>
                </a:extLst>
              </p:cNvPr>
              <p:cNvSpPr/>
              <p:nvPr/>
            </p:nvSpPr>
            <p:spPr>
              <a:xfrm>
                <a:off x="7538875" y="11597415"/>
                <a:ext cx="74295" cy="74295"/>
              </a:xfrm>
              <a:custGeom>
                <a:avLst/>
                <a:gdLst>
                  <a:gd name="connsiteX0" fmla="*/ 65437 w 74295"/>
                  <a:gd name="connsiteY0" fmla="*/ 64866 h 74295"/>
                  <a:gd name="connsiteX1" fmla="*/ 12859 w 74295"/>
                  <a:gd name="connsiteY1" fmla="*/ 12858 h 74295"/>
                </a:gdLst>
                <a:ahLst/>
                <a:cxnLst>
                  <a:cxn ang="0">
                    <a:pos x="connsiteX0" y="connsiteY0"/>
                  </a:cxn>
                  <a:cxn ang="0">
                    <a:pos x="connsiteX1" y="connsiteY1"/>
                  </a:cxn>
                </a:cxnLst>
                <a:rect l="l" t="t" r="r" b="b"/>
                <a:pathLst>
                  <a:path w="74295" h="74295">
                    <a:moveTo>
                      <a:pt x="65437" y="64866"/>
                    </a:moveTo>
                    <a:lnTo>
                      <a:pt x="12859" y="12858"/>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36" name="Freihandform: Form 902">
                <a:extLst>
                  <a:ext uri="{FF2B5EF4-FFF2-40B4-BE49-F238E27FC236}">
                    <a16:creationId xmlns:a16="http://schemas.microsoft.com/office/drawing/2014/main" id="{D0F896C5-29BD-40DC-9F39-F60F1AA074A5}"/>
                  </a:ext>
                </a:extLst>
              </p:cNvPr>
              <p:cNvSpPr/>
              <p:nvPr/>
            </p:nvSpPr>
            <p:spPr>
              <a:xfrm>
                <a:off x="7628600" y="11380245"/>
                <a:ext cx="177165" cy="22860"/>
              </a:xfrm>
              <a:custGeom>
                <a:avLst/>
                <a:gdLst>
                  <a:gd name="connsiteX0" fmla="*/ 12859 w 177165"/>
                  <a:gd name="connsiteY0" fmla="*/ 12858 h 22860"/>
                  <a:gd name="connsiteX1" fmla="*/ 164306 w 177165"/>
                  <a:gd name="connsiteY1" fmla="*/ 12858 h 22860"/>
                </a:gdLst>
                <a:ahLst/>
                <a:cxnLst>
                  <a:cxn ang="0">
                    <a:pos x="connsiteX0" y="connsiteY0"/>
                  </a:cxn>
                  <a:cxn ang="0">
                    <a:pos x="connsiteX1" y="connsiteY1"/>
                  </a:cxn>
                </a:cxnLst>
                <a:rect l="l" t="t" r="r" b="b"/>
                <a:pathLst>
                  <a:path w="177165" h="22860">
                    <a:moveTo>
                      <a:pt x="12859" y="12858"/>
                    </a:moveTo>
                    <a:lnTo>
                      <a:pt x="164306" y="12858"/>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37" name="Freihandform: Form 903">
                <a:extLst>
                  <a:ext uri="{FF2B5EF4-FFF2-40B4-BE49-F238E27FC236}">
                    <a16:creationId xmlns:a16="http://schemas.microsoft.com/office/drawing/2014/main" id="{D32017DD-DC03-47C2-90A3-472E83571013}"/>
                  </a:ext>
                </a:extLst>
              </p:cNvPr>
              <p:cNvSpPr/>
              <p:nvPr/>
            </p:nvSpPr>
            <p:spPr>
              <a:xfrm>
                <a:off x="7628600" y="11512262"/>
                <a:ext cx="177165" cy="22860"/>
              </a:xfrm>
              <a:custGeom>
                <a:avLst/>
                <a:gdLst>
                  <a:gd name="connsiteX0" fmla="*/ 12859 w 177165"/>
                  <a:gd name="connsiteY0" fmla="*/ 12859 h 22860"/>
                  <a:gd name="connsiteX1" fmla="*/ 164306 w 177165"/>
                  <a:gd name="connsiteY1" fmla="*/ 12859 h 22860"/>
                </a:gdLst>
                <a:ahLst/>
                <a:cxnLst>
                  <a:cxn ang="0">
                    <a:pos x="connsiteX0" y="connsiteY0"/>
                  </a:cxn>
                  <a:cxn ang="0">
                    <a:pos x="connsiteX1" y="connsiteY1"/>
                  </a:cxn>
                </a:cxnLst>
                <a:rect l="l" t="t" r="r" b="b"/>
                <a:pathLst>
                  <a:path w="177165" h="22860">
                    <a:moveTo>
                      <a:pt x="12859" y="12859"/>
                    </a:moveTo>
                    <a:lnTo>
                      <a:pt x="164306" y="12859"/>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38" name="Freihandform: Form 904">
                <a:extLst>
                  <a:ext uri="{FF2B5EF4-FFF2-40B4-BE49-F238E27FC236}">
                    <a16:creationId xmlns:a16="http://schemas.microsoft.com/office/drawing/2014/main" id="{DD3E8C48-2FF0-4DC7-880D-C124C816518C}"/>
                  </a:ext>
                </a:extLst>
              </p:cNvPr>
              <p:cNvSpPr/>
              <p:nvPr/>
            </p:nvSpPr>
            <p:spPr>
              <a:xfrm>
                <a:off x="7726326" y="11671710"/>
                <a:ext cx="91440" cy="91440"/>
              </a:xfrm>
              <a:custGeom>
                <a:avLst/>
                <a:gdLst>
                  <a:gd name="connsiteX0" fmla="*/ 12859 w 91440"/>
                  <a:gd name="connsiteY0" fmla="*/ 78581 h 91440"/>
                  <a:gd name="connsiteX1" fmla="*/ 12859 w 91440"/>
                  <a:gd name="connsiteY1" fmla="*/ 12859 h 91440"/>
                  <a:gd name="connsiteX2" fmla="*/ 79153 w 91440"/>
                  <a:gd name="connsiteY2" fmla="*/ 12859 h 91440"/>
                </a:gdLst>
                <a:ahLst/>
                <a:cxnLst>
                  <a:cxn ang="0">
                    <a:pos x="connsiteX0" y="connsiteY0"/>
                  </a:cxn>
                  <a:cxn ang="0">
                    <a:pos x="connsiteX1" y="connsiteY1"/>
                  </a:cxn>
                  <a:cxn ang="0">
                    <a:pos x="connsiteX2" y="connsiteY2"/>
                  </a:cxn>
                </a:cxnLst>
                <a:rect l="l" t="t" r="r" b="b"/>
                <a:pathLst>
                  <a:path w="91440" h="91440">
                    <a:moveTo>
                      <a:pt x="12859" y="78581"/>
                    </a:moveTo>
                    <a:lnTo>
                      <a:pt x="12859" y="12859"/>
                    </a:lnTo>
                    <a:lnTo>
                      <a:pt x="79153" y="12859"/>
                    </a:lnTo>
                  </a:path>
                </a:pathLst>
              </a:custGeom>
              <a:grp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grpSp>
      </p:grpSp>
    </p:spTree>
    <p:extLst>
      <p:ext uri="{BB962C8B-B14F-4D97-AF65-F5344CB8AC3E}">
        <p14:creationId xmlns:p14="http://schemas.microsoft.com/office/powerpoint/2010/main" val="3090582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feld 69">
            <a:extLst>
              <a:ext uri="{FF2B5EF4-FFF2-40B4-BE49-F238E27FC236}">
                <a16:creationId xmlns:a16="http://schemas.microsoft.com/office/drawing/2014/main" id="{C1AE92B0-4C88-B634-26A3-DE294CE29DF3}"/>
              </a:ext>
            </a:extLst>
          </p:cNvPr>
          <p:cNvSpPr txBox="1"/>
          <p:nvPr/>
        </p:nvSpPr>
        <p:spPr>
          <a:xfrm>
            <a:off x="652229" y="338031"/>
            <a:ext cx="11273546" cy="523220"/>
          </a:xfrm>
          <a:prstGeom prst="rect">
            <a:avLst/>
          </a:prstGeom>
          <a:noFill/>
        </p:spPr>
        <p:txBody>
          <a:bodyPr wrap="square">
            <a:spAutoFit/>
          </a:bodyPr>
          <a:lstStyle/>
          <a:p>
            <a:pPr>
              <a:spcBef>
                <a:spcPts val="0"/>
              </a:spcBef>
              <a:buNone/>
            </a:pPr>
            <a:r>
              <a:rPr lang="de-DE" sz="2800" b="1" dirty="0" err="1">
                <a:solidFill>
                  <a:srgbClr val="F7B105"/>
                </a:solidFill>
                <a:effectLst/>
                <a:latin typeface="Avenir LT Std 35 Light" panose="020B0402020203020204" pitchFamily="34" charset="0"/>
                <a:cs typeface="Segoe UI Light" panose="020B0502040204020203" pitchFamily="34" charset="0"/>
              </a:rPr>
              <a:t>Szenariodefinition</a:t>
            </a:r>
            <a:r>
              <a:rPr lang="de-DE" sz="2800" b="1" dirty="0">
                <a:solidFill>
                  <a:srgbClr val="F7B105"/>
                </a:solidFill>
                <a:effectLst/>
                <a:latin typeface="Avenir LT Std 35 Light" panose="020B0402020203020204" pitchFamily="34" charset="0"/>
                <a:cs typeface="Segoe UI Light" panose="020B0502040204020203" pitchFamily="34" charset="0"/>
              </a:rPr>
              <a:t> – Wahrscheinliche Wärmeversorgung</a:t>
            </a:r>
            <a:endParaRPr lang="de-DE" sz="1400" b="1" dirty="0">
              <a:solidFill>
                <a:srgbClr val="F7B105"/>
              </a:solidFill>
              <a:effectLst/>
              <a:latin typeface="Avenir LT Std 35 Light" panose="020B0402020203020204" pitchFamily="34" charset="0"/>
              <a:cs typeface="Segoe UI Light" panose="020B0502040204020203" pitchFamily="34" charset="0"/>
            </a:endParaRPr>
          </a:p>
        </p:txBody>
      </p:sp>
      <p:sp>
        <p:nvSpPr>
          <p:cNvPr id="27" name="Rechteck: abgerundete Ecken 59">
            <a:extLst>
              <a:ext uri="{FF2B5EF4-FFF2-40B4-BE49-F238E27FC236}">
                <a16:creationId xmlns:a16="http://schemas.microsoft.com/office/drawing/2014/main" id="{119006EF-835A-C1A2-9B2A-968F54C1672C}"/>
              </a:ext>
            </a:extLst>
          </p:cNvPr>
          <p:cNvSpPr/>
          <p:nvPr/>
        </p:nvSpPr>
        <p:spPr>
          <a:xfrm>
            <a:off x="767408" y="1398706"/>
            <a:ext cx="10153128" cy="4694590"/>
          </a:xfrm>
          <a:prstGeom prst="roundRect">
            <a:avLst>
              <a:gd name="adj" fmla="val 6238"/>
            </a:avLst>
          </a:prstGeom>
          <a:solidFill>
            <a:schemeClr val="bg1">
              <a:lumMod val="9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Textfeld 27">
            <a:extLst>
              <a:ext uri="{FF2B5EF4-FFF2-40B4-BE49-F238E27FC236}">
                <a16:creationId xmlns:a16="http://schemas.microsoft.com/office/drawing/2014/main" id="{6ACC4567-A2DB-DC95-AAFF-E0CAD63C8166}"/>
              </a:ext>
            </a:extLst>
          </p:cNvPr>
          <p:cNvSpPr txBox="1"/>
          <p:nvPr/>
        </p:nvSpPr>
        <p:spPr>
          <a:xfrm>
            <a:off x="1523492" y="1708392"/>
            <a:ext cx="8964996" cy="4378378"/>
          </a:xfrm>
          <a:prstGeom prst="rect">
            <a:avLst/>
          </a:prstGeom>
          <a:noFill/>
        </p:spPr>
        <p:txBody>
          <a:bodyPr wrap="square" rtlCol="0">
            <a:spAutoFit/>
          </a:bodyPr>
          <a:lstStyle/>
          <a:p>
            <a:pPr marL="171450" indent="-171450">
              <a:lnSpc>
                <a:spcPts val="2400"/>
              </a:lnSpc>
              <a:spcBef>
                <a:spcPts val="0"/>
              </a:spcBef>
            </a:pPr>
            <a:r>
              <a:rPr lang="de-DE" sz="1600" dirty="0">
                <a:solidFill>
                  <a:schemeClr val="tx1"/>
                </a:solidFill>
                <a:effectLst/>
                <a:latin typeface="Avenir LT Std 45 Book" panose="020B0502020203020204" pitchFamily="34" charset="0"/>
              </a:rPr>
              <a:t>Aufbauend auf Bestandsanalyse und Potenzial soll eine mögliche Wärmewende in Kitzingen skizziert werden</a:t>
            </a:r>
          </a:p>
          <a:p>
            <a:pPr marL="171450" indent="-171450">
              <a:lnSpc>
                <a:spcPts val="2400"/>
              </a:lnSpc>
              <a:spcBef>
                <a:spcPts val="0"/>
              </a:spcBef>
            </a:pPr>
            <a:r>
              <a:rPr lang="de-DE" sz="1600" dirty="0">
                <a:solidFill>
                  <a:schemeClr val="tx1"/>
                </a:solidFill>
                <a:effectLst/>
                <a:latin typeface="Avenir LT Std 45 Book" panose="020B0502020203020204" pitchFamily="34" charset="0"/>
              </a:rPr>
              <a:t>Im Rahmen der kommunalen Wärmeplanung sollen Teilgebiete mit deren </a:t>
            </a:r>
            <a:r>
              <a:rPr lang="de-DE" sz="1600" b="1" dirty="0">
                <a:solidFill>
                  <a:schemeClr val="tx1"/>
                </a:solidFill>
                <a:effectLst/>
                <a:latin typeface="Avenir LT Std 45 Book" panose="020B0502020203020204" pitchFamily="34" charset="0"/>
              </a:rPr>
              <a:t>möglichen Wärmeversorgungsvarianten </a:t>
            </a:r>
            <a:r>
              <a:rPr lang="de-DE" sz="1600" dirty="0">
                <a:solidFill>
                  <a:schemeClr val="tx1"/>
                </a:solidFill>
                <a:effectLst/>
                <a:latin typeface="Avenir LT Std 45 Book" panose="020B0502020203020204" pitchFamily="34" charset="0"/>
              </a:rPr>
              <a:t>ausgewiesen werden, also</a:t>
            </a:r>
          </a:p>
          <a:p>
            <a:pPr marL="628650" lvl="1" indent="-171450">
              <a:lnSpc>
                <a:spcPts val="2400"/>
              </a:lnSpc>
              <a:spcBef>
                <a:spcPts val="0"/>
              </a:spcBef>
            </a:pPr>
            <a:r>
              <a:rPr lang="de-DE" sz="1600" dirty="0">
                <a:solidFill>
                  <a:schemeClr val="tx1"/>
                </a:solidFill>
                <a:effectLst/>
                <a:latin typeface="Avenir LT Std 45 Book" panose="020B0502020203020204" pitchFamily="34" charset="0"/>
              </a:rPr>
              <a:t>Wärmenetzgebiet (auch bei teilweisem Anschluss)</a:t>
            </a:r>
          </a:p>
          <a:p>
            <a:pPr marL="628650" lvl="1" indent="-171450">
              <a:lnSpc>
                <a:spcPts val="2400"/>
              </a:lnSpc>
              <a:spcBef>
                <a:spcPts val="0"/>
              </a:spcBef>
            </a:pPr>
            <a:r>
              <a:rPr lang="de-DE" sz="1600" dirty="0">
                <a:solidFill>
                  <a:schemeClr val="tx1"/>
                </a:solidFill>
                <a:effectLst/>
                <a:latin typeface="Avenir LT Std 45 Book" panose="020B0502020203020204" pitchFamily="34" charset="0"/>
              </a:rPr>
              <a:t>Gebiet mit dezentraler Versorgung</a:t>
            </a:r>
          </a:p>
          <a:p>
            <a:pPr marL="628650" lvl="1" indent="-171450">
              <a:lnSpc>
                <a:spcPts val="2400"/>
              </a:lnSpc>
              <a:spcBef>
                <a:spcPts val="0"/>
              </a:spcBef>
            </a:pPr>
            <a:r>
              <a:rPr lang="de-DE" sz="1600" dirty="0">
                <a:solidFill>
                  <a:schemeClr val="tx1"/>
                </a:solidFill>
                <a:effectLst/>
                <a:latin typeface="Avenir LT Std 45 Book" panose="020B0502020203020204" pitchFamily="34" charset="0"/>
              </a:rPr>
              <a:t>Wasserstoffnetzgebiet</a:t>
            </a:r>
          </a:p>
          <a:p>
            <a:pPr marL="628650" lvl="1" indent="-171450">
              <a:lnSpc>
                <a:spcPts val="2400"/>
              </a:lnSpc>
              <a:spcBef>
                <a:spcPts val="0"/>
              </a:spcBef>
            </a:pPr>
            <a:r>
              <a:rPr lang="de-DE" sz="1600" i="1" dirty="0">
                <a:solidFill>
                  <a:schemeClr val="tx1"/>
                </a:solidFill>
                <a:effectLst/>
                <a:latin typeface="Avenir LT Std 45 Book" panose="020B0502020203020204" pitchFamily="34" charset="0"/>
              </a:rPr>
              <a:t>Prüfgebiet</a:t>
            </a:r>
          </a:p>
          <a:p>
            <a:pPr marL="171450" indent="-171450">
              <a:lnSpc>
                <a:spcPts val="2400"/>
              </a:lnSpc>
              <a:spcBef>
                <a:spcPts val="0"/>
              </a:spcBef>
            </a:pPr>
            <a:r>
              <a:rPr lang="de-DE" sz="1600" b="1" dirty="0">
                <a:solidFill>
                  <a:schemeClr val="tx1"/>
                </a:solidFill>
                <a:effectLst/>
                <a:latin typeface="Avenir LT Std 45 Book" panose="020B0502020203020204" pitchFamily="34" charset="0"/>
              </a:rPr>
              <a:t>Grundlage</a:t>
            </a:r>
            <a:r>
              <a:rPr lang="de-DE" sz="1600" dirty="0">
                <a:solidFill>
                  <a:schemeClr val="tx1"/>
                </a:solidFill>
                <a:effectLst/>
                <a:latin typeface="Avenir LT Std 45 Book" panose="020B0502020203020204" pitchFamily="34" charset="0"/>
              </a:rPr>
              <a:t> hierfür sind z. B.</a:t>
            </a:r>
          </a:p>
          <a:p>
            <a:pPr marL="628650" lvl="1" indent="-171450">
              <a:lnSpc>
                <a:spcPts val="2400"/>
              </a:lnSpc>
              <a:spcBef>
                <a:spcPts val="0"/>
              </a:spcBef>
            </a:pPr>
            <a:r>
              <a:rPr lang="de-DE" sz="1600" dirty="0">
                <a:solidFill>
                  <a:schemeClr val="tx1"/>
                </a:solidFill>
                <a:effectLst/>
                <a:latin typeface="Avenir LT Std 45 Book" panose="020B0502020203020204" pitchFamily="34" charset="0"/>
              </a:rPr>
              <a:t>Wärmedichten (quartiersweise und straßenweise)</a:t>
            </a:r>
          </a:p>
          <a:p>
            <a:pPr marL="628650" lvl="1" indent="-171450">
              <a:lnSpc>
                <a:spcPts val="2400"/>
              </a:lnSpc>
              <a:spcBef>
                <a:spcPts val="0"/>
              </a:spcBef>
            </a:pPr>
            <a:r>
              <a:rPr lang="de-DE" sz="1600" dirty="0">
                <a:solidFill>
                  <a:schemeClr val="tx1"/>
                </a:solidFill>
                <a:effectLst/>
                <a:latin typeface="Avenir LT Std 45 Book" panose="020B0502020203020204" pitchFamily="34" charset="0"/>
              </a:rPr>
              <a:t>bestehende Wärmenetze und Erweiterungspläne</a:t>
            </a:r>
          </a:p>
          <a:p>
            <a:pPr marL="628650" lvl="1" indent="-171450">
              <a:lnSpc>
                <a:spcPts val="2400"/>
              </a:lnSpc>
              <a:spcBef>
                <a:spcPts val="0"/>
              </a:spcBef>
            </a:pPr>
            <a:r>
              <a:rPr lang="de-DE" sz="1600" dirty="0">
                <a:solidFill>
                  <a:schemeClr val="tx1"/>
                </a:solidFill>
                <a:effectLst/>
                <a:latin typeface="Avenir LT Std 45 Book" panose="020B0502020203020204" pitchFamily="34" charset="0"/>
              </a:rPr>
              <a:t>Potenziale (z. B. Industriebetriebe, auch Kläranlagen…)</a:t>
            </a:r>
          </a:p>
          <a:p>
            <a:pPr marL="628650" lvl="1" indent="-171450">
              <a:lnSpc>
                <a:spcPts val="2400"/>
              </a:lnSpc>
              <a:spcBef>
                <a:spcPts val="0"/>
              </a:spcBef>
            </a:pPr>
            <a:r>
              <a:rPr lang="de-DE" sz="1600" dirty="0">
                <a:solidFill>
                  <a:schemeClr val="tx1"/>
                </a:solidFill>
                <a:effectLst/>
                <a:latin typeface="Avenir LT Std 45 Book" panose="020B0502020203020204" pitchFamily="34" charset="0"/>
              </a:rPr>
              <a:t>Ankerkunden mit sehr hohem Verbrauch</a:t>
            </a:r>
          </a:p>
          <a:p>
            <a:pPr marL="628650" lvl="1" indent="-171450">
              <a:lnSpc>
                <a:spcPts val="2400"/>
              </a:lnSpc>
              <a:spcBef>
                <a:spcPts val="0"/>
              </a:spcBef>
            </a:pPr>
            <a:r>
              <a:rPr lang="de-DE" sz="1600" dirty="0">
                <a:solidFill>
                  <a:schemeClr val="tx1"/>
                </a:solidFill>
                <a:effectLst/>
                <a:latin typeface="Avenir LT Std 45 Book" panose="020B0502020203020204" pitchFamily="34" charset="0"/>
              </a:rPr>
              <a:t>Stadt- und Gebäudestruktur</a:t>
            </a:r>
          </a:p>
        </p:txBody>
      </p:sp>
      <p:sp>
        <p:nvSpPr>
          <p:cNvPr id="5" name="Foliennummer">
            <a:extLst>
              <a:ext uri="{FF2B5EF4-FFF2-40B4-BE49-F238E27FC236}">
                <a16:creationId xmlns:a16="http://schemas.microsoft.com/office/drawing/2014/main" id="{3D8DD7E5-E2F9-49D6-A877-8868040BB8B8}"/>
              </a:ext>
            </a:extLst>
          </p:cNvPr>
          <p:cNvSpPr txBox="1">
            <a:spLocks/>
          </p:cNvSpPr>
          <p:nvPr/>
        </p:nvSpPr>
        <p:spPr bwMode="gray">
          <a:xfrm>
            <a:off x="263352" y="6513564"/>
            <a:ext cx="1008112" cy="288000"/>
          </a:xfrm>
          <a:prstGeom prst="rect">
            <a:avLst/>
          </a:prstGeom>
        </p:spPr>
        <p:txBody>
          <a:bodyPr vert="horz" lIns="0" tIns="0" rIns="0" bIns="0" rtlCol="0" anchor="ctr" anchorCtr="0"/>
          <a:lstStyle>
            <a:defPPr>
              <a:defRPr lang="de-DE"/>
            </a:defPPr>
            <a:lvl1pPr algn="l" rtl="0" fontAlgn="base">
              <a:spcBef>
                <a:spcPct val="20000"/>
              </a:spcBef>
              <a:spcAft>
                <a:spcPct val="0"/>
              </a:spcAft>
              <a:buChar char="•"/>
              <a:defRPr lang="de-DE" sz="1000" kern="1200" cap="none" smtClean="0">
                <a:solidFill>
                  <a:srgbClr val="2C2C2C"/>
                </a:solidFill>
                <a:effectLst/>
                <a:latin typeface="Avenir LT Std 65 Medium" panose="020B0603020203020204" pitchFamily="34" charset="0"/>
                <a:ea typeface="+mn-ea"/>
                <a:cs typeface="+mn-cs"/>
              </a:defRPr>
            </a:lvl1pPr>
            <a:lvl2pPr marL="4572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2pPr>
            <a:lvl3pPr marL="9144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3pPr>
            <a:lvl4pPr marL="13716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4pPr>
            <a:lvl5pPr marL="18288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5pPr>
            <a:lvl6pPr marL="22860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6pPr>
            <a:lvl7pPr marL="27432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7pPr>
            <a:lvl8pPr marL="32004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8pPr>
            <a:lvl9pPr marL="36576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9pPr>
          </a:lstStyle>
          <a:p>
            <a:pPr>
              <a:buFontTx/>
              <a:buNone/>
            </a:pPr>
            <a:r>
              <a:rPr lang="de-DE"/>
              <a:t>Folie </a:t>
            </a:r>
            <a:fld id="{02CEFE82-39F2-4F47-8A0C-D5AB3496FA5C}" type="slidenum">
              <a:rPr smtClean="0"/>
              <a:pPr>
                <a:buFontTx/>
                <a:buNone/>
              </a:pPr>
              <a:t>16</a:t>
            </a:fld>
            <a:endParaRPr dirty="0"/>
          </a:p>
        </p:txBody>
      </p:sp>
    </p:spTree>
    <p:extLst>
      <p:ext uri="{BB962C8B-B14F-4D97-AF65-F5344CB8AC3E}">
        <p14:creationId xmlns:p14="http://schemas.microsoft.com/office/powerpoint/2010/main" val="1786326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feld 23">
            <a:extLst>
              <a:ext uri="{FF2B5EF4-FFF2-40B4-BE49-F238E27FC236}">
                <a16:creationId xmlns:a16="http://schemas.microsoft.com/office/drawing/2014/main" id="{C1AE92B0-4C88-B634-26A3-DE294CE29DF3}"/>
              </a:ext>
            </a:extLst>
          </p:cNvPr>
          <p:cNvSpPr txBox="1"/>
          <p:nvPr/>
        </p:nvSpPr>
        <p:spPr>
          <a:xfrm>
            <a:off x="652229" y="338031"/>
            <a:ext cx="11273546"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de-DE" sz="2800" b="1" i="0" u="none" strike="noStrike" kern="1200" cap="none" spc="0" normalizeH="0" baseline="0" noProof="0" dirty="0">
                <a:ln>
                  <a:noFill/>
                </a:ln>
                <a:solidFill>
                  <a:srgbClr val="F7B105"/>
                </a:solidFill>
                <a:effectLst/>
                <a:uLnTx/>
                <a:uFillTx/>
                <a:latin typeface="Avenir LT Std 35 Light" panose="020B0402020203020204" pitchFamily="34" charset="0"/>
                <a:ea typeface="+mn-ea"/>
                <a:cs typeface="Segoe UI Light" panose="020B0502040204020203" pitchFamily="34" charset="0"/>
              </a:rPr>
              <a:t>Fernwärmenetzausbau - Übersicht</a:t>
            </a:r>
            <a:endParaRPr kumimoji="0" lang="de-DE" sz="1400" b="1" i="0" u="none" strike="noStrike" kern="1200" cap="none" spc="0" normalizeH="0" baseline="0" noProof="0" dirty="0">
              <a:ln>
                <a:noFill/>
              </a:ln>
              <a:solidFill>
                <a:srgbClr val="F7B105"/>
              </a:solidFill>
              <a:effectLst/>
              <a:uLnTx/>
              <a:uFillTx/>
              <a:latin typeface="Avenir LT Std 35 Light" panose="020B0402020203020204" pitchFamily="34" charset="0"/>
              <a:ea typeface="+mn-ea"/>
              <a:cs typeface="Segoe UI Light" panose="020B0502040204020203" pitchFamily="34" charset="0"/>
            </a:endParaRPr>
          </a:p>
        </p:txBody>
      </p:sp>
      <p:pic>
        <p:nvPicPr>
          <p:cNvPr id="3" name="Grafik 2">
            <a:extLst>
              <a:ext uri="{FF2B5EF4-FFF2-40B4-BE49-F238E27FC236}">
                <a16:creationId xmlns:a16="http://schemas.microsoft.com/office/drawing/2014/main" id="{A7B44887-B033-4533-83C6-5563470EDFC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867151" y="1268760"/>
            <a:ext cx="7056783" cy="4990255"/>
          </a:xfrm>
          <a:prstGeom prst="rect">
            <a:avLst/>
          </a:prstGeom>
        </p:spPr>
      </p:pic>
      <p:sp>
        <p:nvSpPr>
          <p:cNvPr id="4" name="Textfeld 3">
            <a:extLst>
              <a:ext uri="{FF2B5EF4-FFF2-40B4-BE49-F238E27FC236}">
                <a16:creationId xmlns:a16="http://schemas.microsoft.com/office/drawing/2014/main" id="{FB7528A1-8A4B-4774-96A7-48B245F1A2B6}"/>
              </a:ext>
            </a:extLst>
          </p:cNvPr>
          <p:cNvSpPr txBox="1"/>
          <p:nvPr/>
        </p:nvSpPr>
        <p:spPr>
          <a:xfrm>
            <a:off x="1271464" y="1340768"/>
            <a:ext cx="2160240" cy="1354217"/>
          </a:xfrm>
          <a:prstGeom prst="rect">
            <a:avLst/>
          </a:prstGeom>
          <a:solidFill>
            <a:schemeClr val="bg1"/>
          </a:solidFill>
        </p:spPr>
        <p:txBody>
          <a:bodyPr wrap="square" rtlCol="0">
            <a:spAutoFit/>
          </a:bodyPr>
          <a:lstStyle/>
          <a:p>
            <a:pPr marR="0" lvl="0" algn="ctr" defTabSz="914400" rtl="0" eaLnBrk="1" fontAlgn="base" latinLnBrk="0" hangingPunct="1">
              <a:lnSpc>
                <a:spcPct val="100000"/>
              </a:lnSpc>
              <a:spcBef>
                <a:spcPts val="0"/>
              </a:spcBef>
              <a:spcAft>
                <a:spcPts val="1200"/>
              </a:spcAft>
              <a:buClrTx/>
              <a:buSzTx/>
              <a:buNone/>
              <a:tabLst/>
              <a:defRPr/>
            </a:pPr>
            <a:r>
              <a:rPr kumimoji="0" lang="de-DE" sz="1200" b="1"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Netz Marshall-Heights:</a:t>
            </a:r>
          </a:p>
          <a:p>
            <a:pPr marR="0" lvl="0" algn="ctr" defTabSz="914400" rtl="0" eaLnBrk="1" fontAlgn="base" latinLnBrk="0" hangingPunct="1">
              <a:lnSpc>
                <a:spcPct val="100000"/>
              </a:lnSpc>
              <a:spcBef>
                <a:spcPts val="0"/>
              </a:spcBef>
              <a:spcAft>
                <a:spcPts val="1200"/>
              </a:spcAft>
              <a:buClrTx/>
              <a:buSzTx/>
              <a:buNone/>
              <a:tabLst/>
              <a:defRPr/>
            </a:pPr>
            <a:r>
              <a:rPr kumimoji="0" lang="de-DE" sz="12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Vollerschließung Bestandsgebiet bis 2030, Erschließung Klinik und neues Einkaufszentrum bis 2035</a:t>
            </a:r>
          </a:p>
        </p:txBody>
      </p:sp>
      <p:sp>
        <p:nvSpPr>
          <p:cNvPr id="5" name="Foliennummer">
            <a:extLst>
              <a:ext uri="{FF2B5EF4-FFF2-40B4-BE49-F238E27FC236}">
                <a16:creationId xmlns:a16="http://schemas.microsoft.com/office/drawing/2014/main" id="{6EF4FC78-6B6F-4240-8446-938E44F66C07}"/>
              </a:ext>
            </a:extLst>
          </p:cNvPr>
          <p:cNvSpPr txBox="1">
            <a:spLocks/>
          </p:cNvSpPr>
          <p:nvPr/>
        </p:nvSpPr>
        <p:spPr bwMode="gray">
          <a:xfrm>
            <a:off x="263352" y="6513564"/>
            <a:ext cx="1008112" cy="288000"/>
          </a:xfrm>
          <a:prstGeom prst="rect">
            <a:avLst/>
          </a:prstGeom>
        </p:spPr>
        <p:txBody>
          <a:bodyPr vert="horz" lIns="0" tIns="0" rIns="0" bIns="0" rtlCol="0" anchor="ctr" anchorCtr="0"/>
          <a:lstStyle>
            <a:defPPr>
              <a:defRPr lang="de-DE"/>
            </a:defPPr>
            <a:lvl1pPr algn="l" rtl="0" fontAlgn="base">
              <a:spcBef>
                <a:spcPct val="20000"/>
              </a:spcBef>
              <a:spcAft>
                <a:spcPct val="0"/>
              </a:spcAft>
              <a:buChar char="•"/>
              <a:defRPr lang="de-DE" sz="1000" kern="1200" cap="none" smtClean="0">
                <a:solidFill>
                  <a:srgbClr val="2C2C2C"/>
                </a:solidFill>
                <a:effectLst/>
                <a:latin typeface="Avenir LT Std 65 Medium" panose="020B0603020203020204" pitchFamily="34" charset="0"/>
                <a:ea typeface="+mn-ea"/>
                <a:cs typeface="+mn-cs"/>
              </a:defRPr>
            </a:lvl1pPr>
            <a:lvl2pPr marL="4572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2pPr>
            <a:lvl3pPr marL="9144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3pPr>
            <a:lvl4pPr marL="13716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4pPr>
            <a:lvl5pPr marL="18288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5pPr>
            <a:lvl6pPr marL="22860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6pPr>
            <a:lvl7pPr marL="27432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7pPr>
            <a:lvl8pPr marL="32004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8pPr>
            <a:lvl9pPr marL="36576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9pPr>
          </a:lstStyle>
          <a:p>
            <a:pPr>
              <a:buFontTx/>
              <a:buNone/>
            </a:pPr>
            <a:r>
              <a:rPr lang="de-DE" dirty="0"/>
              <a:t>Folie </a:t>
            </a:r>
            <a:fld id="{02CEFE82-39F2-4F47-8A0C-D5AB3496FA5C}" type="slidenum">
              <a:rPr smtClean="0"/>
              <a:pPr>
                <a:buFontTx/>
                <a:buNone/>
              </a:pPr>
              <a:t>17</a:t>
            </a:fld>
            <a:endParaRPr dirty="0"/>
          </a:p>
        </p:txBody>
      </p:sp>
      <p:sp>
        <p:nvSpPr>
          <p:cNvPr id="2" name="Rechteck 1">
            <a:extLst>
              <a:ext uri="{FF2B5EF4-FFF2-40B4-BE49-F238E27FC236}">
                <a16:creationId xmlns:a16="http://schemas.microsoft.com/office/drawing/2014/main" id="{C3B1067E-D8B3-FEF1-A428-4AC57F233CF7}"/>
              </a:ext>
            </a:extLst>
          </p:cNvPr>
          <p:cNvSpPr/>
          <p:nvPr/>
        </p:nvSpPr>
        <p:spPr>
          <a:xfrm rot="1236999">
            <a:off x="9606642" y="2976669"/>
            <a:ext cx="2304256" cy="394159"/>
          </a:xfrm>
          <a:prstGeom prst="rect">
            <a:avLst/>
          </a:prstGeom>
          <a:solidFill>
            <a:schemeClr val="bg1"/>
          </a:solidFill>
          <a:ln w="76200">
            <a:solidFill>
              <a:schemeClr val="accent2">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de-DE" b="1" i="1" dirty="0">
                <a:solidFill>
                  <a:schemeClr val="tx1"/>
                </a:solidFill>
                <a:effectLst/>
                <a:latin typeface="Avenir LT Std 35 Light" panose="020B0402020203020204"/>
              </a:rPr>
              <a:t>Planungsentwurf*</a:t>
            </a:r>
          </a:p>
        </p:txBody>
      </p:sp>
      <p:sp>
        <p:nvSpPr>
          <p:cNvPr id="6" name="Textfeld 5">
            <a:extLst>
              <a:ext uri="{FF2B5EF4-FFF2-40B4-BE49-F238E27FC236}">
                <a16:creationId xmlns:a16="http://schemas.microsoft.com/office/drawing/2014/main" id="{32FC8248-7419-3DD8-2EEC-8F979FE634C3}"/>
              </a:ext>
            </a:extLst>
          </p:cNvPr>
          <p:cNvSpPr txBox="1"/>
          <p:nvPr/>
        </p:nvSpPr>
        <p:spPr>
          <a:xfrm>
            <a:off x="9120336" y="5517232"/>
            <a:ext cx="2952328" cy="861774"/>
          </a:xfrm>
          <a:prstGeom prst="rect">
            <a:avLst/>
          </a:prstGeom>
          <a:solidFill>
            <a:schemeClr val="bg2"/>
          </a:solidFill>
        </p:spPr>
        <p:txBody>
          <a:bodyPr wrap="square" rtlCol="0">
            <a:spAutoFit/>
          </a:bodyPr>
          <a:lstStyle/>
          <a:p>
            <a:pPr marL="0" indent="0">
              <a:spcBef>
                <a:spcPts val="0"/>
              </a:spcBef>
              <a:buNone/>
            </a:pPr>
            <a:r>
              <a:rPr lang="de-DE" sz="1000" i="1" dirty="0">
                <a:solidFill>
                  <a:schemeClr val="tx1"/>
                </a:solidFill>
                <a:effectLst/>
                <a:latin typeface="Avenir LT Std 35 Light" panose="020B0402020203020204"/>
              </a:rPr>
              <a:t>*Die Angaben stellen den aktuellen Stand unserer Wärmeplanung dar. Sie dienen der Orientierung und werden im weiteren Verfahren noch präzisiert. Die Angabe von Zieljahren fordert der Gesetzgeber.</a:t>
            </a:r>
            <a:endParaRPr lang="de-DE" sz="1000" i="1" dirty="0">
              <a:solidFill>
                <a:schemeClr val="tx1"/>
              </a:solidFill>
              <a:effectLst/>
              <a:latin typeface="Avenir LT Std 35 Light" panose="020B0402020203020204"/>
              <a:ea typeface="+mj-ea"/>
              <a:cs typeface="+mj-cs"/>
            </a:endParaRPr>
          </a:p>
        </p:txBody>
      </p:sp>
    </p:spTree>
    <p:extLst>
      <p:ext uri="{BB962C8B-B14F-4D97-AF65-F5344CB8AC3E}">
        <p14:creationId xmlns:p14="http://schemas.microsoft.com/office/powerpoint/2010/main" val="3873431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feld 23">
            <a:extLst>
              <a:ext uri="{FF2B5EF4-FFF2-40B4-BE49-F238E27FC236}">
                <a16:creationId xmlns:a16="http://schemas.microsoft.com/office/drawing/2014/main" id="{C1AE92B0-4C88-B634-26A3-DE294CE29DF3}"/>
              </a:ext>
            </a:extLst>
          </p:cNvPr>
          <p:cNvSpPr txBox="1"/>
          <p:nvPr/>
        </p:nvSpPr>
        <p:spPr>
          <a:xfrm>
            <a:off x="652229" y="338031"/>
            <a:ext cx="11273546"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de-DE" sz="2800" b="1" i="0" u="none" strike="noStrike" kern="1200" cap="none" spc="0" normalizeH="0" baseline="0" noProof="0" dirty="0">
                <a:ln>
                  <a:noFill/>
                </a:ln>
                <a:solidFill>
                  <a:srgbClr val="F7B105"/>
                </a:solidFill>
                <a:effectLst/>
                <a:uLnTx/>
                <a:uFillTx/>
                <a:latin typeface="Avenir LT Std 35 Light" panose="020B0402020203020204" pitchFamily="34" charset="0"/>
                <a:ea typeface="+mn-ea"/>
                <a:cs typeface="Segoe UI Light" panose="020B0502040204020203" pitchFamily="34" charset="0"/>
              </a:rPr>
              <a:t>Fernwärmenetzausbau - Übersicht</a:t>
            </a:r>
            <a:endParaRPr kumimoji="0" lang="de-DE" sz="1400" b="1" i="0" u="none" strike="noStrike" kern="1200" cap="none" spc="0" normalizeH="0" baseline="0" noProof="0" dirty="0">
              <a:ln>
                <a:noFill/>
              </a:ln>
              <a:solidFill>
                <a:srgbClr val="F7B105"/>
              </a:solidFill>
              <a:effectLst/>
              <a:uLnTx/>
              <a:uFillTx/>
              <a:latin typeface="Avenir LT Std 35 Light" panose="020B0402020203020204" pitchFamily="34" charset="0"/>
              <a:ea typeface="+mn-ea"/>
              <a:cs typeface="Segoe UI Light" panose="020B0502040204020203" pitchFamily="34" charset="0"/>
            </a:endParaRPr>
          </a:p>
        </p:txBody>
      </p:sp>
      <p:pic>
        <p:nvPicPr>
          <p:cNvPr id="3" name="Grafik 2">
            <a:extLst>
              <a:ext uri="{FF2B5EF4-FFF2-40B4-BE49-F238E27FC236}">
                <a16:creationId xmlns:a16="http://schemas.microsoft.com/office/drawing/2014/main" id="{A7B44887-B033-4533-83C6-5563470EDFC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867151" y="1268760"/>
            <a:ext cx="7056783" cy="4990255"/>
          </a:xfrm>
          <a:prstGeom prst="rect">
            <a:avLst/>
          </a:prstGeom>
        </p:spPr>
      </p:pic>
      <p:sp>
        <p:nvSpPr>
          <p:cNvPr id="4" name="Textfeld 3">
            <a:extLst>
              <a:ext uri="{FF2B5EF4-FFF2-40B4-BE49-F238E27FC236}">
                <a16:creationId xmlns:a16="http://schemas.microsoft.com/office/drawing/2014/main" id="{FB7528A1-8A4B-4774-96A7-48B245F1A2B6}"/>
              </a:ext>
            </a:extLst>
          </p:cNvPr>
          <p:cNvSpPr txBox="1"/>
          <p:nvPr/>
        </p:nvSpPr>
        <p:spPr>
          <a:xfrm>
            <a:off x="1271464" y="1340768"/>
            <a:ext cx="2160240" cy="1354217"/>
          </a:xfrm>
          <a:prstGeom prst="rect">
            <a:avLst/>
          </a:prstGeom>
          <a:solidFill>
            <a:schemeClr val="bg1"/>
          </a:solidFill>
        </p:spPr>
        <p:txBody>
          <a:bodyPr wrap="square" rtlCol="0">
            <a:spAutoFit/>
          </a:bodyPr>
          <a:lstStyle/>
          <a:p>
            <a:pPr marR="0" lvl="0" algn="ctr" defTabSz="914400" rtl="0" eaLnBrk="1" fontAlgn="base" latinLnBrk="0" hangingPunct="1">
              <a:lnSpc>
                <a:spcPct val="100000"/>
              </a:lnSpc>
              <a:spcBef>
                <a:spcPts val="0"/>
              </a:spcBef>
              <a:spcAft>
                <a:spcPts val="1200"/>
              </a:spcAft>
              <a:buClrTx/>
              <a:buSzTx/>
              <a:buNone/>
              <a:tabLst/>
              <a:defRPr/>
            </a:pPr>
            <a:r>
              <a:rPr kumimoji="0" lang="de-DE" sz="1200" b="1"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Netz Marshall-Heights:</a:t>
            </a:r>
          </a:p>
          <a:p>
            <a:pPr marR="0" lvl="0" algn="ctr" defTabSz="914400" rtl="0" eaLnBrk="1" fontAlgn="base" latinLnBrk="0" hangingPunct="1">
              <a:lnSpc>
                <a:spcPct val="100000"/>
              </a:lnSpc>
              <a:spcBef>
                <a:spcPts val="0"/>
              </a:spcBef>
              <a:spcAft>
                <a:spcPts val="1200"/>
              </a:spcAft>
              <a:buClrTx/>
              <a:buSzTx/>
              <a:buNone/>
              <a:tabLst/>
              <a:defRPr/>
            </a:pPr>
            <a:r>
              <a:rPr kumimoji="0" lang="de-DE" sz="12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Vollerschließung Bestandsgebiet bis 2030, Erschließung Klinik und neues Einkaufszentrum bis 2035</a:t>
            </a:r>
          </a:p>
        </p:txBody>
      </p:sp>
      <p:sp>
        <p:nvSpPr>
          <p:cNvPr id="5" name="Textfeld 4">
            <a:extLst>
              <a:ext uri="{FF2B5EF4-FFF2-40B4-BE49-F238E27FC236}">
                <a16:creationId xmlns:a16="http://schemas.microsoft.com/office/drawing/2014/main" id="{A3E43A38-326A-47E7-96E5-CB82DDC4139C}"/>
              </a:ext>
            </a:extLst>
          </p:cNvPr>
          <p:cNvSpPr txBox="1"/>
          <p:nvPr/>
        </p:nvSpPr>
        <p:spPr>
          <a:xfrm>
            <a:off x="3912738" y="1052736"/>
            <a:ext cx="2327278" cy="984885"/>
          </a:xfrm>
          <a:prstGeom prst="rect">
            <a:avLst/>
          </a:prstGeom>
          <a:solidFill>
            <a:schemeClr val="bg1"/>
          </a:solidFill>
        </p:spPr>
        <p:txBody>
          <a:bodyPr wrap="square" rtlCol="0">
            <a:spAutoFit/>
          </a:bodyPr>
          <a:lstStyle/>
          <a:p>
            <a:pPr marR="0" lvl="0" algn="ctr" defTabSz="914400" rtl="0" eaLnBrk="1" fontAlgn="base" latinLnBrk="0" hangingPunct="1">
              <a:lnSpc>
                <a:spcPct val="100000"/>
              </a:lnSpc>
              <a:spcBef>
                <a:spcPts val="0"/>
              </a:spcBef>
              <a:spcAft>
                <a:spcPts val="1200"/>
              </a:spcAft>
              <a:buClrTx/>
              <a:buSzTx/>
              <a:buNone/>
              <a:tabLst/>
              <a:defRPr/>
            </a:pPr>
            <a:r>
              <a:rPr kumimoji="0" lang="de-DE" sz="1200" b="1"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Netz Altstadt/Etwashausen:</a:t>
            </a:r>
          </a:p>
          <a:p>
            <a:pPr marR="0" lvl="0" algn="ctr" defTabSz="914400" rtl="0" eaLnBrk="1" fontAlgn="base" latinLnBrk="0" hangingPunct="1">
              <a:lnSpc>
                <a:spcPct val="100000"/>
              </a:lnSpc>
              <a:spcBef>
                <a:spcPts val="0"/>
              </a:spcBef>
              <a:spcAft>
                <a:spcPts val="1200"/>
              </a:spcAft>
              <a:buClrTx/>
              <a:buSzTx/>
              <a:buNone/>
              <a:tabLst/>
              <a:defRPr/>
            </a:pPr>
            <a:r>
              <a:rPr kumimoji="0" lang="de-DE" sz="12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Erschließung Gebiet </a:t>
            </a:r>
            <a:br>
              <a:rPr kumimoji="0" lang="de-DE" sz="12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br>
            <a:r>
              <a:rPr kumimoji="0" lang="de-DE" sz="12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Stufe 1 2032, Stufe 2 2036, </a:t>
            </a:r>
            <a:br>
              <a:rPr kumimoji="0" lang="de-DE" sz="12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br>
            <a:r>
              <a:rPr kumimoji="0" lang="de-DE" sz="12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Ziel-Anschlussquote von 80%</a:t>
            </a:r>
          </a:p>
        </p:txBody>
      </p:sp>
      <p:sp>
        <p:nvSpPr>
          <p:cNvPr id="6" name="Foliennummer">
            <a:extLst>
              <a:ext uri="{FF2B5EF4-FFF2-40B4-BE49-F238E27FC236}">
                <a16:creationId xmlns:a16="http://schemas.microsoft.com/office/drawing/2014/main" id="{DBD93262-4F75-49A8-9B39-D1C3ACC40386}"/>
              </a:ext>
            </a:extLst>
          </p:cNvPr>
          <p:cNvSpPr txBox="1">
            <a:spLocks/>
          </p:cNvSpPr>
          <p:nvPr/>
        </p:nvSpPr>
        <p:spPr bwMode="gray">
          <a:xfrm>
            <a:off x="263352" y="6513564"/>
            <a:ext cx="1008112" cy="288000"/>
          </a:xfrm>
          <a:prstGeom prst="rect">
            <a:avLst/>
          </a:prstGeom>
        </p:spPr>
        <p:txBody>
          <a:bodyPr vert="horz" lIns="0" tIns="0" rIns="0" bIns="0" rtlCol="0" anchor="ctr" anchorCtr="0"/>
          <a:lstStyle>
            <a:defPPr>
              <a:defRPr lang="de-DE"/>
            </a:defPPr>
            <a:lvl1pPr algn="l" rtl="0" fontAlgn="base">
              <a:spcBef>
                <a:spcPct val="20000"/>
              </a:spcBef>
              <a:spcAft>
                <a:spcPct val="0"/>
              </a:spcAft>
              <a:buChar char="•"/>
              <a:defRPr lang="de-DE" sz="1000" kern="1200" cap="none" smtClean="0">
                <a:solidFill>
                  <a:srgbClr val="2C2C2C"/>
                </a:solidFill>
                <a:effectLst/>
                <a:latin typeface="Avenir LT Std 65 Medium" panose="020B0603020203020204" pitchFamily="34" charset="0"/>
                <a:ea typeface="+mn-ea"/>
                <a:cs typeface="+mn-cs"/>
              </a:defRPr>
            </a:lvl1pPr>
            <a:lvl2pPr marL="4572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2pPr>
            <a:lvl3pPr marL="9144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3pPr>
            <a:lvl4pPr marL="13716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4pPr>
            <a:lvl5pPr marL="18288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5pPr>
            <a:lvl6pPr marL="22860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6pPr>
            <a:lvl7pPr marL="27432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7pPr>
            <a:lvl8pPr marL="32004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8pPr>
            <a:lvl9pPr marL="36576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9pPr>
          </a:lstStyle>
          <a:p>
            <a:pPr>
              <a:buFontTx/>
              <a:buNone/>
            </a:pPr>
            <a:r>
              <a:rPr lang="de-DE" dirty="0"/>
              <a:t>Folie </a:t>
            </a:r>
            <a:fld id="{02CEFE82-39F2-4F47-8A0C-D5AB3496FA5C}" type="slidenum">
              <a:rPr smtClean="0"/>
              <a:pPr>
                <a:buFontTx/>
                <a:buNone/>
              </a:pPr>
              <a:t>18</a:t>
            </a:fld>
            <a:endParaRPr dirty="0"/>
          </a:p>
        </p:txBody>
      </p:sp>
      <p:sp>
        <p:nvSpPr>
          <p:cNvPr id="7" name="Rechteck 6">
            <a:extLst>
              <a:ext uri="{FF2B5EF4-FFF2-40B4-BE49-F238E27FC236}">
                <a16:creationId xmlns:a16="http://schemas.microsoft.com/office/drawing/2014/main" id="{FB2C7F0A-B550-B34E-6D10-9E3060F6D300}"/>
              </a:ext>
            </a:extLst>
          </p:cNvPr>
          <p:cNvSpPr/>
          <p:nvPr/>
        </p:nvSpPr>
        <p:spPr>
          <a:xfrm rot="1236999">
            <a:off x="9606642" y="2976669"/>
            <a:ext cx="2304256" cy="394159"/>
          </a:xfrm>
          <a:prstGeom prst="rect">
            <a:avLst/>
          </a:prstGeom>
          <a:solidFill>
            <a:schemeClr val="bg1"/>
          </a:solidFill>
          <a:ln w="76200">
            <a:solidFill>
              <a:schemeClr val="accent2">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de-DE" b="1" i="1" dirty="0">
                <a:solidFill>
                  <a:schemeClr val="tx1"/>
                </a:solidFill>
                <a:effectLst/>
                <a:latin typeface="Avenir LT Std 35 Light" panose="020B0402020203020204"/>
              </a:rPr>
              <a:t>Planungsentwurf*</a:t>
            </a:r>
          </a:p>
        </p:txBody>
      </p:sp>
      <p:sp>
        <p:nvSpPr>
          <p:cNvPr id="9" name="Textfeld 8">
            <a:extLst>
              <a:ext uri="{FF2B5EF4-FFF2-40B4-BE49-F238E27FC236}">
                <a16:creationId xmlns:a16="http://schemas.microsoft.com/office/drawing/2014/main" id="{4FEEDB8E-A66C-4FA7-8C69-2AB779D8B0DB}"/>
              </a:ext>
            </a:extLst>
          </p:cNvPr>
          <p:cNvSpPr txBox="1"/>
          <p:nvPr/>
        </p:nvSpPr>
        <p:spPr>
          <a:xfrm>
            <a:off x="9120336" y="5517232"/>
            <a:ext cx="2952328" cy="861774"/>
          </a:xfrm>
          <a:prstGeom prst="rect">
            <a:avLst/>
          </a:prstGeom>
          <a:solidFill>
            <a:schemeClr val="bg2"/>
          </a:solidFill>
        </p:spPr>
        <p:txBody>
          <a:bodyPr wrap="square" rtlCol="0">
            <a:spAutoFit/>
          </a:bodyPr>
          <a:lstStyle/>
          <a:p>
            <a:pPr marL="0" indent="0">
              <a:spcBef>
                <a:spcPts val="0"/>
              </a:spcBef>
              <a:buNone/>
            </a:pPr>
            <a:r>
              <a:rPr lang="de-DE" sz="1000" i="1" dirty="0">
                <a:solidFill>
                  <a:schemeClr val="tx1"/>
                </a:solidFill>
                <a:effectLst/>
                <a:latin typeface="Avenir LT Std 35 Light" panose="020B0402020203020204"/>
              </a:rPr>
              <a:t>*Die Angaben stellen den aktuellen Stand unserer Wärmeplanung dar. Sie dienen der Orientierung und werden im weiteren Verfahren noch präzisiert. Die Angabe von Zieljahren fordert der Gesetzgeber.</a:t>
            </a:r>
            <a:endParaRPr lang="de-DE" sz="1000" i="1" dirty="0">
              <a:solidFill>
                <a:schemeClr val="tx1"/>
              </a:solidFill>
              <a:effectLst/>
              <a:latin typeface="Avenir LT Std 35 Light" panose="020B0402020203020204"/>
              <a:ea typeface="+mj-ea"/>
              <a:cs typeface="+mj-cs"/>
            </a:endParaRPr>
          </a:p>
        </p:txBody>
      </p:sp>
    </p:spTree>
    <p:extLst>
      <p:ext uri="{BB962C8B-B14F-4D97-AF65-F5344CB8AC3E}">
        <p14:creationId xmlns:p14="http://schemas.microsoft.com/office/powerpoint/2010/main" val="1423171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feld 23">
            <a:extLst>
              <a:ext uri="{FF2B5EF4-FFF2-40B4-BE49-F238E27FC236}">
                <a16:creationId xmlns:a16="http://schemas.microsoft.com/office/drawing/2014/main" id="{C1AE92B0-4C88-B634-26A3-DE294CE29DF3}"/>
              </a:ext>
            </a:extLst>
          </p:cNvPr>
          <p:cNvSpPr txBox="1"/>
          <p:nvPr/>
        </p:nvSpPr>
        <p:spPr>
          <a:xfrm>
            <a:off x="652229" y="338031"/>
            <a:ext cx="11273546"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de-DE" sz="2800" b="1" i="0" u="none" strike="noStrike" kern="1200" cap="none" spc="0" normalizeH="0" baseline="0" noProof="0" dirty="0">
                <a:ln>
                  <a:noFill/>
                </a:ln>
                <a:solidFill>
                  <a:srgbClr val="F7B105"/>
                </a:solidFill>
                <a:effectLst/>
                <a:uLnTx/>
                <a:uFillTx/>
                <a:latin typeface="Avenir LT Std 35 Light" panose="020B0402020203020204" pitchFamily="34" charset="0"/>
                <a:ea typeface="+mn-ea"/>
                <a:cs typeface="Segoe UI Light" panose="020B0502040204020203" pitchFamily="34" charset="0"/>
              </a:rPr>
              <a:t>Fernwärmenetzausbau - Übersicht</a:t>
            </a:r>
            <a:endParaRPr kumimoji="0" lang="de-DE" sz="1400" b="1" i="0" u="none" strike="noStrike" kern="1200" cap="none" spc="0" normalizeH="0" baseline="0" noProof="0" dirty="0">
              <a:ln>
                <a:noFill/>
              </a:ln>
              <a:solidFill>
                <a:srgbClr val="F7B105"/>
              </a:solidFill>
              <a:effectLst/>
              <a:uLnTx/>
              <a:uFillTx/>
              <a:latin typeface="Avenir LT Std 35 Light" panose="020B0402020203020204" pitchFamily="34" charset="0"/>
              <a:ea typeface="+mn-ea"/>
              <a:cs typeface="Segoe UI Light" panose="020B0502040204020203" pitchFamily="34" charset="0"/>
            </a:endParaRPr>
          </a:p>
        </p:txBody>
      </p:sp>
      <p:pic>
        <p:nvPicPr>
          <p:cNvPr id="3" name="Grafik 2">
            <a:extLst>
              <a:ext uri="{FF2B5EF4-FFF2-40B4-BE49-F238E27FC236}">
                <a16:creationId xmlns:a16="http://schemas.microsoft.com/office/drawing/2014/main" id="{A7B44887-B033-4533-83C6-5563470EDFC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867151" y="1268760"/>
            <a:ext cx="7056783" cy="4990255"/>
          </a:xfrm>
          <a:prstGeom prst="rect">
            <a:avLst/>
          </a:prstGeom>
        </p:spPr>
      </p:pic>
      <p:sp>
        <p:nvSpPr>
          <p:cNvPr id="4" name="Textfeld 3">
            <a:extLst>
              <a:ext uri="{FF2B5EF4-FFF2-40B4-BE49-F238E27FC236}">
                <a16:creationId xmlns:a16="http://schemas.microsoft.com/office/drawing/2014/main" id="{FB7528A1-8A4B-4774-96A7-48B245F1A2B6}"/>
              </a:ext>
            </a:extLst>
          </p:cNvPr>
          <p:cNvSpPr txBox="1"/>
          <p:nvPr/>
        </p:nvSpPr>
        <p:spPr>
          <a:xfrm>
            <a:off x="1271464" y="1340768"/>
            <a:ext cx="2160240" cy="1354217"/>
          </a:xfrm>
          <a:prstGeom prst="rect">
            <a:avLst/>
          </a:prstGeom>
          <a:solidFill>
            <a:schemeClr val="bg1"/>
          </a:solidFill>
        </p:spPr>
        <p:txBody>
          <a:bodyPr wrap="square" rtlCol="0">
            <a:spAutoFit/>
          </a:bodyPr>
          <a:lstStyle/>
          <a:p>
            <a:pPr marR="0" lvl="0" algn="ctr" defTabSz="914400" rtl="0" eaLnBrk="1" fontAlgn="base" latinLnBrk="0" hangingPunct="1">
              <a:lnSpc>
                <a:spcPct val="100000"/>
              </a:lnSpc>
              <a:spcBef>
                <a:spcPts val="0"/>
              </a:spcBef>
              <a:spcAft>
                <a:spcPts val="1200"/>
              </a:spcAft>
              <a:buClrTx/>
              <a:buSzTx/>
              <a:buNone/>
              <a:tabLst/>
              <a:defRPr/>
            </a:pPr>
            <a:r>
              <a:rPr kumimoji="0" lang="de-DE" sz="1200" b="1"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Netz Marshall-Heights:</a:t>
            </a:r>
          </a:p>
          <a:p>
            <a:pPr marR="0" lvl="0" algn="ctr" defTabSz="914400" rtl="0" eaLnBrk="1" fontAlgn="base" latinLnBrk="0" hangingPunct="1">
              <a:lnSpc>
                <a:spcPct val="100000"/>
              </a:lnSpc>
              <a:spcBef>
                <a:spcPts val="0"/>
              </a:spcBef>
              <a:spcAft>
                <a:spcPts val="1200"/>
              </a:spcAft>
              <a:buClrTx/>
              <a:buSzTx/>
              <a:buNone/>
              <a:tabLst/>
              <a:defRPr/>
            </a:pPr>
            <a:r>
              <a:rPr kumimoji="0" lang="de-DE" sz="12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Vollerschließung Bestandsgebiet bis 2030, Erschließung Klinik und neues Einkaufszentrum bis 2035</a:t>
            </a:r>
          </a:p>
        </p:txBody>
      </p:sp>
      <p:sp>
        <p:nvSpPr>
          <p:cNvPr id="9" name="Textfeld 8">
            <a:extLst>
              <a:ext uri="{FF2B5EF4-FFF2-40B4-BE49-F238E27FC236}">
                <a16:creationId xmlns:a16="http://schemas.microsoft.com/office/drawing/2014/main" id="{54739842-7E89-4D49-B442-584B44E090FE}"/>
              </a:ext>
            </a:extLst>
          </p:cNvPr>
          <p:cNvSpPr txBox="1"/>
          <p:nvPr/>
        </p:nvSpPr>
        <p:spPr>
          <a:xfrm>
            <a:off x="7688814" y="776317"/>
            <a:ext cx="3012825" cy="800219"/>
          </a:xfrm>
          <a:prstGeom prst="rect">
            <a:avLst/>
          </a:prstGeom>
          <a:solidFill>
            <a:schemeClr val="bg1"/>
          </a:solidFill>
        </p:spPr>
        <p:txBody>
          <a:bodyPr wrap="square" rtlCol="0">
            <a:spAutoFit/>
          </a:bodyPr>
          <a:lstStyle/>
          <a:p>
            <a:pPr marR="0" lvl="0" algn="ctr" defTabSz="914400" rtl="0" eaLnBrk="1" fontAlgn="base" latinLnBrk="0" hangingPunct="1">
              <a:lnSpc>
                <a:spcPct val="100000"/>
              </a:lnSpc>
              <a:spcBef>
                <a:spcPts val="0"/>
              </a:spcBef>
              <a:spcAft>
                <a:spcPts val="1200"/>
              </a:spcAft>
              <a:buClrTx/>
              <a:buSzTx/>
              <a:buNone/>
              <a:tabLst/>
              <a:defRPr/>
            </a:pPr>
            <a:r>
              <a:rPr kumimoji="0" lang="de-DE" sz="1200" b="1"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Netz </a:t>
            </a:r>
            <a:r>
              <a:rPr kumimoji="0" lang="de-DE" sz="1200" b="1" i="0" u="none" strike="noStrike" kern="1200" cap="none" spc="0" normalizeH="0" baseline="0" noProof="0" dirty="0" err="1">
                <a:ln>
                  <a:noFill/>
                </a:ln>
                <a:solidFill>
                  <a:prstClr val="black"/>
                </a:solidFill>
                <a:effectLst/>
                <a:uLnTx/>
                <a:uFillTx/>
                <a:latin typeface="Avenir LT Std 45 Book" panose="020B0502020203020204" pitchFamily="34" charset="0"/>
                <a:ea typeface="+mn-ea"/>
                <a:cs typeface="+mn-cs"/>
              </a:rPr>
              <a:t>ConneKT</a:t>
            </a:r>
            <a:r>
              <a:rPr kumimoji="0" lang="de-DE" sz="1200" b="1"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a:t>
            </a:r>
          </a:p>
          <a:p>
            <a:pPr marR="0" lvl="0" algn="ctr" defTabSz="914400" rtl="0" eaLnBrk="1" fontAlgn="base" latinLnBrk="0" hangingPunct="1">
              <a:lnSpc>
                <a:spcPct val="100000"/>
              </a:lnSpc>
              <a:spcBef>
                <a:spcPts val="0"/>
              </a:spcBef>
              <a:spcAft>
                <a:spcPts val="1200"/>
              </a:spcAft>
              <a:buClrTx/>
              <a:buSzTx/>
              <a:buNone/>
              <a:tabLst/>
              <a:defRPr/>
            </a:pPr>
            <a:r>
              <a:rPr kumimoji="0" lang="de-DE" sz="12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Planungen gehen in Richtung Netzerweiterung zu DHL / netto</a:t>
            </a:r>
          </a:p>
        </p:txBody>
      </p:sp>
      <p:sp>
        <p:nvSpPr>
          <p:cNvPr id="7" name="Foliennummer">
            <a:extLst>
              <a:ext uri="{FF2B5EF4-FFF2-40B4-BE49-F238E27FC236}">
                <a16:creationId xmlns:a16="http://schemas.microsoft.com/office/drawing/2014/main" id="{8C74FCBE-7611-47CA-8EBD-710CD69D7B8F}"/>
              </a:ext>
            </a:extLst>
          </p:cNvPr>
          <p:cNvSpPr txBox="1">
            <a:spLocks/>
          </p:cNvSpPr>
          <p:nvPr/>
        </p:nvSpPr>
        <p:spPr bwMode="gray">
          <a:xfrm>
            <a:off x="263352" y="6513564"/>
            <a:ext cx="1008112" cy="288000"/>
          </a:xfrm>
          <a:prstGeom prst="rect">
            <a:avLst/>
          </a:prstGeom>
        </p:spPr>
        <p:txBody>
          <a:bodyPr vert="horz" lIns="0" tIns="0" rIns="0" bIns="0" rtlCol="0" anchor="ctr" anchorCtr="0"/>
          <a:lstStyle>
            <a:defPPr>
              <a:defRPr lang="de-DE"/>
            </a:defPPr>
            <a:lvl1pPr algn="l" rtl="0" fontAlgn="base">
              <a:spcBef>
                <a:spcPct val="20000"/>
              </a:spcBef>
              <a:spcAft>
                <a:spcPct val="0"/>
              </a:spcAft>
              <a:buChar char="•"/>
              <a:defRPr lang="de-DE" sz="1000" kern="1200" cap="none" smtClean="0">
                <a:solidFill>
                  <a:srgbClr val="2C2C2C"/>
                </a:solidFill>
                <a:effectLst/>
                <a:latin typeface="Avenir LT Std 65 Medium" panose="020B0603020203020204" pitchFamily="34" charset="0"/>
                <a:ea typeface="+mn-ea"/>
                <a:cs typeface="+mn-cs"/>
              </a:defRPr>
            </a:lvl1pPr>
            <a:lvl2pPr marL="4572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2pPr>
            <a:lvl3pPr marL="9144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3pPr>
            <a:lvl4pPr marL="13716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4pPr>
            <a:lvl5pPr marL="18288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5pPr>
            <a:lvl6pPr marL="22860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6pPr>
            <a:lvl7pPr marL="27432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7pPr>
            <a:lvl8pPr marL="32004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8pPr>
            <a:lvl9pPr marL="36576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9pPr>
          </a:lstStyle>
          <a:p>
            <a:pPr>
              <a:buFontTx/>
              <a:buNone/>
            </a:pPr>
            <a:r>
              <a:rPr lang="de-DE" dirty="0"/>
              <a:t>Folie </a:t>
            </a:r>
            <a:fld id="{02CEFE82-39F2-4F47-8A0C-D5AB3496FA5C}" type="slidenum">
              <a:rPr smtClean="0"/>
              <a:pPr>
                <a:buFontTx/>
                <a:buNone/>
              </a:pPr>
              <a:t>19</a:t>
            </a:fld>
            <a:endParaRPr dirty="0"/>
          </a:p>
        </p:txBody>
      </p:sp>
      <p:sp>
        <p:nvSpPr>
          <p:cNvPr id="6" name="Rechteck 5">
            <a:extLst>
              <a:ext uri="{FF2B5EF4-FFF2-40B4-BE49-F238E27FC236}">
                <a16:creationId xmlns:a16="http://schemas.microsoft.com/office/drawing/2014/main" id="{6DFF407E-449D-F0C0-EC59-E4D5C00FEE5C}"/>
              </a:ext>
            </a:extLst>
          </p:cNvPr>
          <p:cNvSpPr/>
          <p:nvPr/>
        </p:nvSpPr>
        <p:spPr>
          <a:xfrm rot="1236999">
            <a:off x="9606642" y="2976669"/>
            <a:ext cx="2304256" cy="394159"/>
          </a:xfrm>
          <a:prstGeom prst="rect">
            <a:avLst/>
          </a:prstGeom>
          <a:solidFill>
            <a:schemeClr val="bg1"/>
          </a:solidFill>
          <a:ln w="76200">
            <a:solidFill>
              <a:schemeClr val="accent2">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de-DE" b="1" i="1" dirty="0">
                <a:solidFill>
                  <a:schemeClr val="tx1"/>
                </a:solidFill>
                <a:effectLst/>
                <a:latin typeface="Avenir LT Std 35 Light" panose="020B0402020203020204"/>
              </a:rPr>
              <a:t>Planungsentwurf*</a:t>
            </a:r>
          </a:p>
        </p:txBody>
      </p:sp>
      <p:sp>
        <p:nvSpPr>
          <p:cNvPr id="10" name="Textfeld 9">
            <a:extLst>
              <a:ext uri="{FF2B5EF4-FFF2-40B4-BE49-F238E27FC236}">
                <a16:creationId xmlns:a16="http://schemas.microsoft.com/office/drawing/2014/main" id="{966B3461-EDA3-4104-A02F-13F30C0F9721}"/>
              </a:ext>
            </a:extLst>
          </p:cNvPr>
          <p:cNvSpPr txBox="1"/>
          <p:nvPr/>
        </p:nvSpPr>
        <p:spPr>
          <a:xfrm>
            <a:off x="9120336" y="5517232"/>
            <a:ext cx="2952328" cy="861774"/>
          </a:xfrm>
          <a:prstGeom prst="rect">
            <a:avLst/>
          </a:prstGeom>
          <a:solidFill>
            <a:schemeClr val="bg2"/>
          </a:solidFill>
        </p:spPr>
        <p:txBody>
          <a:bodyPr wrap="square" rtlCol="0">
            <a:spAutoFit/>
          </a:bodyPr>
          <a:lstStyle/>
          <a:p>
            <a:pPr marL="0" indent="0">
              <a:spcBef>
                <a:spcPts val="0"/>
              </a:spcBef>
              <a:buNone/>
            </a:pPr>
            <a:r>
              <a:rPr lang="de-DE" sz="1000" i="1" dirty="0">
                <a:solidFill>
                  <a:schemeClr val="tx1"/>
                </a:solidFill>
                <a:effectLst/>
                <a:latin typeface="Avenir LT Std 35 Light" panose="020B0402020203020204"/>
              </a:rPr>
              <a:t>*Die Angaben stellen den aktuellen Stand unserer Wärmeplanung dar. Sie dienen der Orientierung und werden im weiteren Verfahren noch präzisiert. Die Angabe von Zieljahren fordert der Gesetzgeber.</a:t>
            </a:r>
            <a:endParaRPr lang="de-DE" sz="1000" i="1" dirty="0">
              <a:solidFill>
                <a:schemeClr val="tx1"/>
              </a:solidFill>
              <a:effectLst/>
              <a:latin typeface="Avenir LT Std 35 Light" panose="020B0402020203020204"/>
              <a:ea typeface="+mj-ea"/>
              <a:cs typeface="+mj-cs"/>
            </a:endParaRPr>
          </a:p>
        </p:txBody>
      </p:sp>
      <p:sp>
        <p:nvSpPr>
          <p:cNvPr id="12" name="Textfeld 11">
            <a:extLst>
              <a:ext uri="{FF2B5EF4-FFF2-40B4-BE49-F238E27FC236}">
                <a16:creationId xmlns:a16="http://schemas.microsoft.com/office/drawing/2014/main" id="{700A6867-1309-49B2-AEA5-167303D65C5E}"/>
              </a:ext>
            </a:extLst>
          </p:cNvPr>
          <p:cNvSpPr txBox="1"/>
          <p:nvPr/>
        </p:nvSpPr>
        <p:spPr>
          <a:xfrm>
            <a:off x="3912738" y="1052736"/>
            <a:ext cx="2327278" cy="984885"/>
          </a:xfrm>
          <a:prstGeom prst="rect">
            <a:avLst/>
          </a:prstGeom>
          <a:solidFill>
            <a:schemeClr val="bg1"/>
          </a:solidFill>
        </p:spPr>
        <p:txBody>
          <a:bodyPr wrap="square" rtlCol="0">
            <a:spAutoFit/>
          </a:bodyPr>
          <a:lstStyle/>
          <a:p>
            <a:pPr marR="0" lvl="0" algn="ctr" defTabSz="914400" rtl="0" eaLnBrk="1" fontAlgn="base" latinLnBrk="0" hangingPunct="1">
              <a:lnSpc>
                <a:spcPct val="100000"/>
              </a:lnSpc>
              <a:spcBef>
                <a:spcPts val="0"/>
              </a:spcBef>
              <a:spcAft>
                <a:spcPts val="1200"/>
              </a:spcAft>
              <a:buClrTx/>
              <a:buSzTx/>
              <a:buNone/>
              <a:tabLst/>
              <a:defRPr/>
            </a:pPr>
            <a:r>
              <a:rPr kumimoji="0" lang="de-DE" sz="1200" b="1"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Netz Altstadt/Etwashausen:</a:t>
            </a:r>
          </a:p>
          <a:p>
            <a:pPr marR="0" lvl="0" algn="ctr" defTabSz="914400" rtl="0" eaLnBrk="1" fontAlgn="base" latinLnBrk="0" hangingPunct="1">
              <a:lnSpc>
                <a:spcPct val="100000"/>
              </a:lnSpc>
              <a:spcBef>
                <a:spcPts val="0"/>
              </a:spcBef>
              <a:spcAft>
                <a:spcPts val="1200"/>
              </a:spcAft>
              <a:buClrTx/>
              <a:buSzTx/>
              <a:buNone/>
              <a:tabLst/>
              <a:defRPr/>
            </a:pPr>
            <a:r>
              <a:rPr kumimoji="0" lang="de-DE" sz="12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Erschließung Gebiet </a:t>
            </a:r>
            <a:br>
              <a:rPr kumimoji="0" lang="de-DE" sz="12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br>
            <a:r>
              <a:rPr kumimoji="0" lang="de-DE" sz="12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Stufe 1 2032, Stufe 2 2036, </a:t>
            </a:r>
            <a:br>
              <a:rPr kumimoji="0" lang="de-DE" sz="12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br>
            <a:r>
              <a:rPr kumimoji="0" lang="de-DE" sz="12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Ziel-Anschlussquote von 80%</a:t>
            </a:r>
          </a:p>
        </p:txBody>
      </p:sp>
    </p:spTree>
    <p:extLst>
      <p:ext uri="{BB962C8B-B14F-4D97-AF65-F5344CB8AC3E}">
        <p14:creationId xmlns:p14="http://schemas.microsoft.com/office/powerpoint/2010/main" val="3957934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Grafik 102" descr="GETEC – Positionierung &amp; Corporate Design | Truffle Bay">
            <a:extLst>
              <a:ext uri="{FF2B5EF4-FFF2-40B4-BE49-F238E27FC236}">
                <a16:creationId xmlns:a16="http://schemas.microsoft.com/office/drawing/2014/main" id="{C44C9F91-64C4-4AD3-AB47-72E0FE345D6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9560" y="5186973"/>
            <a:ext cx="1066800" cy="617855"/>
          </a:xfrm>
          <a:prstGeom prst="rect">
            <a:avLst/>
          </a:prstGeom>
          <a:noFill/>
          <a:ln>
            <a:noFill/>
          </a:ln>
        </p:spPr>
      </p:pic>
      <p:pic>
        <p:nvPicPr>
          <p:cNvPr id="29" name="Grafik 28">
            <a:extLst>
              <a:ext uri="{FF2B5EF4-FFF2-40B4-BE49-F238E27FC236}">
                <a16:creationId xmlns:a16="http://schemas.microsoft.com/office/drawing/2014/main" id="{BBBB4067-0AA2-B5A4-CBF7-7429311B8A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253" t="22657" r="23363" b="22773"/>
          <a:stretch/>
        </p:blipFill>
        <p:spPr>
          <a:xfrm>
            <a:off x="10372958" y="2586425"/>
            <a:ext cx="1267658" cy="1272015"/>
          </a:xfrm>
          <a:prstGeom prst="ellipse">
            <a:avLst/>
          </a:prstGeom>
          <a:ln w="63500" cap="rnd">
            <a:noFill/>
          </a:ln>
          <a:effectLst/>
          <a:scene3d>
            <a:camera prst="orthographicFront"/>
            <a:lightRig rig="contrasting" dir="t">
              <a:rot lat="0" lon="0" rev="3000000"/>
            </a:lightRig>
          </a:scene3d>
          <a:sp3d contourW="7620" prstMaterial="matte">
            <a:contourClr>
              <a:srgbClr val="333333"/>
            </a:contourClr>
          </a:sp3d>
        </p:spPr>
      </p:pic>
      <p:sp>
        <p:nvSpPr>
          <p:cNvPr id="30" name="Ellipse 29">
            <a:extLst>
              <a:ext uri="{FF2B5EF4-FFF2-40B4-BE49-F238E27FC236}">
                <a16:creationId xmlns:a16="http://schemas.microsoft.com/office/drawing/2014/main" id="{E5C3F51D-4C7C-A3D6-B2C4-F2A9D838C7E9}"/>
              </a:ext>
            </a:extLst>
          </p:cNvPr>
          <p:cNvSpPr/>
          <p:nvPr/>
        </p:nvSpPr>
        <p:spPr>
          <a:xfrm>
            <a:off x="9098170" y="2358169"/>
            <a:ext cx="963855" cy="936104"/>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0" lang="de-DE" sz="2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arrow"/>
              <a:ea typeface="+mn-ea"/>
              <a:cs typeface="+mn-cs"/>
            </a:endParaRPr>
          </a:p>
        </p:txBody>
      </p:sp>
      <p:sp>
        <p:nvSpPr>
          <p:cNvPr id="31" name="Ellipse 30">
            <a:extLst>
              <a:ext uri="{FF2B5EF4-FFF2-40B4-BE49-F238E27FC236}">
                <a16:creationId xmlns:a16="http://schemas.microsoft.com/office/drawing/2014/main" id="{826478E8-3CFE-04A9-4E24-B144BEBDC4CE}"/>
              </a:ext>
            </a:extLst>
          </p:cNvPr>
          <p:cNvSpPr/>
          <p:nvPr/>
        </p:nvSpPr>
        <p:spPr>
          <a:xfrm>
            <a:off x="9263775" y="3789040"/>
            <a:ext cx="963855" cy="936104"/>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0" lang="de-DE" sz="2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arrow"/>
              <a:ea typeface="+mn-ea"/>
              <a:cs typeface="+mn-cs"/>
            </a:endParaRPr>
          </a:p>
        </p:txBody>
      </p:sp>
      <p:sp>
        <p:nvSpPr>
          <p:cNvPr id="32" name="Ellipse 31">
            <a:extLst>
              <a:ext uri="{FF2B5EF4-FFF2-40B4-BE49-F238E27FC236}">
                <a16:creationId xmlns:a16="http://schemas.microsoft.com/office/drawing/2014/main" id="{2B537F06-C5AE-1631-48D7-D31B31C1DC29}"/>
              </a:ext>
            </a:extLst>
          </p:cNvPr>
          <p:cNvSpPr/>
          <p:nvPr/>
        </p:nvSpPr>
        <p:spPr>
          <a:xfrm>
            <a:off x="10158249" y="1160874"/>
            <a:ext cx="963855" cy="936104"/>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0" lang="de-DE" sz="2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arrow"/>
              <a:ea typeface="+mn-ea"/>
              <a:cs typeface="+mn-cs"/>
            </a:endParaRPr>
          </a:p>
        </p:txBody>
      </p:sp>
      <p:cxnSp>
        <p:nvCxnSpPr>
          <p:cNvPr id="34" name="Gerader Verbinder 33">
            <a:extLst>
              <a:ext uri="{FF2B5EF4-FFF2-40B4-BE49-F238E27FC236}">
                <a16:creationId xmlns:a16="http://schemas.microsoft.com/office/drawing/2014/main" id="{CB0DC9AD-E9B4-2145-5C76-FA9011E9322D}"/>
              </a:ext>
            </a:extLst>
          </p:cNvPr>
          <p:cNvCxnSpPr>
            <a:cxnSpLocks/>
          </p:cNvCxnSpPr>
          <p:nvPr/>
        </p:nvCxnSpPr>
        <p:spPr>
          <a:xfrm>
            <a:off x="10765059" y="2076352"/>
            <a:ext cx="190500" cy="733425"/>
          </a:xfrm>
          <a:prstGeom prst="line">
            <a:avLst/>
          </a:prstGeom>
          <a:ln w="38100">
            <a:solidFill>
              <a:srgbClr val="3B3B3B"/>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4FA4FECB-CBD7-505D-4F67-DA2FE83DB0E2}"/>
              </a:ext>
            </a:extLst>
          </p:cNvPr>
          <p:cNvCxnSpPr>
            <a:cxnSpLocks/>
          </p:cNvCxnSpPr>
          <p:nvPr/>
        </p:nvCxnSpPr>
        <p:spPr>
          <a:xfrm>
            <a:off x="10034989" y="2961227"/>
            <a:ext cx="530611" cy="140796"/>
          </a:xfrm>
          <a:prstGeom prst="line">
            <a:avLst/>
          </a:prstGeom>
          <a:ln w="38100">
            <a:solidFill>
              <a:srgbClr val="3B3B3B"/>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F4F1126E-6C48-64D1-94F3-226040868A33}"/>
              </a:ext>
            </a:extLst>
          </p:cNvPr>
          <p:cNvCxnSpPr>
            <a:cxnSpLocks/>
          </p:cNvCxnSpPr>
          <p:nvPr/>
        </p:nvCxnSpPr>
        <p:spPr>
          <a:xfrm flipV="1">
            <a:off x="10172148" y="3577491"/>
            <a:ext cx="607198" cy="458156"/>
          </a:xfrm>
          <a:prstGeom prst="line">
            <a:avLst/>
          </a:prstGeom>
          <a:ln w="38100">
            <a:solidFill>
              <a:srgbClr val="3B3B3B"/>
            </a:solidFill>
          </a:ln>
        </p:spPr>
        <p:style>
          <a:lnRef idx="1">
            <a:schemeClr val="accent1"/>
          </a:lnRef>
          <a:fillRef idx="0">
            <a:schemeClr val="accent1"/>
          </a:fillRef>
          <a:effectRef idx="0">
            <a:schemeClr val="accent1"/>
          </a:effectRef>
          <a:fontRef idx="minor">
            <a:schemeClr val="tx1"/>
          </a:fontRef>
        </p:style>
      </p:cxnSp>
      <p:sp>
        <p:nvSpPr>
          <p:cNvPr id="44" name="Grafik 729">
            <a:extLst>
              <a:ext uri="{FF2B5EF4-FFF2-40B4-BE49-F238E27FC236}">
                <a16:creationId xmlns:a16="http://schemas.microsoft.com/office/drawing/2014/main" id="{0F8AA6D9-F4F1-0ABD-BF1C-7FC0903C9E40}"/>
              </a:ext>
            </a:extLst>
          </p:cNvPr>
          <p:cNvSpPr/>
          <p:nvPr/>
        </p:nvSpPr>
        <p:spPr>
          <a:xfrm>
            <a:off x="9525494" y="4075645"/>
            <a:ext cx="438513" cy="408627"/>
          </a:xfrm>
          <a:custGeom>
            <a:avLst/>
            <a:gdLst>
              <a:gd name="connsiteX0" fmla="*/ 3454089 w 4705359"/>
              <a:gd name="connsiteY0" fmla="*/ 1890351 h 4705350"/>
              <a:gd name="connsiteX1" fmla="*/ 3460776 w 4705359"/>
              <a:gd name="connsiteY1" fmla="*/ 1817237 h 4705350"/>
              <a:gd name="connsiteX2" fmla="*/ 3179740 w 4705359"/>
              <a:gd name="connsiteY2" fmla="*/ 1438418 h 4705350"/>
              <a:gd name="connsiteX3" fmla="*/ 2793168 w 4705359"/>
              <a:gd name="connsiteY3" fmla="*/ 1127417 h 4705350"/>
              <a:gd name="connsiteX4" fmla="*/ 2397567 w 4705359"/>
              <a:gd name="connsiteY4" fmla="*/ 1523019 h 4705350"/>
              <a:gd name="connsiteX5" fmla="*/ 2397567 w 4705359"/>
              <a:gd name="connsiteY5" fmla="*/ 3182322 h 4705350"/>
              <a:gd name="connsiteX6" fmla="*/ 2793168 w 4705359"/>
              <a:gd name="connsiteY6" fmla="*/ 3577924 h 4705350"/>
              <a:gd name="connsiteX7" fmla="*/ 3188761 w 4705359"/>
              <a:gd name="connsiteY7" fmla="*/ 3183798 h 4705350"/>
              <a:gd name="connsiteX8" fmla="*/ 3573971 w 4705359"/>
              <a:gd name="connsiteY8" fmla="*/ 2741581 h 4705350"/>
              <a:gd name="connsiteX9" fmla="*/ 3508019 w 4705359"/>
              <a:gd name="connsiteY9" fmla="*/ 2508257 h 4705350"/>
              <a:gd name="connsiteX10" fmla="*/ 3609604 w 4705359"/>
              <a:gd name="connsiteY10" fmla="*/ 2226659 h 4705350"/>
              <a:gd name="connsiteX11" fmla="*/ 3454089 w 4705359"/>
              <a:gd name="connsiteY11" fmla="*/ 1890351 h 4705350"/>
              <a:gd name="connsiteX12" fmla="*/ 3419885 w 4705359"/>
              <a:gd name="connsiteY12" fmla="*/ 2404472 h 4705350"/>
              <a:gd name="connsiteX13" fmla="*/ 3127562 w 4705359"/>
              <a:gd name="connsiteY13" fmla="*/ 2295182 h 4705350"/>
              <a:gd name="connsiteX14" fmla="*/ 3060887 w 4705359"/>
              <a:gd name="connsiteY14" fmla="*/ 2361857 h 4705350"/>
              <a:gd name="connsiteX15" fmla="*/ 3127562 w 4705359"/>
              <a:gd name="connsiteY15" fmla="*/ 2428532 h 4705350"/>
              <a:gd name="connsiteX16" fmla="*/ 3440611 w 4705359"/>
              <a:gd name="connsiteY16" fmla="*/ 2741581 h 4705350"/>
              <a:gd name="connsiteX17" fmla="*/ 3127562 w 4705359"/>
              <a:gd name="connsiteY17" fmla="*/ 3054630 h 4705350"/>
              <a:gd name="connsiteX18" fmla="*/ 2906420 w 4705359"/>
              <a:gd name="connsiteY18" fmla="*/ 2963161 h 4705350"/>
              <a:gd name="connsiteX19" fmla="*/ 2812133 w 4705359"/>
              <a:gd name="connsiteY19" fmla="*/ 2963256 h 4705350"/>
              <a:gd name="connsiteX20" fmla="*/ 2812228 w 4705359"/>
              <a:gd name="connsiteY20" fmla="*/ 3057544 h 4705350"/>
              <a:gd name="connsiteX21" fmla="*/ 3055411 w 4705359"/>
              <a:gd name="connsiteY21" fmla="*/ 3182207 h 4705350"/>
              <a:gd name="connsiteX22" fmla="*/ 3055411 w 4705359"/>
              <a:gd name="connsiteY22" fmla="*/ 3182331 h 4705350"/>
              <a:gd name="connsiteX23" fmla="*/ 2793159 w 4705359"/>
              <a:gd name="connsiteY23" fmla="*/ 3444583 h 4705350"/>
              <a:gd name="connsiteX24" fmla="*/ 2530907 w 4705359"/>
              <a:gd name="connsiteY24" fmla="*/ 3182331 h 4705350"/>
              <a:gd name="connsiteX25" fmla="*/ 2530907 w 4705359"/>
              <a:gd name="connsiteY25" fmla="*/ 1523019 h 4705350"/>
              <a:gd name="connsiteX26" fmla="*/ 2793159 w 4705359"/>
              <a:gd name="connsiteY26" fmla="*/ 1260767 h 4705350"/>
              <a:gd name="connsiteX27" fmla="*/ 3035713 w 4705359"/>
              <a:gd name="connsiteY27" fmla="*/ 1422521 h 4705350"/>
              <a:gd name="connsiteX28" fmla="*/ 2783424 w 4705359"/>
              <a:gd name="connsiteY28" fmla="*/ 1539116 h 4705350"/>
              <a:gd name="connsiteX29" fmla="*/ 2784015 w 4705359"/>
              <a:gd name="connsiteY29" fmla="*/ 1633404 h 4705350"/>
              <a:gd name="connsiteX30" fmla="*/ 2878303 w 4705359"/>
              <a:gd name="connsiteY30" fmla="*/ 1632814 h 4705350"/>
              <a:gd name="connsiteX31" fmla="*/ 3065012 w 4705359"/>
              <a:gd name="connsiteY31" fmla="*/ 1554804 h 4705350"/>
              <a:gd name="connsiteX32" fmla="*/ 3105464 w 4705359"/>
              <a:gd name="connsiteY32" fmla="*/ 1557919 h 4705350"/>
              <a:gd name="connsiteX33" fmla="*/ 3113399 w 4705359"/>
              <a:gd name="connsiteY33" fmla="*/ 1559281 h 4705350"/>
              <a:gd name="connsiteX34" fmla="*/ 3327426 w 4705359"/>
              <a:gd name="connsiteY34" fmla="*/ 1817227 h 4705350"/>
              <a:gd name="connsiteX35" fmla="*/ 3316253 w 4705359"/>
              <a:gd name="connsiteY35" fmla="*/ 1893503 h 4705350"/>
              <a:gd name="connsiteX36" fmla="*/ 3314262 w 4705359"/>
              <a:gd name="connsiteY36" fmla="*/ 1899809 h 4705350"/>
              <a:gd name="connsiteX37" fmla="*/ 3225213 w 4705359"/>
              <a:gd name="connsiteY37" fmla="*/ 2025082 h 4705350"/>
              <a:gd name="connsiteX38" fmla="*/ 3213192 w 4705359"/>
              <a:gd name="connsiteY38" fmla="*/ 2118608 h 4705350"/>
              <a:gd name="connsiteX39" fmla="*/ 3306718 w 4705359"/>
              <a:gd name="connsiteY39" fmla="*/ 2130628 h 4705350"/>
              <a:gd name="connsiteX40" fmla="*/ 3401702 w 4705359"/>
              <a:gd name="connsiteY40" fmla="*/ 2025739 h 4705350"/>
              <a:gd name="connsiteX41" fmla="*/ 3476244 w 4705359"/>
              <a:gd name="connsiteY41" fmla="*/ 2226650 h 4705350"/>
              <a:gd name="connsiteX42" fmla="*/ 3419885 w 4705359"/>
              <a:gd name="connsiteY42" fmla="*/ 2404472 h 4705350"/>
              <a:gd name="connsiteX43" fmla="*/ 1912191 w 4705359"/>
              <a:gd name="connsiteY43" fmla="*/ 1127427 h 4705350"/>
              <a:gd name="connsiteX44" fmla="*/ 1525619 w 4705359"/>
              <a:gd name="connsiteY44" fmla="*/ 1438428 h 4705350"/>
              <a:gd name="connsiteX45" fmla="*/ 1244584 w 4705359"/>
              <a:gd name="connsiteY45" fmla="*/ 1817246 h 4705350"/>
              <a:gd name="connsiteX46" fmla="*/ 1251271 w 4705359"/>
              <a:gd name="connsiteY46" fmla="*/ 1890360 h 4705350"/>
              <a:gd name="connsiteX47" fmla="*/ 1095766 w 4705359"/>
              <a:gd name="connsiteY47" fmla="*/ 2226659 h 4705350"/>
              <a:gd name="connsiteX48" fmla="*/ 1197350 w 4705359"/>
              <a:gd name="connsiteY48" fmla="*/ 2508257 h 4705350"/>
              <a:gd name="connsiteX49" fmla="*/ 1131399 w 4705359"/>
              <a:gd name="connsiteY49" fmla="*/ 2741581 h 4705350"/>
              <a:gd name="connsiteX50" fmla="*/ 1516609 w 4705359"/>
              <a:gd name="connsiteY50" fmla="*/ 3183798 h 4705350"/>
              <a:gd name="connsiteX51" fmla="*/ 1912201 w 4705359"/>
              <a:gd name="connsiteY51" fmla="*/ 3577924 h 4705350"/>
              <a:gd name="connsiteX52" fmla="*/ 2307803 w 4705359"/>
              <a:gd name="connsiteY52" fmla="*/ 3182322 h 4705350"/>
              <a:gd name="connsiteX53" fmla="*/ 2307803 w 4705359"/>
              <a:gd name="connsiteY53" fmla="*/ 1523019 h 4705350"/>
              <a:gd name="connsiteX54" fmla="*/ 1912191 w 4705359"/>
              <a:gd name="connsiteY54" fmla="*/ 1127427 h 4705350"/>
              <a:gd name="connsiteX55" fmla="*/ 2174443 w 4705359"/>
              <a:gd name="connsiteY55" fmla="*/ 3182331 h 4705350"/>
              <a:gd name="connsiteX56" fmla="*/ 1912191 w 4705359"/>
              <a:gd name="connsiteY56" fmla="*/ 3444583 h 4705350"/>
              <a:gd name="connsiteX57" fmla="*/ 1649940 w 4705359"/>
              <a:gd name="connsiteY57" fmla="*/ 3182331 h 4705350"/>
              <a:gd name="connsiteX58" fmla="*/ 1649940 w 4705359"/>
              <a:gd name="connsiteY58" fmla="*/ 3182207 h 4705350"/>
              <a:gd name="connsiteX59" fmla="*/ 1893122 w 4705359"/>
              <a:gd name="connsiteY59" fmla="*/ 3057544 h 4705350"/>
              <a:gd name="connsiteX60" fmla="*/ 1893218 w 4705359"/>
              <a:gd name="connsiteY60" fmla="*/ 2963256 h 4705350"/>
              <a:gd name="connsiteX61" fmla="*/ 1798930 w 4705359"/>
              <a:gd name="connsiteY61" fmla="*/ 2963161 h 4705350"/>
              <a:gd name="connsiteX62" fmla="*/ 1577788 w 4705359"/>
              <a:gd name="connsiteY62" fmla="*/ 3054630 h 4705350"/>
              <a:gd name="connsiteX63" fmla="*/ 1264739 w 4705359"/>
              <a:gd name="connsiteY63" fmla="*/ 2741581 h 4705350"/>
              <a:gd name="connsiteX64" fmla="*/ 1577788 w 4705359"/>
              <a:gd name="connsiteY64" fmla="*/ 2428532 h 4705350"/>
              <a:gd name="connsiteX65" fmla="*/ 1644463 w 4705359"/>
              <a:gd name="connsiteY65" fmla="*/ 2361857 h 4705350"/>
              <a:gd name="connsiteX66" fmla="*/ 1577788 w 4705359"/>
              <a:gd name="connsiteY66" fmla="*/ 2295182 h 4705350"/>
              <a:gd name="connsiteX67" fmla="*/ 1285465 w 4705359"/>
              <a:gd name="connsiteY67" fmla="*/ 2404472 h 4705350"/>
              <a:gd name="connsiteX68" fmla="*/ 1229116 w 4705359"/>
              <a:gd name="connsiteY68" fmla="*/ 2226659 h 4705350"/>
              <a:gd name="connsiteX69" fmla="*/ 1303658 w 4705359"/>
              <a:gd name="connsiteY69" fmla="*/ 2025749 h 4705350"/>
              <a:gd name="connsiteX70" fmla="*/ 1398642 w 4705359"/>
              <a:gd name="connsiteY70" fmla="*/ 2130638 h 4705350"/>
              <a:gd name="connsiteX71" fmla="*/ 1492168 w 4705359"/>
              <a:gd name="connsiteY71" fmla="*/ 2118617 h 4705350"/>
              <a:gd name="connsiteX72" fmla="*/ 1480147 w 4705359"/>
              <a:gd name="connsiteY72" fmla="*/ 2025091 h 4705350"/>
              <a:gd name="connsiteX73" fmla="*/ 1391098 w 4705359"/>
              <a:gd name="connsiteY73" fmla="*/ 1899818 h 4705350"/>
              <a:gd name="connsiteX74" fmla="*/ 1389107 w 4705359"/>
              <a:gd name="connsiteY74" fmla="*/ 1893513 h 4705350"/>
              <a:gd name="connsiteX75" fmla="*/ 1377934 w 4705359"/>
              <a:gd name="connsiteY75" fmla="*/ 1817237 h 4705350"/>
              <a:gd name="connsiteX76" fmla="*/ 1591961 w 4705359"/>
              <a:gd name="connsiteY76" fmla="*/ 1559290 h 4705350"/>
              <a:gd name="connsiteX77" fmla="*/ 1599895 w 4705359"/>
              <a:gd name="connsiteY77" fmla="*/ 1557928 h 4705350"/>
              <a:gd name="connsiteX78" fmla="*/ 1640348 w 4705359"/>
              <a:gd name="connsiteY78" fmla="*/ 1554813 h 4705350"/>
              <a:gd name="connsiteX79" fmla="*/ 1827057 w 4705359"/>
              <a:gd name="connsiteY79" fmla="*/ 1632823 h 4705350"/>
              <a:gd name="connsiteX80" fmla="*/ 1921345 w 4705359"/>
              <a:gd name="connsiteY80" fmla="*/ 1633414 h 4705350"/>
              <a:gd name="connsiteX81" fmla="*/ 1921936 w 4705359"/>
              <a:gd name="connsiteY81" fmla="*/ 1539126 h 4705350"/>
              <a:gd name="connsiteX82" fmla="*/ 1669647 w 4705359"/>
              <a:gd name="connsiteY82" fmla="*/ 1422530 h 4705350"/>
              <a:gd name="connsiteX83" fmla="*/ 1912201 w 4705359"/>
              <a:gd name="connsiteY83" fmla="*/ 1260777 h 4705350"/>
              <a:gd name="connsiteX84" fmla="*/ 2174453 w 4705359"/>
              <a:gd name="connsiteY84" fmla="*/ 1523028 h 4705350"/>
              <a:gd name="connsiteX85" fmla="*/ 2174453 w 4705359"/>
              <a:gd name="connsiteY85" fmla="*/ 3182331 h 4705350"/>
              <a:gd name="connsiteX86" fmla="*/ 3855663 w 4705359"/>
              <a:gd name="connsiteY86" fmla="*/ 1745047 h 4705350"/>
              <a:gd name="connsiteX87" fmla="*/ 4053859 w 4705359"/>
              <a:gd name="connsiteY87" fmla="*/ 1744885 h 4705350"/>
              <a:gd name="connsiteX88" fmla="*/ 4376195 w 4705359"/>
              <a:gd name="connsiteY88" fmla="*/ 2007318 h 4705350"/>
              <a:gd name="connsiteX89" fmla="*/ 4705350 w 4705359"/>
              <a:gd name="connsiteY89" fmla="*/ 1678162 h 4705350"/>
              <a:gd name="connsiteX90" fmla="*/ 4376195 w 4705359"/>
              <a:gd name="connsiteY90" fmla="*/ 1349016 h 4705350"/>
              <a:gd name="connsiteX91" fmla="*/ 4053831 w 4705359"/>
              <a:gd name="connsiteY91" fmla="*/ 1611535 h 4705350"/>
              <a:gd name="connsiteX92" fmla="*/ 3855653 w 4705359"/>
              <a:gd name="connsiteY92" fmla="*/ 1611697 h 4705350"/>
              <a:gd name="connsiteX93" fmla="*/ 3855653 w 4705359"/>
              <a:gd name="connsiteY93" fmla="*/ 1181395 h 4705350"/>
              <a:gd name="connsiteX94" fmla="*/ 3523945 w 4705359"/>
              <a:gd name="connsiteY94" fmla="*/ 849687 h 4705350"/>
              <a:gd name="connsiteX95" fmla="*/ 2920699 w 4705359"/>
              <a:gd name="connsiteY95" fmla="*/ 849687 h 4705350"/>
              <a:gd name="connsiteX96" fmla="*/ 2920699 w 4705359"/>
              <a:gd name="connsiteY96" fmla="*/ 615258 h 4705350"/>
              <a:gd name="connsiteX97" fmla="*/ 3139688 w 4705359"/>
              <a:gd name="connsiteY97" fmla="*/ 396183 h 4705350"/>
              <a:gd name="connsiteX98" fmla="*/ 4053840 w 4705359"/>
              <a:gd name="connsiteY98" fmla="*/ 395849 h 4705350"/>
              <a:gd name="connsiteX99" fmla="*/ 4376185 w 4705359"/>
              <a:gd name="connsiteY99" fmla="*/ 658301 h 4705350"/>
              <a:gd name="connsiteX100" fmla="*/ 4705341 w 4705359"/>
              <a:gd name="connsiteY100" fmla="*/ 329155 h 4705350"/>
              <a:gd name="connsiteX101" fmla="*/ 4376195 w 4705359"/>
              <a:gd name="connsiteY101" fmla="*/ 0 h 4705350"/>
              <a:gd name="connsiteX102" fmla="*/ 4053840 w 4705359"/>
              <a:gd name="connsiteY102" fmla="*/ 262499 h 4705350"/>
              <a:gd name="connsiteX103" fmla="*/ 3139650 w 4705359"/>
              <a:gd name="connsiteY103" fmla="*/ 262833 h 4705350"/>
              <a:gd name="connsiteX104" fmla="*/ 2787358 w 4705359"/>
              <a:gd name="connsiteY104" fmla="*/ 615258 h 4705350"/>
              <a:gd name="connsiteX105" fmla="*/ 2787358 w 4705359"/>
              <a:gd name="connsiteY105" fmla="*/ 849687 h 4705350"/>
              <a:gd name="connsiteX106" fmla="*/ 1917992 w 4705359"/>
              <a:gd name="connsiteY106" fmla="*/ 849687 h 4705350"/>
              <a:gd name="connsiteX107" fmla="*/ 1917992 w 4705359"/>
              <a:gd name="connsiteY107" fmla="*/ 615258 h 4705350"/>
              <a:gd name="connsiteX108" fmla="*/ 1565701 w 4705359"/>
              <a:gd name="connsiteY108" fmla="*/ 262833 h 4705350"/>
              <a:gd name="connsiteX109" fmla="*/ 651510 w 4705359"/>
              <a:gd name="connsiteY109" fmla="*/ 262499 h 4705350"/>
              <a:gd name="connsiteX110" fmla="*/ 329155 w 4705359"/>
              <a:gd name="connsiteY110" fmla="*/ 0 h 4705350"/>
              <a:gd name="connsiteX111" fmla="*/ 0 w 4705359"/>
              <a:gd name="connsiteY111" fmla="*/ 329155 h 4705350"/>
              <a:gd name="connsiteX112" fmla="*/ 329155 w 4705359"/>
              <a:gd name="connsiteY112" fmla="*/ 658301 h 4705350"/>
              <a:gd name="connsiteX113" fmla="*/ 651501 w 4705359"/>
              <a:gd name="connsiteY113" fmla="*/ 395849 h 4705350"/>
              <a:gd name="connsiteX114" fmla="*/ 1565653 w 4705359"/>
              <a:gd name="connsiteY114" fmla="*/ 396183 h 4705350"/>
              <a:gd name="connsiteX115" fmla="*/ 1784642 w 4705359"/>
              <a:gd name="connsiteY115" fmla="*/ 615258 h 4705350"/>
              <a:gd name="connsiteX116" fmla="*/ 1784642 w 4705359"/>
              <a:gd name="connsiteY116" fmla="*/ 849687 h 4705350"/>
              <a:gd name="connsiteX117" fmla="*/ 1181395 w 4705359"/>
              <a:gd name="connsiteY117" fmla="*/ 849687 h 4705350"/>
              <a:gd name="connsiteX118" fmla="*/ 849687 w 4705359"/>
              <a:gd name="connsiteY118" fmla="*/ 1181395 h 4705350"/>
              <a:gd name="connsiteX119" fmla="*/ 849687 w 4705359"/>
              <a:gd name="connsiteY119" fmla="*/ 1611697 h 4705350"/>
              <a:gd name="connsiteX120" fmla="*/ 651510 w 4705359"/>
              <a:gd name="connsiteY120" fmla="*/ 1611535 h 4705350"/>
              <a:gd name="connsiteX121" fmla="*/ 329146 w 4705359"/>
              <a:gd name="connsiteY121" fmla="*/ 1349016 h 4705350"/>
              <a:gd name="connsiteX122" fmla="*/ 0 w 4705359"/>
              <a:gd name="connsiteY122" fmla="*/ 1678162 h 4705350"/>
              <a:gd name="connsiteX123" fmla="*/ 329155 w 4705359"/>
              <a:gd name="connsiteY123" fmla="*/ 2007318 h 4705350"/>
              <a:gd name="connsiteX124" fmla="*/ 651491 w 4705359"/>
              <a:gd name="connsiteY124" fmla="*/ 1744885 h 4705350"/>
              <a:gd name="connsiteX125" fmla="*/ 849687 w 4705359"/>
              <a:gd name="connsiteY125" fmla="*/ 1745047 h 4705350"/>
              <a:gd name="connsiteX126" fmla="*/ 849687 w 4705359"/>
              <a:gd name="connsiteY126" fmla="*/ 2960275 h 4705350"/>
              <a:gd name="connsiteX127" fmla="*/ 651491 w 4705359"/>
              <a:gd name="connsiteY127" fmla="*/ 2960456 h 4705350"/>
              <a:gd name="connsiteX128" fmla="*/ 329155 w 4705359"/>
              <a:gd name="connsiteY128" fmla="*/ 2698033 h 4705350"/>
              <a:gd name="connsiteX129" fmla="*/ 0 w 4705359"/>
              <a:gd name="connsiteY129" fmla="*/ 3027178 h 4705350"/>
              <a:gd name="connsiteX130" fmla="*/ 329155 w 4705359"/>
              <a:gd name="connsiteY130" fmla="*/ 3356334 h 4705350"/>
              <a:gd name="connsiteX131" fmla="*/ 651520 w 4705359"/>
              <a:gd name="connsiteY131" fmla="*/ 3093806 h 4705350"/>
              <a:gd name="connsiteX132" fmla="*/ 849697 w 4705359"/>
              <a:gd name="connsiteY132" fmla="*/ 3093625 h 4705350"/>
              <a:gd name="connsiteX133" fmla="*/ 849697 w 4705359"/>
              <a:gd name="connsiteY133" fmla="*/ 3523964 h 4705350"/>
              <a:gd name="connsiteX134" fmla="*/ 1181405 w 4705359"/>
              <a:gd name="connsiteY134" fmla="*/ 3855673 h 4705350"/>
              <a:gd name="connsiteX135" fmla="*/ 1784652 w 4705359"/>
              <a:gd name="connsiteY135" fmla="*/ 3855673 h 4705350"/>
              <a:gd name="connsiteX136" fmla="*/ 1784652 w 4705359"/>
              <a:gd name="connsiteY136" fmla="*/ 4090102 h 4705350"/>
              <a:gd name="connsiteX137" fmla="*/ 1565662 w 4705359"/>
              <a:gd name="connsiteY137" fmla="*/ 4309177 h 4705350"/>
              <a:gd name="connsiteX138" fmla="*/ 651510 w 4705359"/>
              <a:gd name="connsiteY138" fmla="*/ 4309510 h 4705350"/>
              <a:gd name="connsiteX139" fmla="*/ 329165 w 4705359"/>
              <a:gd name="connsiteY139" fmla="*/ 4047058 h 4705350"/>
              <a:gd name="connsiteX140" fmla="*/ 0 w 4705359"/>
              <a:gd name="connsiteY140" fmla="*/ 4376195 h 4705350"/>
              <a:gd name="connsiteX141" fmla="*/ 329155 w 4705359"/>
              <a:gd name="connsiteY141" fmla="*/ 4705350 h 4705350"/>
              <a:gd name="connsiteX142" fmla="*/ 651510 w 4705359"/>
              <a:gd name="connsiteY142" fmla="*/ 4442851 h 4705350"/>
              <a:gd name="connsiteX143" fmla="*/ 1565701 w 4705359"/>
              <a:gd name="connsiteY143" fmla="*/ 4442517 h 4705350"/>
              <a:gd name="connsiteX144" fmla="*/ 1917992 w 4705359"/>
              <a:gd name="connsiteY144" fmla="*/ 4090092 h 4705350"/>
              <a:gd name="connsiteX145" fmla="*/ 1917992 w 4705359"/>
              <a:gd name="connsiteY145" fmla="*/ 3855663 h 4705350"/>
              <a:gd name="connsiteX146" fmla="*/ 2787358 w 4705359"/>
              <a:gd name="connsiteY146" fmla="*/ 3855663 h 4705350"/>
              <a:gd name="connsiteX147" fmla="*/ 2787358 w 4705359"/>
              <a:gd name="connsiteY147" fmla="*/ 4090092 h 4705350"/>
              <a:gd name="connsiteX148" fmla="*/ 3139650 w 4705359"/>
              <a:gd name="connsiteY148" fmla="*/ 4442517 h 4705350"/>
              <a:gd name="connsiteX149" fmla="*/ 4053840 w 4705359"/>
              <a:gd name="connsiteY149" fmla="*/ 4442851 h 4705350"/>
              <a:gd name="connsiteX150" fmla="*/ 4376195 w 4705359"/>
              <a:gd name="connsiteY150" fmla="*/ 4705350 h 4705350"/>
              <a:gd name="connsiteX151" fmla="*/ 4705350 w 4705359"/>
              <a:gd name="connsiteY151" fmla="*/ 4376195 h 4705350"/>
              <a:gd name="connsiteX152" fmla="*/ 4376195 w 4705359"/>
              <a:gd name="connsiteY152" fmla="*/ 4047049 h 4705350"/>
              <a:gd name="connsiteX153" fmla="*/ 4053850 w 4705359"/>
              <a:gd name="connsiteY153" fmla="*/ 4309501 h 4705350"/>
              <a:gd name="connsiteX154" fmla="*/ 3139697 w 4705359"/>
              <a:gd name="connsiteY154" fmla="*/ 4309167 h 4705350"/>
              <a:gd name="connsiteX155" fmla="*/ 2920708 w 4705359"/>
              <a:gd name="connsiteY155" fmla="*/ 4090092 h 4705350"/>
              <a:gd name="connsiteX156" fmla="*/ 2920708 w 4705359"/>
              <a:gd name="connsiteY156" fmla="*/ 3855663 h 4705350"/>
              <a:gd name="connsiteX157" fmla="*/ 3523955 w 4705359"/>
              <a:gd name="connsiteY157" fmla="*/ 3855663 h 4705350"/>
              <a:gd name="connsiteX158" fmla="*/ 3855663 w 4705359"/>
              <a:gd name="connsiteY158" fmla="*/ 3523955 h 4705350"/>
              <a:gd name="connsiteX159" fmla="*/ 3855663 w 4705359"/>
              <a:gd name="connsiteY159" fmla="*/ 3093625 h 4705350"/>
              <a:gd name="connsiteX160" fmla="*/ 4053840 w 4705359"/>
              <a:gd name="connsiteY160" fmla="*/ 3093796 h 4705350"/>
              <a:gd name="connsiteX161" fmla="*/ 4376204 w 4705359"/>
              <a:gd name="connsiteY161" fmla="*/ 3356324 h 4705350"/>
              <a:gd name="connsiteX162" fmla="*/ 4705360 w 4705359"/>
              <a:gd name="connsiteY162" fmla="*/ 3027169 h 4705350"/>
              <a:gd name="connsiteX163" fmla="*/ 4376204 w 4705359"/>
              <a:gd name="connsiteY163" fmla="*/ 2698023 h 4705350"/>
              <a:gd name="connsiteX164" fmla="*/ 4053869 w 4705359"/>
              <a:gd name="connsiteY164" fmla="*/ 2960446 h 4705350"/>
              <a:gd name="connsiteX165" fmla="*/ 3855673 w 4705359"/>
              <a:gd name="connsiteY165" fmla="*/ 2960275 h 4705350"/>
              <a:gd name="connsiteX166" fmla="*/ 3855673 w 4705359"/>
              <a:gd name="connsiteY166" fmla="*/ 1745047 h 4705350"/>
              <a:gd name="connsiteX167" fmla="*/ 4376195 w 4705359"/>
              <a:gd name="connsiteY167" fmla="*/ 1482366 h 4705350"/>
              <a:gd name="connsiteX168" fmla="*/ 4572000 w 4705359"/>
              <a:gd name="connsiteY168" fmla="*/ 1678162 h 4705350"/>
              <a:gd name="connsiteX169" fmla="*/ 4376195 w 4705359"/>
              <a:gd name="connsiteY169" fmla="*/ 1873968 h 4705350"/>
              <a:gd name="connsiteX170" fmla="*/ 4180399 w 4705359"/>
              <a:gd name="connsiteY170" fmla="*/ 1678162 h 4705350"/>
              <a:gd name="connsiteX171" fmla="*/ 4376195 w 4705359"/>
              <a:gd name="connsiteY171" fmla="*/ 1482366 h 4705350"/>
              <a:gd name="connsiteX172" fmla="*/ 4376195 w 4705359"/>
              <a:gd name="connsiteY172" fmla="*/ 133350 h 4705350"/>
              <a:gd name="connsiteX173" fmla="*/ 4572000 w 4705359"/>
              <a:gd name="connsiteY173" fmla="*/ 329155 h 4705350"/>
              <a:gd name="connsiteX174" fmla="*/ 4376195 w 4705359"/>
              <a:gd name="connsiteY174" fmla="*/ 524951 h 4705350"/>
              <a:gd name="connsiteX175" fmla="*/ 4180399 w 4705359"/>
              <a:gd name="connsiteY175" fmla="*/ 329155 h 4705350"/>
              <a:gd name="connsiteX176" fmla="*/ 4376195 w 4705359"/>
              <a:gd name="connsiteY176" fmla="*/ 133350 h 4705350"/>
              <a:gd name="connsiteX177" fmla="*/ 329155 w 4705359"/>
              <a:gd name="connsiteY177" fmla="*/ 524951 h 4705350"/>
              <a:gd name="connsiteX178" fmla="*/ 133350 w 4705359"/>
              <a:gd name="connsiteY178" fmla="*/ 329155 h 4705350"/>
              <a:gd name="connsiteX179" fmla="*/ 329155 w 4705359"/>
              <a:gd name="connsiteY179" fmla="*/ 133350 h 4705350"/>
              <a:gd name="connsiteX180" fmla="*/ 524951 w 4705359"/>
              <a:gd name="connsiteY180" fmla="*/ 329155 h 4705350"/>
              <a:gd name="connsiteX181" fmla="*/ 329155 w 4705359"/>
              <a:gd name="connsiteY181" fmla="*/ 524951 h 4705350"/>
              <a:gd name="connsiteX182" fmla="*/ 329155 w 4705359"/>
              <a:gd name="connsiteY182" fmla="*/ 1873968 h 4705350"/>
              <a:gd name="connsiteX183" fmla="*/ 133350 w 4705359"/>
              <a:gd name="connsiteY183" fmla="*/ 1678162 h 4705350"/>
              <a:gd name="connsiteX184" fmla="*/ 329155 w 4705359"/>
              <a:gd name="connsiteY184" fmla="*/ 1482366 h 4705350"/>
              <a:gd name="connsiteX185" fmla="*/ 524951 w 4705359"/>
              <a:gd name="connsiteY185" fmla="*/ 1678162 h 4705350"/>
              <a:gd name="connsiteX186" fmla="*/ 329155 w 4705359"/>
              <a:gd name="connsiteY186" fmla="*/ 1873968 h 4705350"/>
              <a:gd name="connsiteX187" fmla="*/ 329155 w 4705359"/>
              <a:gd name="connsiteY187" fmla="*/ 3222984 h 4705350"/>
              <a:gd name="connsiteX188" fmla="*/ 133350 w 4705359"/>
              <a:gd name="connsiteY188" fmla="*/ 3027178 h 4705350"/>
              <a:gd name="connsiteX189" fmla="*/ 329155 w 4705359"/>
              <a:gd name="connsiteY189" fmla="*/ 2831383 h 4705350"/>
              <a:gd name="connsiteX190" fmla="*/ 524951 w 4705359"/>
              <a:gd name="connsiteY190" fmla="*/ 3027178 h 4705350"/>
              <a:gd name="connsiteX191" fmla="*/ 329155 w 4705359"/>
              <a:gd name="connsiteY191" fmla="*/ 3222984 h 4705350"/>
              <a:gd name="connsiteX192" fmla="*/ 329155 w 4705359"/>
              <a:gd name="connsiteY192" fmla="*/ 4572000 h 4705350"/>
              <a:gd name="connsiteX193" fmla="*/ 133350 w 4705359"/>
              <a:gd name="connsiteY193" fmla="*/ 4376195 h 4705350"/>
              <a:gd name="connsiteX194" fmla="*/ 329155 w 4705359"/>
              <a:gd name="connsiteY194" fmla="*/ 4180399 h 4705350"/>
              <a:gd name="connsiteX195" fmla="*/ 524951 w 4705359"/>
              <a:gd name="connsiteY195" fmla="*/ 4376195 h 4705350"/>
              <a:gd name="connsiteX196" fmla="*/ 329155 w 4705359"/>
              <a:gd name="connsiteY196" fmla="*/ 4572000 h 4705350"/>
              <a:gd name="connsiteX197" fmla="*/ 4376195 w 4705359"/>
              <a:gd name="connsiteY197" fmla="*/ 4180399 h 4705350"/>
              <a:gd name="connsiteX198" fmla="*/ 4572000 w 4705359"/>
              <a:gd name="connsiteY198" fmla="*/ 4376195 h 4705350"/>
              <a:gd name="connsiteX199" fmla="*/ 4376195 w 4705359"/>
              <a:gd name="connsiteY199" fmla="*/ 4572000 h 4705350"/>
              <a:gd name="connsiteX200" fmla="*/ 4180399 w 4705359"/>
              <a:gd name="connsiteY200" fmla="*/ 4376195 h 4705350"/>
              <a:gd name="connsiteX201" fmla="*/ 4376195 w 4705359"/>
              <a:gd name="connsiteY201" fmla="*/ 4180399 h 4705350"/>
              <a:gd name="connsiteX202" fmla="*/ 3722313 w 4705359"/>
              <a:gd name="connsiteY202" fmla="*/ 3523955 h 4705350"/>
              <a:gd name="connsiteX203" fmla="*/ 3523955 w 4705359"/>
              <a:gd name="connsiteY203" fmla="*/ 3722313 h 4705350"/>
              <a:gd name="connsiteX204" fmla="*/ 1181395 w 4705359"/>
              <a:gd name="connsiteY204" fmla="*/ 3722313 h 4705350"/>
              <a:gd name="connsiteX205" fmla="*/ 983037 w 4705359"/>
              <a:gd name="connsiteY205" fmla="*/ 3523955 h 4705350"/>
              <a:gd name="connsiteX206" fmla="*/ 983037 w 4705359"/>
              <a:gd name="connsiteY206" fmla="*/ 1181395 h 4705350"/>
              <a:gd name="connsiteX207" fmla="*/ 1181395 w 4705359"/>
              <a:gd name="connsiteY207" fmla="*/ 983037 h 4705350"/>
              <a:gd name="connsiteX208" fmla="*/ 3523955 w 4705359"/>
              <a:gd name="connsiteY208" fmla="*/ 983037 h 4705350"/>
              <a:gd name="connsiteX209" fmla="*/ 3722313 w 4705359"/>
              <a:gd name="connsiteY209" fmla="*/ 1181395 h 4705350"/>
              <a:gd name="connsiteX210" fmla="*/ 4376195 w 4705359"/>
              <a:gd name="connsiteY210" fmla="*/ 2831383 h 4705350"/>
              <a:gd name="connsiteX211" fmla="*/ 4572000 w 4705359"/>
              <a:gd name="connsiteY211" fmla="*/ 3027178 h 4705350"/>
              <a:gd name="connsiteX212" fmla="*/ 4376195 w 4705359"/>
              <a:gd name="connsiteY212" fmla="*/ 3222984 h 4705350"/>
              <a:gd name="connsiteX213" fmla="*/ 4180399 w 4705359"/>
              <a:gd name="connsiteY213" fmla="*/ 3027178 h 4705350"/>
              <a:gd name="connsiteX214" fmla="*/ 4376195 w 4705359"/>
              <a:gd name="connsiteY214" fmla="*/ 2831383 h 470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4705359" h="4705350">
                <a:moveTo>
                  <a:pt x="3454089" y="1890351"/>
                </a:moveTo>
                <a:cubicBezTo>
                  <a:pt x="3458499" y="1866519"/>
                  <a:pt x="3460776" y="1842059"/>
                  <a:pt x="3460776" y="1817237"/>
                </a:cubicBezTo>
                <a:cubicBezTo>
                  <a:pt x="3460776" y="1638891"/>
                  <a:pt x="3342199" y="1487719"/>
                  <a:pt x="3179740" y="1438418"/>
                </a:cubicBezTo>
                <a:cubicBezTo>
                  <a:pt x="3141002" y="1258062"/>
                  <a:pt x="2982582" y="1127417"/>
                  <a:pt x="2793168" y="1127417"/>
                </a:cubicBezTo>
                <a:cubicBezTo>
                  <a:pt x="2578732" y="1127417"/>
                  <a:pt x="2397567" y="1308583"/>
                  <a:pt x="2397567" y="1523019"/>
                </a:cubicBezTo>
                <a:lnTo>
                  <a:pt x="2397567" y="3182322"/>
                </a:lnTo>
                <a:cubicBezTo>
                  <a:pt x="2397567" y="3400454"/>
                  <a:pt x="2575027" y="3577924"/>
                  <a:pt x="2793168" y="3577924"/>
                </a:cubicBezTo>
                <a:cubicBezTo>
                  <a:pt x="3010815" y="3577924"/>
                  <a:pt x="3187970" y="3401254"/>
                  <a:pt x="3188761" y="3183798"/>
                </a:cubicBezTo>
                <a:cubicBezTo>
                  <a:pt x="3406073" y="3153890"/>
                  <a:pt x="3573971" y="2966971"/>
                  <a:pt x="3573971" y="2741581"/>
                </a:cubicBezTo>
                <a:cubicBezTo>
                  <a:pt x="3573971" y="2656123"/>
                  <a:pt x="3549825" y="2576189"/>
                  <a:pt x="3508019" y="2508257"/>
                </a:cubicBezTo>
                <a:cubicBezTo>
                  <a:pt x="3573104" y="2429542"/>
                  <a:pt x="3609604" y="2329634"/>
                  <a:pt x="3609604" y="2226659"/>
                </a:cubicBezTo>
                <a:cubicBezTo>
                  <a:pt x="3609585" y="2096357"/>
                  <a:pt x="3552216" y="1973799"/>
                  <a:pt x="3454089" y="1890351"/>
                </a:cubicBezTo>
                <a:close/>
                <a:moveTo>
                  <a:pt x="3419885" y="2404472"/>
                </a:moveTo>
                <a:cubicBezTo>
                  <a:pt x="3341513" y="2336416"/>
                  <a:pt x="3239262" y="2295182"/>
                  <a:pt x="3127562" y="2295182"/>
                </a:cubicBezTo>
                <a:cubicBezTo>
                  <a:pt x="3090739" y="2295182"/>
                  <a:pt x="3060887" y="2325034"/>
                  <a:pt x="3060887" y="2361857"/>
                </a:cubicBezTo>
                <a:cubicBezTo>
                  <a:pt x="3060887" y="2398681"/>
                  <a:pt x="3090739" y="2428532"/>
                  <a:pt x="3127562" y="2428532"/>
                </a:cubicBezTo>
                <a:cubicBezTo>
                  <a:pt x="3300175" y="2428532"/>
                  <a:pt x="3440611" y="2568969"/>
                  <a:pt x="3440611" y="2741581"/>
                </a:cubicBezTo>
                <a:cubicBezTo>
                  <a:pt x="3440611" y="2914193"/>
                  <a:pt x="3300175" y="3054630"/>
                  <a:pt x="3127562" y="3054630"/>
                </a:cubicBezTo>
                <a:cubicBezTo>
                  <a:pt x="3044057" y="3054630"/>
                  <a:pt x="2965523" y="3022140"/>
                  <a:pt x="2906420" y="2963161"/>
                </a:cubicBezTo>
                <a:cubicBezTo>
                  <a:pt x="2880370" y="2937148"/>
                  <a:pt x="2838145" y="2937177"/>
                  <a:pt x="2812133" y="2963256"/>
                </a:cubicBezTo>
                <a:cubicBezTo>
                  <a:pt x="2786120" y="2989316"/>
                  <a:pt x="2786158" y="3031531"/>
                  <a:pt x="2812228" y="3057544"/>
                </a:cubicBezTo>
                <a:cubicBezTo>
                  <a:pt x="2879227" y="3124410"/>
                  <a:pt x="2963742" y="3167396"/>
                  <a:pt x="3055411" y="3182207"/>
                </a:cubicBezTo>
                <a:lnTo>
                  <a:pt x="3055411" y="3182331"/>
                </a:lnTo>
                <a:cubicBezTo>
                  <a:pt x="3055411" y="3326940"/>
                  <a:pt x="2937767" y="3444583"/>
                  <a:pt x="2793159" y="3444583"/>
                </a:cubicBezTo>
                <a:cubicBezTo>
                  <a:pt x="2651008" y="3444583"/>
                  <a:pt x="2530907" y="3324492"/>
                  <a:pt x="2530907" y="3182331"/>
                </a:cubicBezTo>
                <a:lnTo>
                  <a:pt x="2530907" y="1523019"/>
                </a:lnTo>
                <a:cubicBezTo>
                  <a:pt x="2530907" y="1383316"/>
                  <a:pt x="2653456" y="1260767"/>
                  <a:pt x="2793159" y="1260767"/>
                </a:cubicBezTo>
                <a:cubicBezTo>
                  <a:pt x="2902601" y="1260767"/>
                  <a:pt x="2996422" y="1326518"/>
                  <a:pt x="3035713" y="1422521"/>
                </a:cubicBezTo>
                <a:cubicBezTo>
                  <a:pt x="2940149" y="1429445"/>
                  <a:pt x="2851461" y="1470231"/>
                  <a:pt x="2783424" y="1539116"/>
                </a:cubicBezTo>
                <a:cubicBezTo>
                  <a:pt x="2757554" y="1565310"/>
                  <a:pt x="2757811" y="1607534"/>
                  <a:pt x="2784015" y="1633404"/>
                </a:cubicBezTo>
                <a:cubicBezTo>
                  <a:pt x="2810209" y="1659274"/>
                  <a:pt x="2852423" y="1659007"/>
                  <a:pt x="2878303" y="1632814"/>
                </a:cubicBezTo>
                <a:cubicBezTo>
                  <a:pt x="2927985" y="1582503"/>
                  <a:pt x="2994298" y="1554804"/>
                  <a:pt x="3065012" y="1554804"/>
                </a:cubicBezTo>
                <a:cubicBezTo>
                  <a:pt x="3078766" y="1554804"/>
                  <a:pt x="3092272" y="1555871"/>
                  <a:pt x="3105464" y="1557919"/>
                </a:cubicBezTo>
                <a:cubicBezTo>
                  <a:pt x="3108055" y="1558528"/>
                  <a:pt x="3110713" y="1558985"/>
                  <a:pt x="3113399" y="1559281"/>
                </a:cubicBezTo>
                <a:cubicBezTo>
                  <a:pt x="3235062" y="1582055"/>
                  <a:pt x="3327426" y="1689059"/>
                  <a:pt x="3327426" y="1817227"/>
                </a:cubicBezTo>
                <a:cubicBezTo>
                  <a:pt x="3327426" y="1843507"/>
                  <a:pt x="3323596" y="1869138"/>
                  <a:pt x="3316253" y="1893503"/>
                </a:cubicBezTo>
                <a:cubicBezTo>
                  <a:pt x="3315481" y="1895580"/>
                  <a:pt x="3314814" y="1897685"/>
                  <a:pt x="3314262" y="1899809"/>
                </a:cubicBezTo>
                <a:cubicBezTo>
                  <a:pt x="3298098" y="1948853"/>
                  <a:pt x="3267542" y="1992401"/>
                  <a:pt x="3225213" y="2025082"/>
                </a:cubicBezTo>
                <a:cubicBezTo>
                  <a:pt x="3196066" y="2047589"/>
                  <a:pt x="3190685" y="2089461"/>
                  <a:pt x="3213192" y="2118608"/>
                </a:cubicBezTo>
                <a:cubicBezTo>
                  <a:pt x="3235700" y="2147754"/>
                  <a:pt x="3277562" y="2153136"/>
                  <a:pt x="3306718" y="2130628"/>
                </a:cubicBezTo>
                <a:cubicBezTo>
                  <a:pt x="3345075" y="2101015"/>
                  <a:pt x="3377032" y="2065458"/>
                  <a:pt x="3401702" y="2025739"/>
                </a:cubicBezTo>
                <a:cubicBezTo>
                  <a:pt x="3449260" y="2081003"/>
                  <a:pt x="3476244" y="2152012"/>
                  <a:pt x="3476244" y="2226650"/>
                </a:cubicBezTo>
                <a:cubicBezTo>
                  <a:pt x="3476235" y="2291601"/>
                  <a:pt x="3456546" y="2352961"/>
                  <a:pt x="3419885" y="2404472"/>
                </a:cubicBezTo>
                <a:close/>
                <a:moveTo>
                  <a:pt x="1912191" y="1127427"/>
                </a:moveTo>
                <a:cubicBezTo>
                  <a:pt x="1722777" y="1127427"/>
                  <a:pt x="1564357" y="1258072"/>
                  <a:pt x="1525619" y="1438428"/>
                </a:cubicBezTo>
                <a:cubicBezTo>
                  <a:pt x="1363161" y="1487719"/>
                  <a:pt x="1244584" y="1638891"/>
                  <a:pt x="1244584" y="1817246"/>
                </a:cubicBezTo>
                <a:cubicBezTo>
                  <a:pt x="1244584" y="1842068"/>
                  <a:pt x="1246851" y="1866529"/>
                  <a:pt x="1251271" y="1890360"/>
                </a:cubicBezTo>
                <a:cubicBezTo>
                  <a:pt x="1153144" y="1973799"/>
                  <a:pt x="1095766" y="2096357"/>
                  <a:pt x="1095766" y="2226659"/>
                </a:cubicBezTo>
                <a:cubicBezTo>
                  <a:pt x="1095766" y="2329644"/>
                  <a:pt x="1132256" y="2429552"/>
                  <a:pt x="1197350" y="2508257"/>
                </a:cubicBezTo>
                <a:cubicBezTo>
                  <a:pt x="1155535" y="2576189"/>
                  <a:pt x="1131399" y="2656123"/>
                  <a:pt x="1131399" y="2741581"/>
                </a:cubicBezTo>
                <a:cubicBezTo>
                  <a:pt x="1131399" y="2966980"/>
                  <a:pt x="1299296" y="3153890"/>
                  <a:pt x="1516609" y="3183798"/>
                </a:cubicBezTo>
                <a:cubicBezTo>
                  <a:pt x="1517399" y="3401254"/>
                  <a:pt x="1694564" y="3577924"/>
                  <a:pt x="1912201" y="3577924"/>
                </a:cubicBezTo>
                <a:cubicBezTo>
                  <a:pt x="2130333" y="3577924"/>
                  <a:pt x="2307803" y="3400463"/>
                  <a:pt x="2307803" y="3182322"/>
                </a:cubicBezTo>
                <a:lnTo>
                  <a:pt x="2307803" y="1523019"/>
                </a:lnTo>
                <a:cubicBezTo>
                  <a:pt x="2307793" y="1308583"/>
                  <a:pt x="2126628" y="1127427"/>
                  <a:pt x="1912191" y="1127427"/>
                </a:cubicBezTo>
                <a:close/>
                <a:moveTo>
                  <a:pt x="2174443" y="3182331"/>
                </a:moveTo>
                <a:cubicBezTo>
                  <a:pt x="2174443" y="3324482"/>
                  <a:pt x="2054352" y="3444583"/>
                  <a:pt x="1912191" y="3444583"/>
                </a:cubicBezTo>
                <a:cubicBezTo>
                  <a:pt x="1767583" y="3444583"/>
                  <a:pt x="1649940" y="3326940"/>
                  <a:pt x="1649940" y="3182331"/>
                </a:cubicBezTo>
                <a:cubicBezTo>
                  <a:pt x="1649940" y="3182293"/>
                  <a:pt x="1649940" y="3182255"/>
                  <a:pt x="1649940" y="3182207"/>
                </a:cubicBezTo>
                <a:cubicBezTo>
                  <a:pt x="1741599" y="3167396"/>
                  <a:pt x="1826123" y="3124410"/>
                  <a:pt x="1893122" y="3057544"/>
                </a:cubicBezTo>
                <a:cubicBezTo>
                  <a:pt x="1919183" y="3031541"/>
                  <a:pt x="1919230" y="2989316"/>
                  <a:pt x="1893218" y="2963256"/>
                </a:cubicBezTo>
                <a:cubicBezTo>
                  <a:pt x="1867205" y="2937196"/>
                  <a:pt x="1824990" y="2937148"/>
                  <a:pt x="1798930" y="2963161"/>
                </a:cubicBezTo>
                <a:cubicBezTo>
                  <a:pt x="1739827" y="3022140"/>
                  <a:pt x="1661284" y="3054630"/>
                  <a:pt x="1577788" y="3054630"/>
                </a:cubicBezTo>
                <a:cubicBezTo>
                  <a:pt x="1405176" y="3054630"/>
                  <a:pt x="1264739" y="2914193"/>
                  <a:pt x="1264739" y="2741581"/>
                </a:cubicBezTo>
                <a:cubicBezTo>
                  <a:pt x="1264739" y="2568969"/>
                  <a:pt x="1405176" y="2428532"/>
                  <a:pt x="1577788" y="2428532"/>
                </a:cubicBezTo>
                <a:cubicBezTo>
                  <a:pt x="1614611" y="2428532"/>
                  <a:pt x="1644463" y="2398681"/>
                  <a:pt x="1644463" y="2361857"/>
                </a:cubicBezTo>
                <a:cubicBezTo>
                  <a:pt x="1644463" y="2325034"/>
                  <a:pt x="1614611" y="2295182"/>
                  <a:pt x="1577788" y="2295182"/>
                </a:cubicBezTo>
                <a:cubicBezTo>
                  <a:pt x="1466088" y="2295182"/>
                  <a:pt x="1363837" y="2336426"/>
                  <a:pt x="1285465" y="2404472"/>
                </a:cubicBezTo>
                <a:cubicBezTo>
                  <a:pt x="1248804" y="2352961"/>
                  <a:pt x="1229116" y="2291601"/>
                  <a:pt x="1229116" y="2226659"/>
                </a:cubicBezTo>
                <a:cubicBezTo>
                  <a:pt x="1229116" y="2152022"/>
                  <a:pt x="1256100" y="2081013"/>
                  <a:pt x="1303658" y="2025749"/>
                </a:cubicBezTo>
                <a:cubicBezTo>
                  <a:pt x="1328328" y="2065468"/>
                  <a:pt x="1360284" y="2101025"/>
                  <a:pt x="1398642" y="2130638"/>
                </a:cubicBezTo>
                <a:cubicBezTo>
                  <a:pt x="1427788" y="2153145"/>
                  <a:pt x="1469660" y="2147764"/>
                  <a:pt x="1492168" y="2118617"/>
                </a:cubicBezTo>
                <a:cubicBezTo>
                  <a:pt x="1514675" y="2089471"/>
                  <a:pt x="1509284" y="2047599"/>
                  <a:pt x="1480147" y="2025091"/>
                </a:cubicBezTo>
                <a:cubicBezTo>
                  <a:pt x="1437827" y="1992411"/>
                  <a:pt x="1407262" y="1948863"/>
                  <a:pt x="1391098" y="1899818"/>
                </a:cubicBezTo>
                <a:cubicBezTo>
                  <a:pt x="1390545" y="1897694"/>
                  <a:pt x="1389879" y="1895599"/>
                  <a:pt x="1389107" y="1893513"/>
                </a:cubicBezTo>
                <a:cubicBezTo>
                  <a:pt x="1381763" y="1869148"/>
                  <a:pt x="1377934" y="1843507"/>
                  <a:pt x="1377934" y="1817237"/>
                </a:cubicBezTo>
                <a:cubicBezTo>
                  <a:pt x="1377934" y="1689059"/>
                  <a:pt x="1470298" y="1582064"/>
                  <a:pt x="1591961" y="1559290"/>
                </a:cubicBezTo>
                <a:cubicBezTo>
                  <a:pt x="1594647" y="1558995"/>
                  <a:pt x="1597295" y="1558538"/>
                  <a:pt x="1599895" y="1557928"/>
                </a:cubicBezTo>
                <a:cubicBezTo>
                  <a:pt x="1613078" y="1555880"/>
                  <a:pt x="1626594" y="1554813"/>
                  <a:pt x="1640348" y="1554813"/>
                </a:cubicBezTo>
                <a:cubicBezTo>
                  <a:pt x="1711062" y="1554813"/>
                  <a:pt x="1777365" y="1582522"/>
                  <a:pt x="1827057" y="1632823"/>
                </a:cubicBezTo>
                <a:cubicBezTo>
                  <a:pt x="1852936" y="1659017"/>
                  <a:pt x="1895151" y="1659284"/>
                  <a:pt x="1921345" y="1633414"/>
                </a:cubicBezTo>
                <a:cubicBezTo>
                  <a:pt x="1947539" y="1607544"/>
                  <a:pt x="1947805" y="1565319"/>
                  <a:pt x="1921936" y="1539126"/>
                </a:cubicBezTo>
                <a:cubicBezTo>
                  <a:pt x="1853898" y="1470241"/>
                  <a:pt x="1765211" y="1429455"/>
                  <a:pt x="1669647" y="1422530"/>
                </a:cubicBezTo>
                <a:cubicBezTo>
                  <a:pt x="1708937" y="1326518"/>
                  <a:pt x="1802759" y="1260777"/>
                  <a:pt x="1912201" y="1260777"/>
                </a:cubicBezTo>
                <a:cubicBezTo>
                  <a:pt x="2051904" y="1260777"/>
                  <a:pt x="2174453" y="1383325"/>
                  <a:pt x="2174453" y="1523028"/>
                </a:cubicBezTo>
                <a:lnTo>
                  <a:pt x="2174453" y="3182331"/>
                </a:lnTo>
                <a:close/>
                <a:moveTo>
                  <a:pt x="3855663" y="1745047"/>
                </a:moveTo>
                <a:lnTo>
                  <a:pt x="4053859" y="1744885"/>
                </a:lnTo>
                <a:cubicBezTo>
                  <a:pt x="4084787" y="1894494"/>
                  <a:pt x="4217565" y="2007318"/>
                  <a:pt x="4376195" y="2007318"/>
                </a:cubicBezTo>
                <a:cubicBezTo>
                  <a:pt x="4557694" y="2007318"/>
                  <a:pt x="4705350" y="1859661"/>
                  <a:pt x="4705350" y="1678162"/>
                </a:cubicBezTo>
                <a:cubicBezTo>
                  <a:pt x="4705350" y="1496673"/>
                  <a:pt x="4557694" y="1349016"/>
                  <a:pt x="4376195" y="1349016"/>
                </a:cubicBezTo>
                <a:cubicBezTo>
                  <a:pt x="4217527" y="1349016"/>
                  <a:pt x="4084720" y="1461878"/>
                  <a:pt x="4053831" y="1611535"/>
                </a:cubicBezTo>
                <a:lnTo>
                  <a:pt x="3855653" y="1611697"/>
                </a:lnTo>
                <a:lnTo>
                  <a:pt x="3855653" y="1181395"/>
                </a:lnTo>
                <a:cubicBezTo>
                  <a:pt x="3855653" y="998496"/>
                  <a:pt x="3706845" y="849687"/>
                  <a:pt x="3523945" y="849687"/>
                </a:cubicBezTo>
                <a:lnTo>
                  <a:pt x="2920699" y="849687"/>
                </a:lnTo>
                <a:lnTo>
                  <a:pt x="2920699" y="615258"/>
                </a:lnTo>
                <a:cubicBezTo>
                  <a:pt x="2920699" y="494500"/>
                  <a:pt x="3018939" y="396221"/>
                  <a:pt x="3139688" y="396183"/>
                </a:cubicBezTo>
                <a:lnTo>
                  <a:pt x="4053840" y="395849"/>
                </a:lnTo>
                <a:cubicBezTo>
                  <a:pt x="4084758" y="545468"/>
                  <a:pt x="4217537" y="658301"/>
                  <a:pt x="4376185" y="658301"/>
                </a:cubicBezTo>
                <a:cubicBezTo>
                  <a:pt x="4557684" y="658301"/>
                  <a:pt x="4705341" y="510645"/>
                  <a:pt x="4705341" y="329155"/>
                </a:cubicBezTo>
                <a:cubicBezTo>
                  <a:pt x="4705350" y="147657"/>
                  <a:pt x="4557694" y="0"/>
                  <a:pt x="4376195" y="0"/>
                </a:cubicBezTo>
                <a:cubicBezTo>
                  <a:pt x="4217537" y="0"/>
                  <a:pt x="4084739" y="112852"/>
                  <a:pt x="4053840" y="262499"/>
                </a:cubicBezTo>
                <a:lnTo>
                  <a:pt x="3139650" y="262833"/>
                </a:lnTo>
                <a:cubicBezTo>
                  <a:pt x="2945387" y="262900"/>
                  <a:pt x="2787358" y="420996"/>
                  <a:pt x="2787358" y="615258"/>
                </a:cubicBezTo>
                <a:lnTo>
                  <a:pt x="2787358" y="849687"/>
                </a:lnTo>
                <a:lnTo>
                  <a:pt x="1917992" y="849687"/>
                </a:lnTo>
                <a:lnTo>
                  <a:pt x="1917992" y="615258"/>
                </a:lnTo>
                <a:cubicBezTo>
                  <a:pt x="1917992" y="420996"/>
                  <a:pt x="1759953" y="262900"/>
                  <a:pt x="1565701" y="262833"/>
                </a:cubicBezTo>
                <a:lnTo>
                  <a:pt x="651510" y="262499"/>
                </a:lnTo>
                <a:cubicBezTo>
                  <a:pt x="620611" y="112852"/>
                  <a:pt x="487813" y="0"/>
                  <a:pt x="329155" y="0"/>
                </a:cubicBezTo>
                <a:cubicBezTo>
                  <a:pt x="147657" y="0"/>
                  <a:pt x="0" y="147657"/>
                  <a:pt x="0" y="329155"/>
                </a:cubicBezTo>
                <a:cubicBezTo>
                  <a:pt x="0" y="510645"/>
                  <a:pt x="147657" y="658301"/>
                  <a:pt x="329155" y="658301"/>
                </a:cubicBezTo>
                <a:cubicBezTo>
                  <a:pt x="487804" y="658301"/>
                  <a:pt x="620582" y="545478"/>
                  <a:pt x="651501" y="395849"/>
                </a:cubicBezTo>
                <a:lnTo>
                  <a:pt x="1565653" y="396183"/>
                </a:lnTo>
                <a:cubicBezTo>
                  <a:pt x="1686401" y="396221"/>
                  <a:pt x="1784642" y="494500"/>
                  <a:pt x="1784642" y="615258"/>
                </a:cubicBezTo>
                <a:lnTo>
                  <a:pt x="1784642" y="849687"/>
                </a:lnTo>
                <a:lnTo>
                  <a:pt x="1181395" y="849687"/>
                </a:lnTo>
                <a:cubicBezTo>
                  <a:pt x="998496" y="849687"/>
                  <a:pt x="849687" y="998496"/>
                  <a:pt x="849687" y="1181395"/>
                </a:cubicBezTo>
                <a:lnTo>
                  <a:pt x="849687" y="1611697"/>
                </a:lnTo>
                <a:lnTo>
                  <a:pt x="651510" y="1611535"/>
                </a:lnTo>
                <a:cubicBezTo>
                  <a:pt x="620620" y="1461878"/>
                  <a:pt x="487823" y="1349016"/>
                  <a:pt x="329146" y="1349016"/>
                </a:cubicBezTo>
                <a:cubicBezTo>
                  <a:pt x="147657" y="1349016"/>
                  <a:pt x="0" y="1496673"/>
                  <a:pt x="0" y="1678162"/>
                </a:cubicBezTo>
                <a:cubicBezTo>
                  <a:pt x="0" y="1859661"/>
                  <a:pt x="147657" y="2007318"/>
                  <a:pt x="329155" y="2007318"/>
                </a:cubicBezTo>
                <a:cubicBezTo>
                  <a:pt x="487794" y="2007318"/>
                  <a:pt x="620563" y="1894503"/>
                  <a:pt x="651491" y="1744885"/>
                </a:cubicBezTo>
                <a:lnTo>
                  <a:pt x="849687" y="1745047"/>
                </a:lnTo>
                <a:lnTo>
                  <a:pt x="849687" y="2960275"/>
                </a:lnTo>
                <a:lnTo>
                  <a:pt x="651491" y="2960456"/>
                </a:lnTo>
                <a:cubicBezTo>
                  <a:pt x="620563" y="2810847"/>
                  <a:pt x="487785" y="2698033"/>
                  <a:pt x="329155" y="2698033"/>
                </a:cubicBezTo>
                <a:cubicBezTo>
                  <a:pt x="147657" y="2698033"/>
                  <a:pt x="0" y="2845689"/>
                  <a:pt x="0" y="3027178"/>
                </a:cubicBezTo>
                <a:cubicBezTo>
                  <a:pt x="0" y="3208677"/>
                  <a:pt x="147657" y="3356334"/>
                  <a:pt x="329155" y="3356334"/>
                </a:cubicBezTo>
                <a:cubicBezTo>
                  <a:pt x="487832" y="3356334"/>
                  <a:pt x="620630" y="3243472"/>
                  <a:pt x="651520" y="3093806"/>
                </a:cubicBezTo>
                <a:lnTo>
                  <a:pt x="849697" y="3093625"/>
                </a:lnTo>
                <a:lnTo>
                  <a:pt x="849697" y="3523964"/>
                </a:lnTo>
                <a:cubicBezTo>
                  <a:pt x="849697" y="3706863"/>
                  <a:pt x="998506" y="3855673"/>
                  <a:pt x="1181405" y="3855673"/>
                </a:cubicBezTo>
                <a:lnTo>
                  <a:pt x="1784652" y="3855673"/>
                </a:lnTo>
                <a:lnTo>
                  <a:pt x="1784652" y="4090102"/>
                </a:lnTo>
                <a:cubicBezTo>
                  <a:pt x="1784652" y="4210860"/>
                  <a:pt x="1686411" y="4309139"/>
                  <a:pt x="1565662" y="4309177"/>
                </a:cubicBezTo>
                <a:lnTo>
                  <a:pt x="651510" y="4309510"/>
                </a:lnTo>
                <a:cubicBezTo>
                  <a:pt x="620592" y="4159892"/>
                  <a:pt x="487813" y="4047058"/>
                  <a:pt x="329165" y="4047058"/>
                </a:cubicBezTo>
                <a:cubicBezTo>
                  <a:pt x="147657" y="4047049"/>
                  <a:pt x="0" y="4194706"/>
                  <a:pt x="0" y="4376195"/>
                </a:cubicBezTo>
                <a:cubicBezTo>
                  <a:pt x="0" y="4557694"/>
                  <a:pt x="147657" y="4705350"/>
                  <a:pt x="329155" y="4705350"/>
                </a:cubicBezTo>
                <a:cubicBezTo>
                  <a:pt x="487813" y="4705350"/>
                  <a:pt x="620611" y="4592498"/>
                  <a:pt x="651510" y="4442851"/>
                </a:cubicBezTo>
                <a:lnTo>
                  <a:pt x="1565701" y="4442517"/>
                </a:lnTo>
                <a:cubicBezTo>
                  <a:pt x="1759963" y="4442451"/>
                  <a:pt x="1917992" y="4284355"/>
                  <a:pt x="1917992" y="4090092"/>
                </a:cubicBezTo>
                <a:lnTo>
                  <a:pt x="1917992" y="3855663"/>
                </a:lnTo>
                <a:lnTo>
                  <a:pt x="2787358" y="3855663"/>
                </a:lnTo>
                <a:lnTo>
                  <a:pt x="2787358" y="4090092"/>
                </a:lnTo>
                <a:cubicBezTo>
                  <a:pt x="2787358" y="4284355"/>
                  <a:pt x="2945397" y="4442451"/>
                  <a:pt x="3139650" y="4442517"/>
                </a:cubicBezTo>
                <a:lnTo>
                  <a:pt x="4053840" y="4442851"/>
                </a:lnTo>
                <a:cubicBezTo>
                  <a:pt x="4084739" y="4592498"/>
                  <a:pt x="4217537" y="4705350"/>
                  <a:pt x="4376195" y="4705350"/>
                </a:cubicBezTo>
                <a:cubicBezTo>
                  <a:pt x="4557694" y="4705350"/>
                  <a:pt x="4705350" y="4557694"/>
                  <a:pt x="4705350" y="4376195"/>
                </a:cubicBezTo>
                <a:cubicBezTo>
                  <a:pt x="4705350" y="4194706"/>
                  <a:pt x="4557694" y="4047049"/>
                  <a:pt x="4376195" y="4047049"/>
                </a:cubicBezTo>
                <a:cubicBezTo>
                  <a:pt x="4217546" y="4047049"/>
                  <a:pt x="4084768" y="4159872"/>
                  <a:pt x="4053850" y="4309501"/>
                </a:cubicBezTo>
                <a:lnTo>
                  <a:pt x="3139697" y="4309167"/>
                </a:lnTo>
                <a:cubicBezTo>
                  <a:pt x="3018949" y="4309129"/>
                  <a:pt x="2920708" y="4210850"/>
                  <a:pt x="2920708" y="4090092"/>
                </a:cubicBezTo>
                <a:lnTo>
                  <a:pt x="2920708" y="3855663"/>
                </a:lnTo>
                <a:lnTo>
                  <a:pt x="3523955" y="3855663"/>
                </a:lnTo>
                <a:cubicBezTo>
                  <a:pt x="3706854" y="3855663"/>
                  <a:pt x="3855663" y="3706854"/>
                  <a:pt x="3855663" y="3523955"/>
                </a:cubicBezTo>
                <a:lnTo>
                  <a:pt x="3855663" y="3093625"/>
                </a:lnTo>
                <a:lnTo>
                  <a:pt x="4053840" y="3093796"/>
                </a:lnTo>
                <a:cubicBezTo>
                  <a:pt x="4084730" y="3243463"/>
                  <a:pt x="4217527" y="3356324"/>
                  <a:pt x="4376204" y="3356324"/>
                </a:cubicBezTo>
                <a:cubicBezTo>
                  <a:pt x="4557703" y="3356324"/>
                  <a:pt x="4705360" y="3208668"/>
                  <a:pt x="4705360" y="3027169"/>
                </a:cubicBezTo>
                <a:cubicBezTo>
                  <a:pt x="4705360" y="2845680"/>
                  <a:pt x="4557703" y="2698023"/>
                  <a:pt x="4376204" y="2698023"/>
                </a:cubicBezTo>
                <a:cubicBezTo>
                  <a:pt x="4217565" y="2698023"/>
                  <a:pt x="4084796" y="2810837"/>
                  <a:pt x="4053869" y="2960446"/>
                </a:cubicBezTo>
                <a:lnTo>
                  <a:pt x="3855673" y="2960275"/>
                </a:lnTo>
                <a:lnTo>
                  <a:pt x="3855673" y="1745047"/>
                </a:lnTo>
                <a:close/>
                <a:moveTo>
                  <a:pt x="4376195" y="1482366"/>
                </a:moveTo>
                <a:cubicBezTo>
                  <a:pt x="4484161" y="1482366"/>
                  <a:pt x="4572000" y="1570196"/>
                  <a:pt x="4572000" y="1678162"/>
                </a:cubicBezTo>
                <a:cubicBezTo>
                  <a:pt x="4572000" y="1786128"/>
                  <a:pt x="4484161" y="1873968"/>
                  <a:pt x="4376195" y="1873968"/>
                </a:cubicBezTo>
                <a:cubicBezTo>
                  <a:pt x="4268229" y="1873968"/>
                  <a:pt x="4180399" y="1786128"/>
                  <a:pt x="4180399" y="1678162"/>
                </a:cubicBezTo>
                <a:cubicBezTo>
                  <a:pt x="4180399" y="1570196"/>
                  <a:pt x="4268229" y="1482366"/>
                  <a:pt x="4376195" y="1482366"/>
                </a:cubicBezTo>
                <a:close/>
                <a:moveTo>
                  <a:pt x="4376195" y="133350"/>
                </a:moveTo>
                <a:cubicBezTo>
                  <a:pt x="4484161" y="133350"/>
                  <a:pt x="4572000" y="221190"/>
                  <a:pt x="4572000" y="329155"/>
                </a:cubicBezTo>
                <a:cubicBezTo>
                  <a:pt x="4572000" y="437121"/>
                  <a:pt x="4484161" y="524951"/>
                  <a:pt x="4376195" y="524951"/>
                </a:cubicBezTo>
                <a:cubicBezTo>
                  <a:pt x="4268229" y="524951"/>
                  <a:pt x="4180399" y="437121"/>
                  <a:pt x="4180399" y="329155"/>
                </a:cubicBezTo>
                <a:cubicBezTo>
                  <a:pt x="4180399" y="221190"/>
                  <a:pt x="4268229" y="133350"/>
                  <a:pt x="4376195" y="133350"/>
                </a:cubicBezTo>
                <a:close/>
                <a:moveTo>
                  <a:pt x="329155" y="524951"/>
                </a:moveTo>
                <a:cubicBezTo>
                  <a:pt x="221190" y="524951"/>
                  <a:pt x="133350" y="437121"/>
                  <a:pt x="133350" y="329155"/>
                </a:cubicBezTo>
                <a:cubicBezTo>
                  <a:pt x="133350" y="221190"/>
                  <a:pt x="221190" y="133350"/>
                  <a:pt x="329155" y="133350"/>
                </a:cubicBezTo>
                <a:cubicBezTo>
                  <a:pt x="437121" y="133350"/>
                  <a:pt x="524951" y="221190"/>
                  <a:pt x="524951" y="329155"/>
                </a:cubicBezTo>
                <a:cubicBezTo>
                  <a:pt x="524951" y="437121"/>
                  <a:pt x="437121" y="524951"/>
                  <a:pt x="329155" y="524951"/>
                </a:cubicBezTo>
                <a:close/>
                <a:moveTo>
                  <a:pt x="329155" y="1873968"/>
                </a:moveTo>
                <a:cubicBezTo>
                  <a:pt x="221190" y="1873968"/>
                  <a:pt x="133350" y="1786128"/>
                  <a:pt x="133350" y="1678162"/>
                </a:cubicBezTo>
                <a:cubicBezTo>
                  <a:pt x="133350" y="1570196"/>
                  <a:pt x="221190" y="1482366"/>
                  <a:pt x="329155" y="1482366"/>
                </a:cubicBezTo>
                <a:cubicBezTo>
                  <a:pt x="437121" y="1482366"/>
                  <a:pt x="524951" y="1570196"/>
                  <a:pt x="524951" y="1678162"/>
                </a:cubicBezTo>
                <a:cubicBezTo>
                  <a:pt x="524951" y="1786128"/>
                  <a:pt x="437121" y="1873968"/>
                  <a:pt x="329155" y="1873968"/>
                </a:cubicBezTo>
                <a:close/>
                <a:moveTo>
                  <a:pt x="329155" y="3222984"/>
                </a:moveTo>
                <a:cubicBezTo>
                  <a:pt x="221190" y="3222984"/>
                  <a:pt x="133350" y="3135144"/>
                  <a:pt x="133350" y="3027178"/>
                </a:cubicBezTo>
                <a:cubicBezTo>
                  <a:pt x="133350" y="2919213"/>
                  <a:pt x="221190" y="2831383"/>
                  <a:pt x="329155" y="2831383"/>
                </a:cubicBezTo>
                <a:cubicBezTo>
                  <a:pt x="437121" y="2831383"/>
                  <a:pt x="524951" y="2919213"/>
                  <a:pt x="524951" y="3027178"/>
                </a:cubicBezTo>
                <a:cubicBezTo>
                  <a:pt x="524951" y="3135144"/>
                  <a:pt x="437121" y="3222984"/>
                  <a:pt x="329155" y="3222984"/>
                </a:cubicBezTo>
                <a:close/>
                <a:moveTo>
                  <a:pt x="329155" y="4572000"/>
                </a:moveTo>
                <a:cubicBezTo>
                  <a:pt x="221190" y="4572000"/>
                  <a:pt x="133350" y="4484161"/>
                  <a:pt x="133350" y="4376195"/>
                </a:cubicBezTo>
                <a:cubicBezTo>
                  <a:pt x="133350" y="4268229"/>
                  <a:pt x="221190" y="4180399"/>
                  <a:pt x="329155" y="4180399"/>
                </a:cubicBezTo>
                <a:cubicBezTo>
                  <a:pt x="437121" y="4180399"/>
                  <a:pt x="524951" y="4268229"/>
                  <a:pt x="524951" y="4376195"/>
                </a:cubicBezTo>
                <a:cubicBezTo>
                  <a:pt x="524951" y="4484161"/>
                  <a:pt x="437121" y="4572000"/>
                  <a:pt x="329155" y="4572000"/>
                </a:cubicBezTo>
                <a:close/>
                <a:moveTo>
                  <a:pt x="4376195" y="4180399"/>
                </a:moveTo>
                <a:cubicBezTo>
                  <a:pt x="4484161" y="4180399"/>
                  <a:pt x="4572000" y="4268229"/>
                  <a:pt x="4572000" y="4376195"/>
                </a:cubicBezTo>
                <a:cubicBezTo>
                  <a:pt x="4572000" y="4484161"/>
                  <a:pt x="4484161" y="4572000"/>
                  <a:pt x="4376195" y="4572000"/>
                </a:cubicBezTo>
                <a:cubicBezTo>
                  <a:pt x="4268229" y="4572000"/>
                  <a:pt x="4180399" y="4484161"/>
                  <a:pt x="4180399" y="4376195"/>
                </a:cubicBezTo>
                <a:cubicBezTo>
                  <a:pt x="4180399" y="4268229"/>
                  <a:pt x="4268229" y="4180399"/>
                  <a:pt x="4376195" y="4180399"/>
                </a:cubicBezTo>
                <a:close/>
                <a:moveTo>
                  <a:pt x="3722313" y="3523955"/>
                </a:moveTo>
                <a:cubicBezTo>
                  <a:pt x="3722313" y="3633330"/>
                  <a:pt x="3633330" y="3722313"/>
                  <a:pt x="3523955" y="3722313"/>
                </a:cubicBezTo>
                <a:lnTo>
                  <a:pt x="1181395" y="3722313"/>
                </a:lnTo>
                <a:cubicBezTo>
                  <a:pt x="1072020" y="3722313"/>
                  <a:pt x="983037" y="3633330"/>
                  <a:pt x="983037" y="3523955"/>
                </a:cubicBezTo>
                <a:lnTo>
                  <a:pt x="983037" y="1181395"/>
                </a:lnTo>
                <a:cubicBezTo>
                  <a:pt x="983037" y="1072020"/>
                  <a:pt x="1072020" y="983037"/>
                  <a:pt x="1181395" y="983037"/>
                </a:cubicBezTo>
                <a:lnTo>
                  <a:pt x="3523955" y="983037"/>
                </a:lnTo>
                <a:cubicBezTo>
                  <a:pt x="3633330" y="983037"/>
                  <a:pt x="3722313" y="1072020"/>
                  <a:pt x="3722313" y="1181395"/>
                </a:cubicBezTo>
                <a:close/>
                <a:moveTo>
                  <a:pt x="4376195" y="2831383"/>
                </a:moveTo>
                <a:cubicBezTo>
                  <a:pt x="4484161" y="2831383"/>
                  <a:pt x="4572000" y="2919213"/>
                  <a:pt x="4572000" y="3027178"/>
                </a:cubicBezTo>
                <a:cubicBezTo>
                  <a:pt x="4572000" y="3135144"/>
                  <a:pt x="4484161" y="3222984"/>
                  <a:pt x="4376195" y="3222984"/>
                </a:cubicBezTo>
                <a:cubicBezTo>
                  <a:pt x="4268229" y="3222984"/>
                  <a:pt x="4180399" y="3135144"/>
                  <a:pt x="4180399" y="3027178"/>
                </a:cubicBezTo>
                <a:cubicBezTo>
                  <a:pt x="4180399" y="2919213"/>
                  <a:pt x="4268229" y="2831383"/>
                  <a:pt x="4376195" y="2831383"/>
                </a:cubicBezTo>
                <a:close/>
              </a:path>
            </a:pathLst>
          </a:custGeom>
          <a:solidFill>
            <a:srgbClr val="3B3B3B"/>
          </a:solidFill>
          <a:ln w="9525" cap="flat">
            <a:noFill/>
            <a:prstDash val="solid"/>
            <a:miter/>
          </a:ln>
        </p:spPr>
        <p:txBody>
          <a:bodyPr rtlCol="0"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Narrow" pitchFamily="34" charset="0"/>
              <a:ea typeface="+mn-ea"/>
              <a:cs typeface="+mn-cs"/>
            </a:endParaRPr>
          </a:p>
        </p:txBody>
      </p:sp>
      <p:grpSp>
        <p:nvGrpSpPr>
          <p:cNvPr id="119" name="Gruppieren 118">
            <a:extLst>
              <a:ext uri="{FF2B5EF4-FFF2-40B4-BE49-F238E27FC236}">
                <a16:creationId xmlns:a16="http://schemas.microsoft.com/office/drawing/2014/main" id="{C22275D7-2608-465C-C623-68E26369AFA8}"/>
              </a:ext>
            </a:extLst>
          </p:cNvPr>
          <p:cNvGrpSpPr/>
          <p:nvPr/>
        </p:nvGrpSpPr>
        <p:grpSpPr>
          <a:xfrm>
            <a:off x="10422408" y="1430428"/>
            <a:ext cx="435534" cy="424019"/>
            <a:chOff x="3816578" y="484701"/>
            <a:chExt cx="540663" cy="526368"/>
          </a:xfrm>
        </p:grpSpPr>
        <p:grpSp>
          <p:nvGrpSpPr>
            <p:cNvPr id="120" name="Gruppieren 119">
              <a:extLst>
                <a:ext uri="{FF2B5EF4-FFF2-40B4-BE49-F238E27FC236}">
                  <a16:creationId xmlns:a16="http://schemas.microsoft.com/office/drawing/2014/main" id="{62022E6E-6496-AA53-9076-2CBB883AF5BB}"/>
                </a:ext>
              </a:extLst>
            </p:cNvPr>
            <p:cNvGrpSpPr>
              <a:grpSpLocks noChangeAspect="1"/>
            </p:cNvGrpSpPr>
            <p:nvPr/>
          </p:nvGrpSpPr>
          <p:grpSpPr>
            <a:xfrm>
              <a:off x="3816578" y="527125"/>
              <a:ext cx="540663" cy="483944"/>
              <a:chOff x="10406694" y="3005947"/>
              <a:chExt cx="663265" cy="593684"/>
            </a:xfrm>
          </p:grpSpPr>
          <p:sp>
            <p:nvSpPr>
              <p:cNvPr id="128" name="Freihandform: Form 127">
                <a:extLst>
                  <a:ext uri="{FF2B5EF4-FFF2-40B4-BE49-F238E27FC236}">
                    <a16:creationId xmlns:a16="http://schemas.microsoft.com/office/drawing/2014/main" id="{C3E1D5D0-510F-FA5B-D4C9-873BB5971000}"/>
                  </a:ext>
                </a:extLst>
              </p:cNvPr>
              <p:cNvSpPr/>
              <p:nvPr/>
            </p:nvSpPr>
            <p:spPr>
              <a:xfrm>
                <a:off x="10406694" y="3269121"/>
                <a:ext cx="72948" cy="325460"/>
              </a:xfrm>
              <a:custGeom>
                <a:avLst/>
                <a:gdLst>
                  <a:gd name="connsiteX0" fmla="*/ 18326 w 105883"/>
                  <a:gd name="connsiteY0" fmla="*/ 18326 h 472403"/>
                  <a:gd name="connsiteX1" fmla="*/ 88372 w 105883"/>
                  <a:gd name="connsiteY1" fmla="*/ 18326 h 472403"/>
                  <a:gd name="connsiteX2" fmla="*/ 88372 w 105883"/>
                  <a:gd name="connsiteY2" fmla="*/ 461408 h 472403"/>
                  <a:gd name="connsiteX3" fmla="*/ 18326 w 105883"/>
                  <a:gd name="connsiteY3" fmla="*/ 461408 h 472403"/>
                </a:gdLst>
                <a:ahLst/>
                <a:cxnLst>
                  <a:cxn ang="0">
                    <a:pos x="connsiteX0" y="connsiteY0"/>
                  </a:cxn>
                  <a:cxn ang="0">
                    <a:pos x="connsiteX1" y="connsiteY1"/>
                  </a:cxn>
                  <a:cxn ang="0">
                    <a:pos x="connsiteX2" y="connsiteY2"/>
                  </a:cxn>
                  <a:cxn ang="0">
                    <a:pos x="connsiteX3" y="connsiteY3"/>
                  </a:cxn>
                </a:cxnLst>
                <a:rect l="l" t="t" r="r" b="b"/>
                <a:pathLst>
                  <a:path w="105883" h="472403">
                    <a:moveTo>
                      <a:pt x="18326" y="18326"/>
                    </a:moveTo>
                    <a:lnTo>
                      <a:pt x="88372" y="18326"/>
                    </a:lnTo>
                    <a:lnTo>
                      <a:pt x="88372" y="461408"/>
                    </a:lnTo>
                    <a:lnTo>
                      <a:pt x="18326" y="461408"/>
                    </a:lnTo>
                    <a:close/>
                  </a:path>
                </a:pathLst>
              </a:custGeom>
              <a:noFill/>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29" name="Freihandform: Form 128">
                <a:extLst>
                  <a:ext uri="{FF2B5EF4-FFF2-40B4-BE49-F238E27FC236}">
                    <a16:creationId xmlns:a16="http://schemas.microsoft.com/office/drawing/2014/main" id="{ADB785E9-BE60-BC29-6FC7-85FB2C12928B}"/>
                  </a:ext>
                </a:extLst>
              </p:cNvPr>
              <p:cNvSpPr/>
              <p:nvPr/>
            </p:nvSpPr>
            <p:spPr>
              <a:xfrm>
                <a:off x="10901617" y="3243308"/>
                <a:ext cx="168342" cy="353517"/>
              </a:xfrm>
              <a:custGeom>
                <a:avLst/>
                <a:gdLst>
                  <a:gd name="connsiteX0" fmla="*/ 174709 w 244346"/>
                  <a:gd name="connsiteY0" fmla="*/ 162490 h 513128"/>
                  <a:gd name="connsiteX1" fmla="*/ 174709 w 244346"/>
                  <a:gd name="connsiteY1" fmla="*/ 18326 h 513128"/>
                  <a:gd name="connsiteX2" fmla="*/ 72897 w 244346"/>
                  <a:gd name="connsiteY2" fmla="*/ 18326 h 513128"/>
                  <a:gd name="connsiteX3" fmla="*/ 72897 w 244346"/>
                  <a:gd name="connsiteY3" fmla="*/ 162490 h 513128"/>
                  <a:gd name="connsiteX4" fmla="*/ 18326 w 244346"/>
                  <a:gd name="connsiteY4" fmla="*/ 162490 h 513128"/>
                  <a:gd name="connsiteX5" fmla="*/ 18326 w 244346"/>
                  <a:gd name="connsiteY5" fmla="*/ 498875 h 513128"/>
                  <a:gd name="connsiteX6" fmla="*/ 229279 w 244346"/>
                  <a:gd name="connsiteY6" fmla="*/ 498875 h 513128"/>
                  <a:gd name="connsiteX7" fmla="*/ 229279 w 244346"/>
                  <a:gd name="connsiteY7" fmla="*/ 162490 h 51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346" h="513128">
                    <a:moveTo>
                      <a:pt x="174709" y="162490"/>
                    </a:moveTo>
                    <a:lnTo>
                      <a:pt x="174709" y="18326"/>
                    </a:lnTo>
                    <a:lnTo>
                      <a:pt x="72897" y="18326"/>
                    </a:lnTo>
                    <a:lnTo>
                      <a:pt x="72897" y="162490"/>
                    </a:lnTo>
                    <a:lnTo>
                      <a:pt x="18326" y="162490"/>
                    </a:lnTo>
                    <a:lnTo>
                      <a:pt x="18326" y="498875"/>
                    </a:lnTo>
                    <a:lnTo>
                      <a:pt x="229279" y="498875"/>
                    </a:lnTo>
                    <a:lnTo>
                      <a:pt x="229279" y="162490"/>
                    </a:lnTo>
                    <a:close/>
                  </a:path>
                </a:pathLst>
              </a:custGeom>
              <a:noFill/>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30" name="Freihandform: Form 129">
                <a:extLst>
                  <a:ext uri="{FF2B5EF4-FFF2-40B4-BE49-F238E27FC236}">
                    <a16:creationId xmlns:a16="http://schemas.microsoft.com/office/drawing/2014/main" id="{F1027161-9913-BC25-06A0-398827867947}"/>
                  </a:ext>
                </a:extLst>
              </p:cNvPr>
              <p:cNvSpPr/>
              <p:nvPr/>
            </p:nvSpPr>
            <p:spPr>
              <a:xfrm>
                <a:off x="10689508" y="3408844"/>
                <a:ext cx="112228" cy="190787"/>
              </a:xfrm>
              <a:custGeom>
                <a:avLst/>
                <a:gdLst>
                  <a:gd name="connsiteX0" fmla="*/ 60679 w 162897"/>
                  <a:gd name="connsiteY0" fmla="*/ 18326 h 276926"/>
                  <a:gd name="connsiteX1" fmla="*/ 18326 w 162897"/>
                  <a:gd name="connsiteY1" fmla="*/ 18326 h 276926"/>
                  <a:gd name="connsiteX2" fmla="*/ 18326 w 162897"/>
                  <a:gd name="connsiteY2" fmla="*/ 258600 h 276926"/>
                  <a:gd name="connsiteX3" fmla="*/ 147829 w 162897"/>
                  <a:gd name="connsiteY3" fmla="*/ 258600 h 276926"/>
                  <a:gd name="connsiteX4" fmla="*/ 147829 w 162897"/>
                  <a:gd name="connsiteY4" fmla="*/ 18326 h 276926"/>
                  <a:gd name="connsiteX5" fmla="*/ 105476 w 162897"/>
                  <a:gd name="connsiteY5" fmla="*/ 18326 h 27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897" h="276926">
                    <a:moveTo>
                      <a:pt x="60679" y="18326"/>
                    </a:moveTo>
                    <a:lnTo>
                      <a:pt x="18326" y="18326"/>
                    </a:lnTo>
                    <a:lnTo>
                      <a:pt x="18326" y="258600"/>
                    </a:lnTo>
                    <a:lnTo>
                      <a:pt x="147829" y="258600"/>
                    </a:lnTo>
                    <a:lnTo>
                      <a:pt x="147829" y="18326"/>
                    </a:lnTo>
                    <a:lnTo>
                      <a:pt x="105476" y="18326"/>
                    </a:lnTo>
                    <a:close/>
                  </a:path>
                </a:pathLst>
              </a:custGeom>
              <a:noFill/>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31" name="Freihandform: Form 130">
                <a:extLst>
                  <a:ext uri="{FF2B5EF4-FFF2-40B4-BE49-F238E27FC236}">
                    <a16:creationId xmlns:a16="http://schemas.microsoft.com/office/drawing/2014/main" id="{B1C0E2E7-C215-0095-5D55-E05EE0AC7B15}"/>
                  </a:ext>
                </a:extLst>
              </p:cNvPr>
              <p:cNvSpPr/>
              <p:nvPr/>
            </p:nvSpPr>
            <p:spPr>
              <a:xfrm>
                <a:off x="10500965" y="3054205"/>
                <a:ext cx="162730" cy="78560"/>
              </a:xfrm>
              <a:custGeom>
                <a:avLst/>
                <a:gdLst>
                  <a:gd name="connsiteX0" fmla="*/ 18326 w 236201"/>
                  <a:gd name="connsiteY0" fmla="*/ 18326 h 114028"/>
                  <a:gd name="connsiteX1" fmla="*/ 225206 w 236201"/>
                  <a:gd name="connsiteY1" fmla="*/ 18326 h 114028"/>
                  <a:gd name="connsiteX2" fmla="*/ 225206 w 236201"/>
                  <a:gd name="connsiteY2" fmla="*/ 101404 h 114028"/>
                  <a:gd name="connsiteX3" fmla="*/ 18326 w 236201"/>
                  <a:gd name="connsiteY3" fmla="*/ 101404 h 114028"/>
                </a:gdLst>
                <a:ahLst/>
                <a:cxnLst>
                  <a:cxn ang="0">
                    <a:pos x="connsiteX0" y="connsiteY0"/>
                  </a:cxn>
                  <a:cxn ang="0">
                    <a:pos x="connsiteX1" y="connsiteY1"/>
                  </a:cxn>
                  <a:cxn ang="0">
                    <a:pos x="connsiteX2" y="connsiteY2"/>
                  </a:cxn>
                  <a:cxn ang="0">
                    <a:pos x="connsiteX3" y="connsiteY3"/>
                  </a:cxn>
                </a:cxnLst>
                <a:rect l="l" t="t" r="r" b="b"/>
                <a:pathLst>
                  <a:path w="236201" h="114028">
                    <a:moveTo>
                      <a:pt x="18326" y="18326"/>
                    </a:moveTo>
                    <a:lnTo>
                      <a:pt x="225206" y="18326"/>
                    </a:lnTo>
                    <a:lnTo>
                      <a:pt x="225206" y="101404"/>
                    </a:lnTo>
                    <a:lnTo>
                      <a:pt x="18326" y="101404"/>
                    </a:lnTo>
                    <a:close/>
                  </a:path>
                </a:pathLst>
              </a:custGeom>
              <a:noFill/>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32" name="Freihandform: Form 131">
                <a:extLst>
                  <a:ext uri="{FF2B5EF4-FFF2-40B4-BE49-F238E27FC236}">
                    <a16:creationId xmlns:a16="http://schemas.microsoft.com/office/drawing/2014/main" id="{0ACB9F40-17AD-E022-3F26-C118E8611655}"/>
                  </a:ext>
                </a:extLst>
              </p:cNvPr>
              <p:cNvSpPr/>
              <p:nvPr/>
            </p:nvSpPr>
            <p:spPr>
              <a:xfrm>
                <a:off x="10778728" y="3303350"/>
                <a:ext cx="145896" cy="291791"/>
              </a:xfrm>
              <a:custGeom>
                <a:avLst/>
                <a:gdLst>
                  <a:gd name="connsiteX0" fmla="*/ 18326 w 211767"/>
                  <a:gd name="connsiteY0" fmla="*/ 411725 h 423534"/>
                  <a:gd name="connsiteX1" fmla="*/ 18326 w 211767"/>
                  <a:gd name="connsiteY1" fmla="*/ 18326 h 423534"/>
                  <a:gd name="connsiteX2" fmla="*/ 196699 w 211767"/>
                  <a:gd name="connsiteY2" fmla="*/ 18326 h 423534"/>
                  <a:gd name="connsiteX3" fmla="*/ 196699 w 211767"/>
                  <a:gd name="connsiteY3" fmla="*/ 411725 h 423534"/>
                </a:gdLst>
                <a:ahLst/>
                <a:cxnLst>
                  <a:cxn ang="0">
                    <a:pos x="connsiteX0" y="connsiteY0"/>
                  </a:cxn>
                  <a:cxn ang="0">
                    <a:pos x="connsiteX1" y="connsiteY1"/>
                  </a:cxn>
                  <a:cxn ang="0">
                    <a:pos x="connsiteX2" y="connsiteY2"/>
                  </a:cxn>
                  <a:cxn ang="0">
                    <a:pos x="connsiteX3" y="connsiteY3"/>
                  </a:cxn>
                </a:cxnLst>
                <a:rect l="l" t="t" r="r" b="b"/>
                <a:pathLst>
                  <a:path w="211767" h="423534">
                    <a:moveTo>
                      <a:pt x="18326" y="411725"/>
                    </a:moveTo>
                    <a:lnTo>
                      <a:pt x="18326" y="18326"/>
                    </a:lnTo>
                    <a:lnTo>
                      <a:pt x="196699" y="18326"/>
                    </a:lnTo>
                    <a:lnTo>
                      <a:pt x="196699" y="411725"/>
                    </a:lnTo>
                  </a:path>
                </a:pathLst>
              </a:custGeom>
              <a:noFill/>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33" name="Freihandform: Form 132">
                <a:extLst>
                  <a:ext uri="{FF2B5EF4-FFF2-40B4-BE49-F238E27FC236}">
                    <a16:creationId xmlns:a16="http://schemas.microsoft.com/office/drawing/2014/main" id="{8FBCD226-3D89-80A4-6DEF-14BAE988DEDA}"/>
                  </a:ext>
                </a:extLst>
              </p:cNvPr>
              <p:cNvSpPr/>
              <p:nvPr/>
            </p:nvSpPr>
            <p:spPr>
              <a:xfrm>
                <a:off x="10802295" y="3183267"/>
                <a:ext cx="101005" cy="140284"/>
              </a:xfrm>
              <a:custGeom>
                <a:avLst/>
                <a:gdLst>
                  <a:gd name="connsiteX0" fmla="*/ 18326 w 146608"/>
                  <a:gd name="connsiteY0" fmla="*/ 18326 h 203622"/>
                  <a:gd name="connsiteX1" fmla="*/ 128282 w 146608"/>
                  <a:gd name="connsiteY1" fmla="*/ 18326 h 203622"/>
                  <a:gd name="connsiteX2" fmla="*/ 128282 w 146608"/>
                  <a:gd name="connsiteY2" fmla="*/ 192627 h 203622"/>
                  <a:gd name="connsiteX3" fmla="*/ 18326 w 146608"/>
                  <a:gd name="connsiteY3" fmla="*/ 192627 h 203622"/>
                </a:gdLst>
                <a:ahLst/>
                <a:cxnLst>
                  <a:cxn ang="0">
                    <a:pos x="connsiteX0" y="connsiteY0"/>
                  </a:cxn>
                  <a:cxn ang="0">
                    <a:pos x="connsiteX1" y="connsiteY1"/>
                  </a:cxn>
                  <a:cxn ang="0">
                    <a:pos x="connsiteX2" y="connsiteY2"/>
                  </a:cxn>
                  <a:cxn ang="0">
                    <a:pos x="connsiteX3" y="connsiteY3"/>
                  </a:cxn>
                </a:cxnLst>
                <a:rect l="l" t="t" r="r" b="b"/>
                <a:pathLst>
                  <a:path w="146608" h="203622">
                    <a:moveTo>
                      <a:pt x="18326" y="18326"/>
                    </a:moveTo>
                    <a:lnTo>
                      <a:pt x="128282" y="18326"/>
                    </a:lnTo>
                    <a:lnTo>
                      <a:pt x="128282" y="192627"/>
                    </a:lnTo>
                    <a:lnTo>
                      <a:pt x="18326" y="192627"/>
                    </a:lnTo>
                    <a:close/>
                  </a:path>
                </a:pathLst>
              </a:custGeom>
              <a:noFill/>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34" name="Freihandform: Form 133">
                <a:extLst>
                  <a:ext uri="{FF2B5EF4-FFF2-40B4-BE49-F238E27FC236}">
                    <a16:creationId xmlns:a16="http://schemas.microsoft.com/office/drawing/2014/main" id="{FE9BF65D-B396-8800-1E39-FB37A19DE151}"/>
                  </a:ext>
                </a:extLst>
              </p:cNvPr>
              <p:cNvSpPr/>
              <p:nvPr/>
            </p:nvSpPr>
            <p:spPr>
              <a:xfrm>
                <a:off x="10839892" y="3083945"/>
                <a:ext cx="22446" cy="123451"/>
              </a:xfrm>
              <a:custGeom>
                <a:avLst/>
                <a:gdLst>
                  <a:gd name="connsiteX0" fmla="*/ 18326 w 32579"/>
                  <a:gd name="connsiteY0" fmla="*/ 162491 h 179187"/>
                  <a:gd name="connsiteX1" fmla="*/ 18326 w 32579"/>
                  <a:gd name="connsiteY1" fmla="*/ 18326 h 179187"/>
                </a:gdLst>
                <a:ahLst/>
                <a:cxnLst>
                  <a:cxn ang="0">
                    <a:pos x="connsiteX0" y="connsiteY0"/>
                  </a:cxn>
                  <a:cxn ang="0">
                    <a:pos x="connsiteX1" y="connsiteY1"/>
                  </a:cxn>
                </a:cxnLst>
                <a:rect l="l" t="t" r="r" b="b"/>
                <a:pathLst>
                  <a:path w="32579" h="179187">
                    <a:moveTo>
                      <a:pt x="18326" y="162491"/>
                    </a:moveTo>
                    <a:lnTo>
                      <a:pt x="18326" y="18326"/>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35" name="Freihandform: Form 134">
                <a:extLst>
                  <a:ext uri="{FF2B5EF4-FFF2-40B4-BE49-F238E27FC236}">
                    <a16:creationId xmlns:a16="http://schemas.microsoft.com/office/drawing/2014/main" id="{CAF56C1D-DACF-0B52-8FCD-79E35C0E40D6}"/>
                  </a:ext>
                </a:extLst>
              </p:cNvPr>
              <p:cNvSpPr/>
              <p:nvPr/>
            </p:nvSpPr>
            <p:spPr>
              <a:xfrm>
                <a:off x="10548100" y="3005947"/>
                <a:ext cx="72948" cy="72948"/>
              </a:xfrm>
              <a:custGeom>
                <a:avLst/>
                <a:gdLst>
                  <a:gd name="connsiteX0" fmla="*/ 18326 w 105883"/>
                  <a:gd name="connsiteY0" fmla="*/ 88372 h 105883"/>
                  <a:gd name="connsiteX1" fmla="*/ 18326 w 105883"/>
                  <a:gd name="connsiteY1" fmla="*/ 18326 h 105883"/>
                  <a:gd name="connsiteX2" fmla="*/ 88372 w 105883"/>
                  <a:gd name="connsiteY2" fmla="*/ 18326 h 105883"/>
                  <a:gd name="connsiteX3" fmla="*/ 88372 w 105883"/>
                  <a:gd name="connsiteY3" fmla="*/ 88372 h 105883"/>
                </a:gdLst>
                <a:ahLst/>
                <a:cxnLst>
                  <a:cxn ang="0">
                    <a:pos x="connsiteX0" y="connsiteY0"/>
                  </a:cxn>
                  <a:cxn ang="0">
                    <a:pos x="connsiteX1" y="connsiteY1"/>
                  </a:cxn>
                  <a:cxn ang="0">
                    <a:pos x="connsiteX2" y="connsiteY2"/>
                  </a:cxn>
                  <a:cxn ang="0">
                    <a:pos x="connsiteX3" y="connsiteY3"/>
                  </a:cxn>
                </a:cxnLst>
                <a:rect l="l" t="t" r="r" b="b"/>
                <a:pathLst>
                  <a:path w="105883" h="105883">
                    <a:moveTo>
                      <a:pt x="18326" y="88372"/>
                    </a:moveTo>
                    <a:lnTo>
                      <a:pt x="18326" y="18326"/>
                    </a:lnTo>
                    <a:lnTo>
                      <a:pt x="88372" y="18326"/>
                    </a:lnTo>
                    <a:lnTo>
                      <a:pt x="88372" y="88372"/>
                    </a:lnTo>
                  </a:path>
                </a:pathLst>
              </a:custGeom>
              <a:noFill/>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36" name="Freihandform: Form 135">
                <a:extLst>
                  <a:ext uri="{FF2B5EF4-FFF2-40B4-BE49-F238E27FC236}">
                    <a16:creationId xmlns:a16="http://schemas.microsoft.com/office/drawing/2014/main" id="{5F14E824-D302-8FAD-6E71-B66C214612E9}"/>
                  </a:ext>
                </a:extLst>
              </p:cNvPr>
              <p:cNvSpPr/>
              <p:nvPr/>
            </p:nvSpPr>
            <p:spPr>
              <a:xfrm>
                <a:off x="10631149" y="3161943"/>
                <a:ext cx="22446" cy="44891"/>
              </a:xfrm>
              <a:custGeom>
                <a:avLst/>
                <a:gdLst>
                  <a:gd name="connsiteX0" fmla="*/ 18326 w 32579"/>
                  <a:gd name="connsiteY0" fmla="*/ 53349 h 65159"/>
                  <a:gd name="connsiteX1" fmla="*/ 18326 w 32579"/>
                  <a:gd name="connsiteY1" fmla="*/ 18326 h 65159"/>
                </a:gdLst>
                <a:ahLst/>
                <a:cxnLst>
                  <a:cxn ang="0">
                    <a:pos x="connsiteX0" y="connsiteY0"/>
                  </a:cxn>
                  <a:cxn ang="0">
                    <a:pos x="connsiteX1" y="connsiteY1"/>
                  </a:cxn>
                </a:cxnLst>
                <a:rect l="l" t="t" r="r" b="b"/>
                <a:pathLst>
                  <a:path w="32579" h="65159">
                    <a:moveTo>
                      <a:pt x="18326" y="53349"/>
                    </a:moveTo>
                    <a:lnTo>
                      <a:pt x="18326" y="18326"/>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37" name="Freihandform: Form 136">
                <a:extLst>
                  <a:ext uri="{FF2B5EF4-FFF2-40B4-BE49-F238E27FC236}">
                    <a16:creationId xmlns:a16="http://schemas.microsoft.com/office/drawing/2014/main" id="{A41F20DC-5B6C-DEF3-462F-E9EF3E20F41E}"/>
                  </a:ext>
                </a:extLst>
              </p:cNvPr>
              <p:cNvSpPr/>
              <p:nvPr/>
            </p:nvSpPr>
            <p:spPr>
              <a:xfrm>
                <a:off x="10631149" y="3229280"/>
                <a:ext cx="22446" cy="44891"/>
              </a:xfrm>
              <a:custGeom>
                <a:avLst/>
                <a:gdLst>
                  <a:gd name="connsiteX0" fmla="*/ 18326 w 32579"/>
                  <a:gd name="connsiteY0" fmla="*/ 53349 h 65159"/>
                  <a:gd name="connsiteX1" fmla="*/ 18326 w 32579"/>
                  <a:gd name="connsiteY1" fmla="*/ 18326 h 65159"/>
                </a:gdLst>
                <a:ahLst/>
                <a:cxnLst>
                  <a:cxn ang="0">
                    <a:pos x="connsiteX0" y="connsiteY0"/>
                  </a:cxn>
                  <a:cxn ang="0">
                    <a:pos x="connsiteX1" y="connsiteY1"/>
                  </a:cxn>
                </a:cxnLst>
                <a:rect l="l" t="t" r="r" b="b"/>
                <a:pathLst>
                  <a:path w="32579" h="65159">
                    <a:moveTo>
                      <a:pt x="18326" y="53349"/>
                    </a:moveTo>
                    <a:lnTo>
                      <a:pt x="18326" y="18326"/>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38" name="Freihandform: Form 137">
                <a:extLst>
                  <a:ext uri="{FF2B5EF4-FFF2-40B4-BE49-F238E27FC236}">
                    <a16:creationId xmlns:a16="http://schemas.microsoft.com/office/drawing/2014/main" id="{664CDF85-7F88-E523-7D9A-DAE893C7BE50}"/>
                  </a:ext>
                </a:extLst>
              </p:cNvPr>
              <p:cNvSpPr/>
              <p:nvPr/>
            </p:nvSpPr>
            <p:spPr>
              <a:xfrm>
                <a:off x="10944264" y="3381909"/>
                <a:ext cx="22446" cy="44891"/>
              </a:xfrm>
              <a:custGeom>
                <a:avLst/>
                <a:gdLst>
                  <a:gd name="connsiteX0" fmla="*/ 18326 w 32579"/>
                  <a:gd name="connsiteY0" fmla="*/ 52535 h 65159"/>
                  <a:gd name="connsiteX1" fmla="*/ 18326 w 32579"/>
                  <a:gd name="connsiteY1" fmla="*/ 18326 h 65159"/>
                </a:gdLst>
                <a:ahLst/>
                <a:cxnLst>
                  <a:cxn ang="0">
                    <a:pos x="connsiteX0" y="connsiteY0"/>
                  </a:cxn>
                  <a:cxn ang="0">
                    <a:pos x="connsiteX1" y="connsiteY1"/>
                  </a:cxn>
                </a:cxnLst>
                <a:rect l="l" t="t" r="r" b="b"/>
                <a:pathLst>
                  <a:path w="32579" h="65159">
                    <a:moveTo>
                      <a:pt x="18326" y="52535"/>
                    </a:moveTo>
                    <a:lnTo>
                      <a:pt x="18326" y="18326"/>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39" name="Freihandform: Form 138">
                <a:extLst>
                  <a:ext uri="{FF2B5EF4-FFF2-40B4-BE49-F238E27FC236}">
                    <a16:creationId xmlns:a16="http://schemas.microsoft.com/office/drawing/2014/main" id="{274BFFE5-9984-DB9E-C285-BB5578BBB860}"/>
                  </a:ext>
                </a:extLst>
              </p:cNvPr>
              <p:cNvSpPr/>
              <p:nvPr/>
            </p:nvSpPr>
            <p:spPr>
              <a:xfrm>
                <a:off x="11003744" y="3381909"/>
                <a:ext cx="22446" cy="44891"/>
              </a:xfrm>
              <a:custGeom>
                <a:avLst/>
                <a:gdLst>
                  <a:gd name="connsiteX0" fmla="*/ 18326 w 32579"/>
                  <a:gd name="connsiteY0" fmla="*/ 52535 h 65159"/>
                  <a:gd name="connsiteX1" fmla="*/ 18326 w 32579"/>
                  <a:gd name="connsiteY1" fmla="*/ 18326 h 65159"/>
                </a:gdLst>
                <a:ahLst/>
                <a:cxnLst>
                  <a:cxn ang="0">
                    <a:pos x="connsiteX0" y="connsiteY0"/>
                  </a:cxn>
                  <a:cxn ang="0">
                    <a:pos x="connsiteX1" y="connsiteY1"/>
                  </a:cxn>
                </a:cxnLst>
                <a:rect l="l" t="t" r="r" b="b"/>
                <a:pathLst>
                  <a:path w="32579" h="65159">
                    <a:moveTo>
                      <a:pt x="18326" y="52535"/>
                    </a:moveTo>
                    <a:lnTo>
                      <a:pt x="18326" y="18326"/>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40" name="Freihandform: Form 139">
                <a:extLst>
                  <a:ext uri="{FF2B5EF4-FFF2-40B4-BE49-F238E27FC236}">
                    <a16:creationId xmlns:a16="http://schemas.microsoft.com/office/drawing/2014/main" id="{7367AB09-A24C-2D4D-6250-C9FDE2809354}"/>
                  </a:ext>
                </a:extLst>
              </p:cNvPr>
              <p:cNvSpPr/>
              <p:nvPr/>
            </p:nvSpPr>
            <p:spPr>
              <a:xfrm>
                <a:off x="10944264" y="3449246"/>
                <a:ext cx="22446" cy="44891"/>
              </a:xfrm>
              <a:custGeom>
                <a:avLst/>
                <a:gdLst>
                  <a:gd name="connsiteX0" fmla="*/ 18326 w 32579"/>
                  <a:gd name="connsiteY0" fmla="*/ 53349 h 65159"/>
                  <a:gd name="connsiteX1" fmla="*/ 18326 w 32579"/>
                  <a:gd name="connsiteY1" fmla="*/ 18326 h 65159"/>
                </a:gdLst>
                <a:ahLst/>
                <a:cxnLst>
                  <a:cxn ang="0">
                    <a:pos x="connsiteX0" y="connsiteY0"/>
                  </a:cxn>
                  <a:cxn ang="0">
                    <a:pos x="connsiteX1" y="connsiteY1"/>
                  </a:cxn>
                </a:cxnLst>
                <a:rect l="l" t="t" r="r" b="b"/>
                <a:pathLst>
                  <a:path w="32579" h="65159">
                    <a:moveTo>
                      <a:pt x="18326" y="53349"/>
                    </a:moveTo>
                    <a:lnTo>
                      <a:pt x="18326" y="18326"/>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41" name="Freihandform: Form 140">
                <a:extLst>
                  <a:ext uri="{FF2B5EF4-FFF2-40B4-BE49-F238E27FC236}">
                    <a16:creationId xmlns:a16="http://schemas.microsoft.com/office/drawing/2014/main" id="{969B27C1-5604-A564-4127-A3C44E4421F9}"/>
                  </a:ext>
                </a:extLst>
              </p:cNvPr>
              <p:cNvSpPr/>
              <p:nvPr/>
            </p:nvSpPr>
            <p:spPr>
              <a:xfrm>
                <a:off x="11003744" y="3449246"/>
                <a:ext cx="22446" cy="44891"/>
              </a:xfrm>
              <a:custGeom>
                <a:avLst/>
                <a:gdLst>
                  <a:gd name="connsiteX0" fmla="*/ 18326 w 32579"/>
                  <a:gd name="connsiteY0" fmla="*/ 53349 h 65159"/>
                  <a:gd name="connsiteX1" fmla="*/ 18326 w 32579"/>
                  <a:gd name="connsiteY1" fmla="*/ 18326 h 65159"/>
                </a:gdLst>
                <a:ahLst/>
                <a:cxnLst>
                  <a:cxn ang="0">
                    <a:pos x="connsiteX0" y="connsiteY0"/>
                  </a:cxn>
                  <a:cxn ang="0">
                    <a:pos x="connsiteX1" y="connsiteY1"/>
                  </a:cxn>
                </a:cxnLst>
                <a:rect l="l" t="t" r="r" b="b"/>
                <a:pathLst>
                  <a:path w="32579" h="65159">
                    <a:moveTo>
                      <a:pt x="18326" y="53349"/>
                    </a:moveTo>
                    <a:lnTo>
                      <a:pt x="18326" y="18326"/>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42" name="Freihandform: Form 141">
                <a:extLst>
                  <a:ext uri="{FF2B5EF4-FFF2-40B4-BE49-F238E27FC236}">
                    <a16:creationId xmlns:a16="http://schemas.microsoft.com/office/drawing/2014/main" id="{A97B9EDA-2E00-EC78-1DAF-BE90817B1293}"/>
                  </a:ext>
                </a:extLst>
              </p:cNvPr>
              <p:cNvSpPr/>
              <p:nvPr/>
            </p:nvSpPr>
            <p:spPr>
              <a:xfrm>
                <a:off x="10944264" y="3516583"/>
                <a:ext cx="22446" cy="44891"/>
              </a:xfrm>
              <a:custGeom>
                <a:avLst/>
                <a:gdLst>
                  <a:gd name="connsiteX0" fmla="*/ 18326 w 32579"/>
                  <a:gd name="connsiteY0" fmla="*/ 53349 h 65159"/>
                  <a:gd name="connsiteX1" fmla="*/ 18326 w 32579"/>
                  <a:gd name="connsiteY1" fmla="*/ 18326 h 65159"/>
                </a:gdLst>
                <a:ahLst/>
                <a:cxnLst>
                  <a:cxn ang="0">
                    <a:pos x="connsiteX0" y="connsiteY0"/>
                  </a:cxn>
                  <a:cxn ang="0">
                    <a:pos x="connsiteX1" y="connsiteY1"/>
                  </a:cxn>
                </a:cxnLst>
                <a:rect l="l" t="t" r="r" b="b"/>
                <a:pathLst>
                  <a:path w="32579" h="65159">
                    <a:moveTo>
                      <a:pt x="18326" y="53349"/>
                    </a:moveTo>
                    <a:lnTo>
                      <a:pt x="18326" y="18326"/>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43" name="Freihandform: Form 142">
                <a:extLst>
                  <a:ext uri="{FF2B5EF4-FFF2-40B4-BE49-F238E27FC236}">
                    <a16:creationId xmlns:a16="http://schemas.microsoft.com/office/drawing/2014/main" id="{18FBEE25-8E15-7208-C04B-4E4662D2187A}"/>
                  </a:ext>
                </a:extLst>
              </p:cNvPr>
              <p:cNvSpPr/>
              <p:nvPr/>
            </p:nvSpPr>
            <p:spPr>
              <a:xfrm>
                <a:off x="11003744" y="3516583"/>
                <a:ext cx="22446" cy="44891"/>
              </a:xfrm>
              <a:custGeom>
                <a:avLst/>
                <a:gdLst>
                  <a:gd name="connsiteX0" fmla="*/ 18326 w 32579"/>
                  <a:gd name="connsiteY0" fmla="*/ 53349 h 65159"/>
                  <a:gd name="connsiteX1" fmla="*/ 18326 w 32579"/>
                  <a:gd name="connsiteY1" fmla="*/ 18326 h 65159"/>
                </a:gdLst>
                <a:ahLst/>
                <a:cxnLst>
                  <a:cxn ang="0">
                    <a:pos x="connsiteX0" y="connsiteY0"/>
                  </a:cxn>
                  <a:cxn ang="0">
                    <a:pos x="connsiteX1" y="connsiteY1"/>
                  </a:cxn>
                </a:cxnLst>
                <a:rect l="l" t="t" r="r" b="b"/>
                <a:pathLst>
                  <a:path w="32579" h="65159">
                    <a:moveTo>
                      <a:pt x="18326" y="53349"/>
                    </a:moveTo>
                    <a:lnTo>
                      <a:pt x="18326" y="18326"/>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44" name="Freihandform: Form 143">
                <a:extLst>
                  <a:ext uri="{FF2B5EF4-FFF2-40B4-BE49-F238E27FC236}">
                    <a16:creationId xmlns:a16="http://schemas.microsoft.com/office/drawing/2014/main" id="{7315558E-DA7E-BB3E-33D1-EE2E8A85A769}"/>
                  </a:ext>
                </a:extLst>
              </p:cNvPr>
              <p:cNvSpPr/>
              <p:nvPr/>
            </p:nvSpPr>
            <p:spPr>
              <a:xfrm>
                <a:off x="10631149" y="3297178"/>
                <a:ext cx="22446" cy="44891"/>
              </a:xfrm>
              <a:custGeom>
                <a:avLst/>
                <a:gdLst>
                  <a:gd name="connsiteX0" fmla="*/ 18326 w 32579"/>
                  <a:gd name="connsiteY0" fmla="*/ 53349 h 65159"/>
                  <a:gd name="connsiteX1" fmla="*/ 18326 w 32579"/>
                  <a:gd name="connsiteY1" fmla="*/ 18326 h 65159"/>
                </a:gdLst>
                <a:ahLst/>
                <a:cxnLst>
                  <a:cxn ang="0">
                    <a:pos x="connsiteX0" y="connsiteY0"/>
                  </a:cxn>
                  <a:cxn ang="0">
                    <a:pos x="connsiteX1" y="connsiteY1"/>
                  </a:cxn>
                </a:cxnLst>
                <a:rect l="l" t="t" r="r" b="b"/>
                <a:pathLst>
                  <a:path w="32579" h="65159">
                    <a:moveTo>
                      <a:pt x="18326" y="53349"/>
                    </a:moveTo>
                    <a:lnTo>
                      <a:pt x="18326" y="18326"/>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45" name="Freihandform: Form 144">
                <a:extLst>
                  <a:ext uri="{FF2B5EF4-FFF2-40B4-BE49-F238E27FC236}">
                    <a16:creationId xmlns:a16="http://schemas.microsoft.com/office/drawing/2014/main" id="{9790BF1F-7B92-46A6-2E82-747DA486AADE}"/>
                  </a:ext>
                </a:extLst>
              </p:cNvPr>
              <p:cNvSpPr/>
              <p:nvPr/>
            </p:nvSpPr>
            <p:spPr>
              <a:xfrm>
                <a:off x="10512749" y="3364514"/>
                <a:ext cx="22446" cy="44891"/>
              </a:xfrm>
              <a:custGeom>
                <a:avLst/>
                <a:gdLst>
                  <a:gd name="connsiteX0" fmla="*/ 18326 w 32579"/>
                  <a:gd name="connsiteY0" fmla="*/ 53349 h 65159"/>
                  <a:gd name="connsiteX1" fmla="*/ 18326 w 32579"/>
                  <a:gd name="connsiteY1" fmla="*/ 18326 h 65159"/>
                </a:gdLst>
                <a:ahLst/>
                <a:cxnLst>
                  <a:cxn ang="0">
                    <a:pos x="connsiteX0" y="connsiteY0"/>
                  </a:cxn>
                  <a:cxn ang="0">
                    <a:pos x="connsiteX1" y="connsiteY1"/>
                  </a:cxn>
                </a:cxnLst>
                <a:rect l="l" t="t" r="r" b="b"/>
                <a:pathLst>
                  <a:path w="32579" h="65159">
                    <a:moveTo>
                      <a:pt x="18326" y="53349"/>
                    </a:moveTo>
                    <a:lnTo>
                      <a:pt x="18326" y="18326"/>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46" name="Freihandform: Form 145">
                <a:extLst>
                  <a:ext uri="{FF2B5EF4-FFF2-40B4-BE49-F238E27FC236}">
                    <a16:creationId xmlns:a16="http://schemas.microsoft.com/office/drawing/2014/main" id="{E18372A8-9294-6336-880E-26228F4768BC}"/>
                  </a:ext>
                </a:extLst>
              </p:cNvPr>
              <p:cNvSpPr/>
              <p:nvPr/>
            </p:nvSpPr>
            <p:spPr>
              <a:xfrm>
                <a:off x="10572229" y="3364514"/>
                <a:ext cx="22446" cy="44891"/>
              </a:xfrm>
              <a:custGeom>
                <a:avLst/>
                <a:gdLst>
                  <a:gd name="connsiteX0" fmla="*/ 18326 w 32579"/>
                  <a:gd name="connsiteY0" fmla="*/ 53349 h 65159"/>
                  <a:gd name="connsiteX1" fmla="*/ 18326 w 32579"/>
                  <a:gd name="connsiteY1" fmla="*/ 18326 h 65159"/>
                </a:gdLst>
                <a:ahLst/>
                <a:cxnLst>
                  <a:cxn ang="0">
                    <a:pos x="connsiteX0" y="connsiteY0"/>
                  </a:cxn>
                  <a:cxn ang="0">
                    <a:pos x="connsiteX1" y="connsiteY1"/>
                  </a:cxn>
                </a:cxnLst>
                <a:rect l="l" t="t" r="r" b="b"/>
                <a:pathLst>
                  <a:path w="32579" h="65159">
                    <a:moveTo>
                      <a:pt x="18326" y="53349"/>
                    </a:moveTo>
                    <a:lnTo>
                      <a:pt x="18326" y="18326"/>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47" name="Freihandform: Form 146">
                <a:extLst>
                  <a:ext uri="{FF2B5EF4-FFF2-40B4-BE49-F238E27FC236}">
                    <a16:creationId xmlns:a16="http://schemas.microsoft.com/office/drawing/2014/main" id="{55A14C81-AA7B-88ED-AF3A-8C41565AB75E}"/>
                  </a:ext>
                </a:extLst>
              </p:cNvPr>
              <p:cNvSpPr/>
              <p:nvPr/>
            </p:nvSpPr>
            <p:spPr>
              <a:xfrm>
                <a:off x="10631149" y="3364514"/>
                <a:ext cx="22446" cy="44891"/>
              </a:xfrm>
              <a:custGeom>
                <a:avLst/>
                <a:gdLst>
                  <a:gd name="connsiteX0" fmla="*/ 18326 w 32579"/>
                  <a:gd name="connsiteY0" fmla="*/ 53349 h 65159"/>
                  <a:gd name="connsiteX1" fmla="*/ 18326 w 32579"/>
                  <a:gd name="connsiteY1" fmla="*/ 18326 h 65159"/>
                </a:gdLst>
                <a:ahLst/>
                <a:cxnLst>
                  <a:cxn ang="0">
                    <a:pos x="connsiteX0" y="connsiteY0"/>
                  </a:cxn>
                  <a:cxn ang="0">
                    <a:pos x="connsiteX1" y="connsiteY1"/>
                  </a:cxn>
                </a:cxnLst>
                <a:rect l="l" t="t" r="r" b="b"/>
                <a:pathLst>
                  <a:path w="32579" h="65159">
                    <a:moveTo>
                      <a:pt x="18326" y="53349"/>
                    </a:moveTo>
                    <a:lnTo>
                      <a:pt x="18326" y="18326"/>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48" name="Freihandform: Form 147">
                <a:extLst>
                  <a:ext uri="{FF2B5EF4-FFF2-40B4-BE49-F238E27FC236}">
                    <a16:creationId xmlns:a16="http://schemas.microsoft.com/office/drawing/2014/main" id="{1EB39A3A-463B-8A16-E394-E0F585D6BF83}"/>
                  </a:ext>
                </a:extLst>
              </p:cNvPr>
              <p:cNvSpPr/>
              <p:nvPr/>
            </p:nvSpPr>
            <p:spPr>
              <a:xfrm>
                <a:off x="10512749" y="3432412"/>
                <a:ext cx="22446" cy="44891"/>
              </a:xfrm>
              <a:custGeom>
                <a:avLst/>
                <a:gdLst>
                  <a:gd name="connsiteX0" fmla="*/ 18326 w 32579"/>
                  <a:gd name="connsiteY0" fmla="*/ 52535 h 65159"/>
                  <a:gd name="connsiteX1" fmla="*/ 18326 w 32579"/>
                  <a:gd name="connsiteY1" fmla="*/ 18326 h 65159"/>
                </a:gdLst>
                <a:ahLst/>
                <a:cxnLst>
                  <a:cxn ang="0">
                    <a:pos x="connsiteX0" y="connsiteY0"/>
                  </a:cxn>
                  <a:cxn ang="0">
                    <a:pos x="connsiteX1" y="connsiteY1"/>
                  </a:cxn>
                </a:cxnLst>
                <a:rect l="l" t="t" r="r" b="b"/>
                <a:pathLst>
                  <a:path w="32579" h="65159">
                    <a:moveTo>
                      <a:pt x="18326" y="52535"/>
                    </a:moveTo>
                    <a:lnTo>
                      <a:pt x="18326" y="18326"/>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49" name="Freihandform: Form 148">
                <a:extLst>
                  <a:ext uri="{FF2B5EF4-FFF2-40B4-BE49-F238E27FC236}">
                    <a16:creationId xmlns:a16="http://schemas.microsoft.com/office/drawing/2014/main" id="{4BB8659F-3709-9EFB-8A7A-DCE1125EFECA}"/>
                  </a:ext>
                </a:extLst>
              </p:cNvPr>
              <p:cNvSpPr/>
              <p:nvPr/>
            </p:nvSpPr>
            <p:spPr>
              <a:xfrm>
                <a:off x="10572229" y="3432412"/>
                <a:ext cx="22446" cy="44891"/>
              </a:xfrm>
              <a:custGeom>
                <a:avLst/>
                <a:gdLst>
                  <a:gd name="connsiteX0" fmla="*/ 18326 w 32579"/>
                  <a:gd name="connsiteY0" fmla="*/ 52535 h 65159"/>
                  <a:gd name="connsiteX1" fmla="*/ 18326 w 32579"/>
                  <a:gd name="connsiteY1" fmla="*/ 18326 h 65159"/>
                </a:gdLst>
                <a:ahLst/>
                <a:cxnLst>
                  <a:cxn ang="0">
                    <a:pos x="connsiteX0" y="connsiteY0"/>
                  </a:cxn>
                  <a:cxn ang="0">
                    <a:pos x="connsiteX1" y="connsiteY1"/>
                  </a:cxn>
                </a:cxnLst>
                <a:rect l="l" t="t" r="r" b="b"/>
                <a:pathLst>
                  <a:path w="32579" h="65159">
                    <a:moveTo>
                      <a:pt x="18326" y="52535"/>
                    </a:moveTo>
                    <a:lnTo>
                      <a:pt x="18326" y="18326"/>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50" name="Freihandform: Form 149">
                <a:extLst>
                  <a:ext uri="{FF2B5EF4-FFF2-40B4-BE49-F238E27FC236}">
                    <a16:creationId xmlns:a16="http://schemas.microsoft.com/office/drawing/2014/main" id="{B628D881-948B-4277-3CA2-A4D65AACBAC8}"/>
                  </a:ext>
                </a:extLst>
              </p:cNvPr>
              <p:cNvSpPr/>
              <p:nvPr/>
            </p:nvSpPr>
            <p:spPr>
              <a:xfrm>
                <a:off x="10631149" y="3432412"/>
                <a:ext cx="22446" cy="44891"/>
              </a:xfrm>
              <a:custGeom>
                <a:avLst/>
                <a:gdLst>
                  <a:gd name="connsiteX0" fmla="*/ 18326 w 32579"/>
                  <a:gd name="connsiteY0" fmla="*/ 52535 h 65159"/>
                  <a:gd name="connsiteX1" fmla="*/ 18326 w 32579"/>
                  <a:gd name="connsiteY1" fmla="*/ 18326 h 65159"/>
                </a:gdLst>
                <a:ahLst/>
                <a:cxnLst>
                  <a:cxn ang="0">
                    <a:pos x="connsiteX0" y="connsiteY0"/>
                  </a:cxn>
                  <a:cxn ang="0">
                    <a:pos x="connsiteX1" y="connsiteY1"/>
                  </a:cxn>
                </a:cxnLst>
                <a:rect l="l" t="t" r="r" b="b"/>
                <a:pathLst>
                  <a:path w="32579" h="65159">
                    <a:moveTo>
                      <a:pt x="18326" y="52535"/>
                    </a:moveTo>
                    <a:lnTo>
                      <a:pt x="18326" y="18326"/>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51" name="Freihandform: Form 150">
                <a:extLst>
                  <a:ext uri="{FF2B5EF4-FFF2-40B4-BE49-F238E27FC236}">
                    <a16:creationId xmlns:a16="http://schemas.microsoft.com/office/drawing/2014/main" id="{CF0C2D44-0448-DADD-A9D8-9AC5AC640063}"/>
                  </a:ext>
                </a:extLst>
              </p:cNvPr>
              <p:cNvSpPr/>
              <p:nvPr/>
            </p:nvSpPr>
            <p:spPr>
              <a:xfrm>
                <a:off x="10512749" y="3499749"/>
                <a:ext cx="22446" cy="44891"/>
              </a:xfrm>
              <a:custGeom>
                <a:avLst/>
                <a:gdLst>
                  <a:gd name="connsiteX0" fmla="*/ 18326 w 32579"/>
                  <a:gd name="connsiteY0" fmla="*/ 53349 h 65159"/>
                  <a:gd name="connsiteX1" fmla="*/ 18326 w 32579"/>
                  <a:gd name="connsiteY1" fmla="*/ 18326 h 65159"/>
                </a:gdLst>
                <a:ahLst/>
                <a:cxnLst>
                  <a:cxn ang="0">
                    <a:pos x="connsiteX0" y="connsiteY0"/>
                  </a:cxn>
                  <a:cxn ang="0">
                    <a:pos x="connsiteX1" y="connsiteY1"/>
                  </a:cxn>
                </a:cxnLst>
                <a:rect l="l" t="t" r="r" b="b"/>
                <a:pathLst>
                  <a:path w="32579" h="65159">
                    <a:moveTo>
                      <a:pt x="18326" y="53349"/>
                    </a:moveTo>
                    <a:lnTo>
                      <a:pt x="18326" y="18326"/>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52" name="Freihandform: Form 151">
                <a:extLst>
                  <a:ext uri="{FF2B5EF4-FFF2-40B4-BE49-F238E27FC236}">
                    <a16:creationId xmlns:a16="http://schemas.microsoft.com/office/drawing/2014/main" id="{71339918-4671-CCED-817D-C2BC6B8ED074}"/>
                  </a:ext>
                </a:extLst>
              </p:cNvPr>
              <p:cNvSpPr/>
              <p:nvPr/>
            </p:nvSpPr>
            <p:spPr>
              <a:xfrm>
                <a:off x="10572229" y="3499749"/>
                <a:ext cx="22446" cy="44891"/>
              </a:xfrm>
              <a:custGeom>
                <a:avLst/>
                <a:gdLst>
                  <a:gd name="connsiteX0" fmla="*/ 18326 w 32579"/>
                  <a:gd name="connsiteY0" fmla="*/ 53349 h 65159"/>
                  <a:gd name="connsiteX1" fmla="*/ 18326 w 32579"/>
                  <a:gd name="connsiteY1" fmla="*/ 18326 h 65159"/>
                </a:gdLst>
                <a:ahLst/>
                <a:cxnLst>
                  <a:cxn ang="0">
                    <a:pos x="connsiteX0" y="connsiteY0"/>
                  </a:cxn>
                  <a:cxn ang="0">
                    <a:pos x="connsiteX1" y="connsiteY1"/>
                  </a:cxn>
                </a:cxnLst>
                <a:rect l="l" t="t" r="r" b="b"/>
                <a:pathLst>
                  <a:path w="32579" h="65159">
                    <a:moveTo>
                      <a:pt x="18326" y="53349"/>
                    </a:moveTo>
                    <a:lnTo>
                      <a:pt x="18326" y="18326"/>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53" name="Freihandform: Form 152">
                <a:extLst>
                  <a:ext uri="{FF2B5EF4-FFF2-40B4-BE49-F238E27FC236}">
                    <a16:creationId xmlns:a16="http://schemas.microsoft.com/office/drawing/2014/main" id="{C49FE0C4-3A70-8155-33F2-D402D652ACDD}"/>
                  </a:ext>
                </a:extLst>
              </p:cNvPr>
              <p:cNvSpPr/>
              <p:nvPr/>
            </p:nvSpPr>
            <p:spPr>
              <a:xfrm>
                <a:off x="10631149" y="3499749"/>
                <a:ext cx="22446" cy="44891"/>
              </a:xfrm>
              <a:custGeom>
                <a:avLst/>
                <a:gdLst>
                  <a:gd name="connsiteX0" fmla="*/ 18326 w 32579"/>
                  <a:gd name="connsiteY0" fmla="*/ 53349 h 65159"/>
                  <a:gd name="connsiteX1" fmla="*/ 18326 w 32579"/>
                  <a:gd name="connsiteY1" fmla="*/ 18326 h 65159"/>
                </a:gdLst>
                <a:ahLst/>
                <a:cxnLst>
                  <a:cxn ang="0">
                    <a:pos x="connsiteX0" y="connsiteY0"/>
                  </a:cxn>
                  <a:cxn ang="0">
                    <a:pos x="connsiteX1" y="connsiteY1"/>
                  </a:cxn>
                </a:cxnLst>
                <a:rect l="l" t="t" r="r" b="b"/>
                <a:pathLst>
                  <a:path w="32579" h="65159">
                    <a:moveTo>
                      <a:pt x="18326" y="53349"/>
                    </a:moveTo>
                    <a:lnTo>
                      <a:pt x="18326" y="18326"/>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54" name="Freihandform: Form 153">
                <a:extLst>
                  <a:ext uri="{FF2B5EF4-FFF2-40B4-BE49-F238E27FC236}">
                    <a16:creationId xmlns:a16="http://schemas.microsoft.com/office/drawing/2014/main" id="{030C5D65-A5EE-B69E-C0E4-EDF939421CA4}"/>
                  </a:ext>
                </a:extLst>
              </p:cNvPr>
              <p:cNvSpPr/>
              <p:nvPr/>
            </p:nvSpPr>
            <p:spPr>
              <a:xfrm>
                <a:off x="10454952" y="3111441"/>
                <a:ext cx="258123" cy="488190"/>
              </a:xfrm>
              <a:custGeom>
                <a:avLst/>
                <a:gdLst>
                  <a:gd name="connsiteX0" fmla="*/ 18326 w 374665"/>
                  <a:gd name="connsiteY0" fmla="*/ 690280 h 708605"/>
                  <a:gd name="connsiteX1" fmla="*/ 18326 w 374665"/>
                  <a:gd name="connsiteY1" fmla="*/ 18326 h 708605"/>
                  <a:gd name="connsiteX2" fmla="*/ 358783 w 374665"/>
                  <a:gd name="connsiteY2" fmla="*/ 18326 h 708605"/>
                  <a:gd name="connsiteX3" fmla="*/ 358783 w 374665"/>
                  <a:gd name="connsiteY3" fmla="*/ 690280 h 708605"/>
                </a:gdLst>
                <a:ahLst/>
                <a:cxnLst>
                  <a:cxn ang="0">
                    <a:pos x="connsiteX0" y="connsiteY0"/>
                  </a:cxn>
                  <a:cxn ang="0">
                    <a:pos x="connsiteX1" y="connsiteY1"/>
                  </a:cxn>
                  <a:cxn ang="0">
                    <a:pos x="connsiteX2" y="connsiteY2"/>
                  </a:cxn>
                  <a:cxn ang="0">
                    <a:pos x="connsiteX3" y="connsiteY3"/>
                  </a:cxn>
                </a:cxnLst>
                <a:rect l="l" t="t" r="r" b="b"/>
                <a:pathLst>
                  <a:path w="374665" h="708605">
                    <a:moveTo>
                      <a:pt x="18326" y="690280"/>
                    </a:moveTo>
                    <a:lnTo>
                      <a:pt x="18326" y="18326"/>
                    </a:lnTo>
                    <a:lnTo>
                      <a:pt x="358783" y="18326"/>
                    </a:lnTo>
                    <a:lnTo>
                      <a:pt x="358783" y="690280"/>
                    </a:lnTo>
                  </a:path>
                </a:pathLst>
              </a:custGeom>
              <a:noFill/>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55" name="Freihandform: Form 154">
                <a:extLst>
                  <a:ext uri="{FF2B5EF4-FFF2-40B4-BE49-F238E27FC236}">
                    <a16:creationId xmlns:a16="http://schemas.microsoft.com/office/drawing/2014/main" id="{05BE7E14-9E08-2B5D-8515-91F44E4B6EEE}"/>
                  </a:ext>
                </a:extLst>
              </p:cNvPr>
              <p:cNvSpPr/>
              <p:nvPr/>
            </p:nvSpPr>
            <p:spPr>
              <a:xfrm>
                <a:off x="10406694" y="3574380"/>
                <a:ext cx="662143" cy="22446"/>
              </a:xfrm>
              <a:custGeom>
                <a:avLst/>
                <a:gdLst>
                  <a:gd name="connsiteX0" fmla="*/ 18326 w 961097"/>
                  <a:gd name="connsiteY0" fmla="*/ 18326 h 32579"/>
                  <a:gd name="connsiteX1" fmla="*/ 947658 w 961097"/>
                  <a:gd name="connsiteY1" fmla="*/ 18326 h 32579"/>
                </a:gdLst>
                <a:ahLst/>
                <a:cxnLst>
                  <a:cxn ang="0">
                    <a:pos x="connsiteX0" y="connsiteY0"/>
                  </a:cxn>
                  <a:cxn ang="0">
                    <a:pos x="connsiteX1" y="connsiteY1"/>
                  </a:cxn>
                </a:cxnLst>
                <a:rect l="l" t="t" r="r" b="b"/>
                <a:pathLst>
                  <a:path w="961097" h="32579">
                    <a:moveTo>
                      <a:pt x="18326" y="18326"/>
                    </a:moveTo>
                    <a:lnTo>
                      <a:pt x="947658" y="18326"/>
                    </a:lnTo>
                  </a:path>
                </a:pathLst>
              </a:custGeom>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grpSp>
        <p:grpSp>
          <p:nvGrpSpPr>
            <p:cNvPr id="121" name="Gruppieren 120">
              <a:extLst>
                <a:ext uri="{FF2B5EF4-FFF2-40B4-BE49-F238E27FC236}">
                  <a16:creationId xmlns:a16="http://schemas.microsoft.com/office/drawing/2014/main" id="{B8FF98C1-DA33-51C1-5EC2-CAEA9F8FD84C}"/>
                </a:ext>
              </a:extLst>
            </p:cNvPr>
            <p:cNvGrpSpPr/>
            <p:nvPr/>
          </p:nvGrpSpPr>
          <p:grpSpPr>
            <a:xfrm rot="6564335">
              <a:off x="4183110" y="486635"/>
              <a:ext cx="170400" cy="166531"/>
              <a:chOff x="5299791" y="869647"/>
              <a:chExt cx="242491" cy="239497"/>
            </a:xfrm>
          </p:grpSpPr>
          <p:sp>
            <p:nvSpPr>
              <p:cNvPr id="122" name="Freihandform: Form 121">
                <a:extLst>
                  <a:ext uri="{FF2B5EF4-FFF2-40B4-BE49-F238E27FC236}">
                    <a16:creationId xmlns:a16="http://schemas.microsoft.com/office/drawing/2014/main" id="{6EB5C3BA-43F5-DBB8-220A-829A089EDF04}"/>
                  </a:ext>
                </a:extLst>
              </p:cNvPr>
              <p:cNvSpPr/>
              <p:nvPr/>
            </p:nvSpPr>
            <p:spPr>
              <a:xfrm>
                <a:off x="5443490" y="1010352"/>
                <a:ext cx="44905" cy="44905"/>
              </a:xfrm>
              <a:custGeom>
                <a:avLst/>
                <a:gdLst>
                  <a:gd name="connsiteX0" fmla="*/ 18326 w 73304"/>
                  <a:gd name="connsiteY0" fmla="*/ 18326 h 73304"/>
                  <a:gd name="connsiteX1" fmla="*/ 58236 w 73304"/>
                  <a:gd name="connsiteY1" fmla="*/ 58236 h 73304"/>
                </a:gdLst>
                <a:ahLst/>
                <a:cxnLst>
                  <a:cxn ang="0">
                    <a:pos x="connsiteX0" y="connsiteY0"/>
                  </a:cxn>
                  <a:cxn ang="0">
                    <a:pos x="connsiteX1" y="connsiteY1"/>
                  </a:cxn>
                </a:cxnLst>
                <a:rect l="l" t="t" r="r" b="b"/>
                <a:pathLst>
                  <a:path w="73304" h="73304">
                    <a:moveTo>
                      <a:pt x="18326" y="18326"/>
                    </a:moveTo>
                    <a:lnTo>
                      <a:pt x="58236" y="58236"/>
                    </a:lnTo>
                  </a:path>
                </a:pathLst>
              </a:custGeom>
              <a:ln w="12700" cap="rnd">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23" name="Freihandform: Form 122">
                <a:extLst>
                  <a:ext uri="{FF2B5EF4-FFF2-40B4-BE49-F238E27FC236}">
                    <a16:creationId xmlns:a16="http://schemas.microsoft.com/office/drawing/2014/main" id="{F986BA02-01A6-DA2C-168A-226585416D85}"/>
                  </a:ext>
                </a:extLst>
              </p:cNvPr>
              <p:cNvSpPr/>
              <p:nvPr/>
            </p:nvSpPr>
            <p:spPr>
              <a:xfrm>
                <a:off x="5471430" y="970436"/>
                <a:ext cx="54885" cy="34926"/>
              </a:xfrm>
              <a:custGeom>
                <a:avLst/>
                <a:gdLst>
                  <a:gd name="connsiteX0" fmla="*/ 18326 w 89593"/>
                  <a:gd name="connsiteY0" fmla="*/ 18326 h 57014"/>
                  <a:gd name="connsiteX1" fmla="*/ 73711 w 89593"/>
                  <a:gd name="connsiteY1" fmla="*/ 44390 h 57014"/>
                </a:gdLst>
                <a:ahLst/>
                <a:cxnLst>
                  <a:cxn ang="0">
                    <a:pos x="connsiteX0" y="connsiteY0"/>
                  </a:cxn>
                  <a:cxn ang="0">
                    <a:pos x="connsiteX1" y="connsiteY1"/>
                  </a:cxn>
                </a:cxnLst>
                <a:rect l="l" t="t" r="r" b="b"/>
                <a:pathLst>
                  <a:path w="89593" h="57014">
                    <a:moveTo>
                      <a:pt x="18326" y="18326"/>
                    </a:moveTo>
                    <a:lnTo>
                      <a:pt x="73711" y="44390"/>
                    </a:lnTo>
                  </a:path>
                </a:pathLst>
              </a:custGeom>
              <a:ln w="12700" cap="rnd">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24" name="Freihandform: Form 123">
                <a:extLst>
                  <a:ext uri="{FF2B5EF4-FFF2-40B4-BE49-F238E27FC236}">
                    <a16:creationId xmlns:a16="http://schemas.microsoft.com/office/drawing/2014/main" id="{94FE5AA8-4890-5FD6-619C-DA4B84E257E4}"/>
                  </a:ext>
                </a:extLst>
              </p:cNvPr>
              <p:cNvSpPr/>
              <p:nvPr/>
            </p:nvSpPr>
            <p:spPr>
              <a:xfrm>
                <a:off x="5487397" y="923534"/>
                <a:ext cx="54885" cy="24948"/>
              </a:xfrm>
              <a:custGeom>
                <a:avLst/>
                <a:gdLst>
                  <a:gd name="connsiteX0" fmla="*/ 18326 w 89593"/>
                  <a:gd name="connsiteY0" fmla="*/ 18326 h 40724"/>
                  <a:gd name="connsiteX1" fmla="*/ 77784 w 89593"/>
                  <a:gd name="connsiteY1" fmla="*/ 24027 h 40724"/>
                </a:gdLst>
                <a:ahLst/>
                <a:cxnLst>
                  <a:cxn ang="0">
                    <a:pos x="connsiteX0" y="connsiteY0"/>
                  </a:cxn>
                  <a:cxn ang="0">
                    <a:pos x="connsiteX1" y="connsiteY1"/>
                  </a:cxn>
                </a:cxnLst>
                <a:rect l="l" t="t" r="r" b="b"/>
                <a:pathLst>
                  <a:path w="89593" h="40724">
                    <a:moveTo>
                      <a:pt x="18326" y="18326"/>
                    </a:moveTo>
                    <a:lnTo>
                      <a:pt x="77784" y="24027"/>
                    </a:lnTo>
                  </a:path>
                </a:pathLst>
              </a:custGeom>
              <a:ln w="12700" cap="rnd">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25" name="Freihandform: Form 124">
                <a:extLst>
                  <a:ext uri="{FF2B5EF4-FFF2-40B4-BE49-F238E27FC236}">
                    <a16:creationId xmlns:a16="http://schemas.microsoft.com/office/drawing/2014/main" id="{A1B546A8-B6C1-5C37-E5DE-0F6A8EBC6C15}"/>
                  </a:ext>
                </a:extLst>
              </p:cNvPr>
              <p:cNvSpPr/>
              <p:nvPr/>
            </p:nvSpPr>
            <p:spPr>
              <a:xfrm>
                <a:off x="5352679" y="1054259"/>
                <a:ext cx="24948" cy="54885"/>
              </a:xfrm>
              <a:custGeom>
                <a:avLst/>
                <a:gdLst>
                  <a:gd name="connsiteX0" fmla="*/ 18326 w 40724"/>
                  <a:gd name="connsiteY0" fmla="*/ 18326 h 89593"/>
                  <a:gd name="connsiteX1" fmla="*/ 23213 w 40724"/>
                  <a:gd name="connsiteY1" fmla="*/ 75340 h 89593"/>
                </a:gdLst>
                <a:ahLst/>
                <a:cxnLst>
                  <a:cxn ang="0">
                    <a:pos x="connsiteX0" y="connsiteY0"/>
                  </a:cxn>
                  <a:cxn ang="0">
                    <a:pos x="connsiteX1" y="connsiteY1"/>
                  </a:cxn>
                </a:cxnLst>
                <a:rect l="l" t="t" r="r" b="b"/>
                <a:pathLst>
                  <a:path w="40724" h="89593">
                    <a:moveTo>
                      <a:pt x="18326" y="18326"/>
                    </a:moveTo>
                    <a:lnTo>
                      <a:pt x="23213" y="75340"/>
                    </a:lnTo>
                  </a:path>
                </a:pathLst>
              </a:custGeom>
              <a:ln w="12700" cap="rnd">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26" name="Freihandform: Form 125">
                <a:extLst>
                  <a:ext uri="{FF2B5EF4-FFF2-40B4-BE49-F238E27FC236}">
                    <a16:creationId xmlns:a16="http://schemas.microsoft.com/office/drawing/2014/main" id="{2267C638-7D57-D5A3-5792-AB4A1082B682}"/>
                  </a:ext>
                </a:extLst>
              </p:cNvPr>
              <p:cNvSpPr/>
              <p:nvPr/>
            </p:nvSpPr>
            <p:spPr>
              <a:xfrm>
                <a:off x="5402076" y="1035798"/>
                <a:ext cx="34926" cy="54885"/>
              </a:xfrm>
              <a:custGeom>
                <a:avLst/>
                <a:gdLst>
                  <a:gd name="connsiteX0" fmla="*/ 18326 w 57014"/>
                  <a:gd name="connsiteY0" fmla="*/ 18326 h 89593"/>
                  <a:gd name="connsiteX1" fmla="*/ 43575 w 57014"/>
                  <a:gd name="connsiteY1" fmla="*/ 73711 h 89593"/>
                </a:gdLst>
                <a:ahLst/>
                <a:cxnLst>
                  <a:cxn ang="0">
                    <a:pos x="connsiteX0" y="connsiteY0"/>
                  </a:cxn>
                  <a:cxn ang="0">
                    <a:pos x="connsiteX1" y="connsiteY1"/>
                  </a:cxn>
                </a:cxnLst>
                <a:rect l="l" t="t" r="r" b="b"/>
                <a:pathLst>
                  <a:path w="57014" h="89593">
                    <a:moveTo>
                      <a:pt x="18326" y="18326"/>
                    </a:moveTo>
                    <a:lnTo>
                      <a:pt x="43575" y="73711"/>
                    </a:lnTo>
                  </a:path>
                </a:pathLst>
              </a:custGeom>
              <a:ln w="12700" cap="rnd">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27" name="Freihandform: Form 126">
                <a:extLst>
                  <a:ext uri="{FF2B5EF4-FFF2-40B4-BE49-F238E27FC236}">
                    <a16:creationId xmlns:a16="http://schemas.microsoft.com/office/drawing/2014/main" id="{0CE96871-32A1-54EE-53B3-803E19307893}"/>
                  </a:ext>
                </a:extLst>
              </p:cNvPr>
              <p:cNvSpPr/>
              <p:nvPr/>
            </p:nvSpPr>
            <p:spPr>
              <a:xfrm>
                <a:off x="5299791" y="869647"/>
                <a:ext cx="144696" cy="144696"/>
              </a:xfrm>
              <a:custGeom>
                <a:avLst/>
                <a:gdLst>
                  <a:gd name="connsiteX0" fmla="*/ 18326 w 236201"/>
                  <a:gd name="connsiteY0" fmla="*/ 189369 h 236201"/>
                  <a:gd name="connsiteX1" fmla="*/ 189369 w 236201"/>
                  <a:gd name="connsiteY1" fmla="*/ 189369 h 236201"/>
                  <a:gd name="connsiteX2" fmla="*/ 189369 w 236201"/>
                  <a:gd name="connsiteY2" fmla="*/ 18326 h 236201"/>
                </a:gdLst>
                <a:ahLst/>
                <a:cxnLst>
                  <a:cxn ang="0">
                    <a:pos x="connsiteX0" y="connsiteY0"/>
                  </a:cxn>
                  <a:cxn ang="0">
                    <a:pos x="connsiteX1" y="connsiteY1"/>
                  </a:cxn>
                  <a:cxn ang="0">
                    <a:pos x="connsiteX2" y="connsiteY2"/>
                  </a:cxn>
                </a:cxnLst>
                <a:rect l="l" t="t" r="r" b="b"/>
                <a:pathLst>
                  <a:path w="236201" h="236201">
                    <a:moveTo>
                      <a:pt x="18326" y="189369"/>
                    </a:moveTo>
                    <a:cubicBezTo>
                      <a:pt x="65566" y="236609"/>
                      <a:pt x="142128" y="236609"/>
                      <a:pt x="189369" y="189369"/>
                    </a:cubicBezTo>
                    <a:cubicBezTo>
                      <a:pt x="236609" y="142128"/>
                      <a:pt x="236609" y="65566"/>
                      <a:pt x="189369" y="18326"/>
                    </a:cubicBezTo>
                  </a:path>
                </a:pathLst>
              </a:custGeom>
              <a:noFill/>
              <a:ln w="12700" cap="flat">
                <a:solidFill>
                  <a:srgbClr val="3C3C3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grpSp>
      </p:grpSp>
      <p:grpSp>
        <p:nvGrpSpPr>
          <p:cNvPr id="173" name="Gruppieren 172">
            <a:extLst>
              <a:ext uri="{FF2B5EF4-FFF2-40B4-BE49-F238E27FC236}">
                <a16:creationId xmlns:a16="http://schemas.microsoft.com/office/drawing/2014/main" id="{4B7EBD17-2DD5-6352-7B60-533F1978970C}"/>
              </a:ext>
            </a:extLst>
          </p:cNvPr>
          <p:cNvGrpSpPr/>
          <p:nvPr/>
        </p:nvGrpSpPr>
        <p:grpSpPr>
          <a:xfrm>
            <a:off x="9346955" y="2635973"/>
            <a:ext cx="466283" cy="466050"/>
            <a:chOff x="3291745" y="874506"/>
            <a:chExt cx="666969" cy="648521"/>
          </a:xfrm>
        </p:grpSpPr>
        <p:grpSp>
          <p:nvGrpSpPr>
            <p:cNvPr id="156" name="Gruppieren 155">
              <a:extLst>
                <a:ext uri="{FF2B5EF4-FFF2-40B4-BE49-F238E27FC236}">
                  <a16:creationId xmlns:a16="http://schemas.microsoft.com/office/drawing/2014/main" id="{D29694C5-3F77-B953-6754-FB1D97EEA7CD}"/>
                </a:ext>
              </a:extLst>
            </p:cNvPr>
            <p:cNvGrpSpPr>
              <a:grpSpLocks noChangeAspect="1"/>
            </p:cNvGrpSpPr>
            <p:nvPr/>
          </p:nvGrpSpPr>
          <p:grpSpPr>
            <a:xfrm>
              <a:off x="3291745" y="874506"/>
              <a:ext cx="666969" cy="648521"/>
              <a:chOff x="10851223" y="4212776"/>
              <a:chExt cx="777505" cy="755999"/>
            </a:xfrm>
          </p:grpSpPr>
          <p:sp>
            <p:nvSpPr>
              <p:cNvPr id="157" name="Freihandform: Form 156">
                <a:extLst>
                  <a:ext uri="{FF2B5EF4-FFF2-40B4-BE49-F238E27FC236}">
                    <a16:creationId xmlns:a16="http://schemas.microsoft.com/office/drawing/2014/main" id="{D11179B7-3F92-91AE-3D69-8BC88FFEC021}"/>
                  </a:ext>
                </a:extLst>
              </p:cNvPr>
              <p:cNvSpPr/>
              <p:nvPr/>
            </p:nvSpPr>
            <p:spPr>
              <a:xfrm>
                <a:off x="11088890" y="4694167"/>
                <a:ext cx="248140" cy="137855"/>
              </a:xfrm>
              <a:custGeom>
                <a:avLst/>
                <a:gdLst>
                  <a:gd name="connsiteX0" fmla="*/ 352262 w 366520"/>
                  <a:gd name="connsiteY0" fmla="*/ 188554 h 203622"/>
                  <a:gd name="connsiteX1" fmla="*/ 247193 w 366520"/>
                  <a:gd name="connsiteY1" fmla="*/ 188554 h 203622"/>
                  <a:gd name="connsiteX2" fmla="*/ 29724 w 366520"/>
                  <a:gd name="connsiteY2" fmla="*/ 188554 h 203622"/>
                  <a:gd name="connsiteX3" fmla="*/ 23208 w 366520"/>
                  <a:gd name="connsiteY3" fmla="*/ 172264 h 203622"/>
                  <a:gd name="connsiteX4" fmla="*/ 23208 w 366520"/>
                  <a:gd name="connsiteY4" fmla="*/ 172264 h 203622"/>
                  <a:gd name="connsiteX5" fmla="*/ 85109 w 366520"/>
                  <a:gd name="connsiteY5" fmla="*/ 98146 h 203622"/>
                  <a:gd name="connsiteX6" fmla="*/ 89182 w 366520"/>
                  <a:gd name="connsiteY6" fmla="*/ 18326 h 203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20" h="203622">
                    <a:moveTo>
                      <a:pt x="352262" y="188554"/>
                    </a:moveTo>
                    <a:lnTo>
                      <a:pt x="247193" y="188554"/>
                    </a:lnTo>
                    <a:lnTo>
                      <a:pt x="29724" y="188554"/>
                    </a:lnTo>
                    <a:cubicBezTo>
                      <a:pt x="18321" y="188554"/>
                      <a:pt x="14249" y="177151"/>
                      <a:pt x="23208" y="172264"/>
                    </a:cubicBezTo>
                    <a:lnTo>
                      <a:pt x="23208" y="172264"/>
                    </a:lnTo>
                    <a:cubicBezTo>
                      <a:pt x="56602" y="155160"/>
                      <a:pt x="78594" y="128282"/>
                      <a:pt x="85109" y="98146"/>
                    </a:cubicBezTo>
                    <a:cubicBezTo>
                      <a:pt x="93254" y="58236"/>
                      <a:pt x="89182" y="18326"/>
                      <a:pt x="89182" y="18326"/>
                    </a:cubicBezTo>
                  </a:path>
                </a:pathLst>
              </a:custGeom>
              <a:noFill/>
              <a:ln w="12700" cap="rnd">
                <a:solidFill>
                  <a:srgbClr val="3C3C3C"/>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58" name="Freihandform: Form 157">
                <a:extLst>
                  <a:ext uri="{FF2B5EF4-FFF2-40B4-BE49-F238E27FC236}">
                    <a16:creationId xmlns:a16="http://schemas.microsoft.com/office/drawing/2014/main" id="{97E7F523-4368-BC92-D10E-1E52EF97259D}"/>
                  </a:ext>
                </a:extLst>
              </p:cNvPr>
              <p:cNvSpPr/>
              <p:nvPr/>
            </p:nvSpPr>
            <p:spPr>
              <a:xfrm>
                <a:off x="10851223" y="4212776"/>
                <a:ext cx="777505" cy="501794"/>
              </a:xfrm>
              <a:custGeom>
                <a:avLst/>
                <a:gdLst>
                  <a:gd name="connsiteX0" fmla="*/ 622677 w 1148429"/>
                  <a:gd name="connsiteY0" fmla="*/ 729375 h 741185"/>
                  <a:gd name="connsiteX1" fmla="*/ 68824 w 1148429"/>
                  <a:gd name="connsiteY1" fmla="*/ 729375 h 741185"/>
                  <a:gd name="connsiteX2" fmla="*/ 18326 w 1148429"/>
                  <a:gd name="connsiteY2" fmla="*/ 678877 h 741185"/>
                  <a:gd name="connsiteX3" fmla="*/ 18326 w 1148429"/>
                  <a:gd name="connsiteY3" fmla="*/ 68824 h 741185"/>
                  <a:gd name="connsiteX4" fmla="*/ 68824 w 1148429"/>
                  <a:gd name="connsiteY4" fmla="*/ 18326 h 741185"/>
                  <a:gd name="connsiteX5" fmla="*/ 1086936 w 1148429"/>
                  <a:gd name="connsiteY5" fmla="*/ 18326 h 741185"/>
                  <a:gd name="connsiteX6" fmla="*/ 1137434 w 1148429"/>
                  <a:gd name="connsiteY6" fmla="*/ 68824 h 741185"/>
                  <a:gd name="connsiteX7" fmla="*/ 1137434 w 1148429"/>
                  <a:gd name="connsiteY7" fmla="*/ 402765 h 74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8429" h="741185">
                    <a:moveTo>
                      <a:pt x="622677" y="729375"/>
                    </a:moveTo>
                    <a:lnTo>
                      <a:pt x="68824" y="729375"/>
                    </a:lnTo>
                    <a:cubicBezTo>
                      <a:pt x="41132" y="729375"/>
                      <a:pt x="18326" y="706570"/>
                      <a:pt x="18326" y="678877"/>
                    </a:cubicBezTo>
                    <a:lnTo>
                      <a:pt x="18326" y="68824"/>
                    </a:lnTo>
                    <a:cubicBezTo>
                      <a:pt x="18326" y="41132"/>
                      <a:pt x="41132" y="18326"/>
                      <a:pt x="68824" y="18326"/>
                    </a:cubicBezTo>
                    <a:lnTo>
                      <a:pt x="1086936" y="18326"/>
                    </a:lnTo>
                    <a:cubicBezTo>
                      <a:pt x="1114628" y="18326"/>
                      <a:pt x="1137434" y="41132"/>
                      <a:pt x="1137434" y="68824"/>
                    </a:cubicBezTo>
                    <a:lnTo>
                      <a:pt x="1137434" y="402765"/>
                    </a:lnTo>
                  </a:path>
                </a:pathLst>
              </a:custGeom>
              <a:noFill/>
              <a:ln w="12700" cap="rnd">
                <a:solidFill>
                  <a:srgbClr val="3C3C3C"/>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59" name="Freihandform: Form 158">
                <a:extLst>
                  <a:ext uri="{FF2B5EF4-FFF2-40B4-BE49-F238E27FC236}">
                    <a16:creationId xmlns:a16="http://schemas.microsoft.com/office/drawing/2014/main" id="{A4D20E05-63DB-D336-5AA0-EEA629650411}"/>
                  </a:ext>
                </a:extLst>
              </p:cNvPr>
              <p:cNvSpPr/>
              <p:nvPr/>
            </p:nvSpPr>
            <p:spPr>
              <a:xfrm>
                <a:off x="11300092" y="4472675"/>
                <a:ext cx="319825" cy="336367"/>
              </a:xfrm>
              <a:custGeom>
                <a:avLst/>
                <a:gdLst>
                  <a:gd name="connsiteX0" fmla="*/ 458134 w 472403"/>
                  <a:gd name="connsiteY0" fmla="*/ 237973 h 496838"/>
                  <a:gd name="connsiteX1" fmla="*/ 222746 w 472403"/>
                  <a:gd name="connsiteY1" fmla="*/ 18875 h 496838"/>
                  <a:gd name="connsiteX2" fmla="*/ 19124 w 472403"/>
                  <a:gd name="connsiteY2" fmla="*/ 219240 h 496838"/>
                  <a:gd name="connsiteX3" fmla="*/ 81839 w 472403"/>
                  <a:gd name="connsiteY3" fmla="*/ 391911 h 496838"/>
                  <a:gd name="connsiteX4" fmla="*/ 120935 w 472403"/>
                  <a:gd name="connsiteY4" fmla="*/ 483949 h 496838"/>
                  <a:gd name="connsiteX5" fmla="*/ 120935 w 472403"/>
                  <a:gd name="connsiteY5" fmla="*/ 484763 h 496838"/>
                  <a:gd name="connsiteX6" fmla="*/ 356323 w 472403"/>
                  <a:gd name="connsiteY6" fmla="*/ 484763 h 496838"/>
                  <a:gd name="connsiteX7" fmla="*/ 356323 w 472403"/>
                  <a:gd name="connsiteY7" fmla="*/ 483949 h 496838"/>
                  <a:gd name="connsiteX8" fmla="*/ 392975 w 472403"/>
                  <a:gd name="connsiteY8" fmla="*/ 394355 h 496838"/>
                  <a:gd name="connsiteX9" fmla="*/ 458134 w 472403"/>
                  <a:gd name="connsiteY9" fmla="*/ 237973 h 49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403" h="496838">
                    <a:moveTo>
                      <a:pt x="458134" y="237973"/>
                    </a:moveTo>
                    <a:cubicBezTo>
                      <a:pt x="458134" y="111727"/>
                      <a:pt x="351436" y="9916"/>
                      <a:pt x="222746" y="18875"/>
                    </a:cubicBezTo>
                    <a:cubicBezTo>
                      <a:pt x="115234" y="26206"/>
                      <a:pt x="28083" y="112542"/>
                      <a:pt x="19124" y="219240"/>
                    </a:cubicBezTo>
                    <a:cubicBezTo>
                      <a:pt x="13423" y="286842"/>
                      <a:pt x="38672" y="347929"/>
                      <a:pt x="81839" y="391911"/>
                    </a:cubicBezTo>
                    <a:cubicBezTo>
                      <a:pt x="106274" y="416346"/>
                      <a:pt x="120935" y="448926"/>
                      <a:pt x="120935" y="483949"/>
                    </a:cubicBezTo>
                    <a:lnTo>
                      <a:pt x="120935" y="484763"/>
                    </a:lnTo>
                    <a:lnTo>
                      <a:pt x="356323" y="484763"/>
                    </a:lnTo>
                    <a:lnTo>
                      <a:pt x="356323" y="483949"/>
                    </a:lnTo>
                    <a:cubicBezTo>
                      <a:pt x="356323" y="450555"/>
                      <a:pt x="369354" y="417975"/>
                      <a:pt x="392975" y="394355"/>
                    </a:cubicBezTo>
                    <a:cubicBezTo>
                      <a:pt x="432885" y="354445"/>
                      <a:pt x="458134" y="299060"/>
                      <a:pt x="458134" y="237973"/>
                    </a:cubicBezTo>
                    <a:close/>
                  </a:path>
                </a:pathLst>
              </a:custGeom>
              <a:noFill/>
              <a:ln w="12700" cap="rnd">
                <a:solidFill>
                  <a:srgbClr val="3C3C3C"/>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60" name="Freihandform: Form 159">
                <a:extLst>
                  <a:ext uri="{FF2B5EF4-FFF2-40B4-BE49-F238E27FC236}">
                    <a16:creationId xmlns:a16="http://schemas.microsoft.com/office/drawing/2014/main" id="{5DD7C6A7-906D-CC12-8F57-41B896E86704}"/>
                  </a:ext>
                </a:extLst>
              </p:cNvPr>
              <p:cNvSpPr/>
              <p:nvPr/>
            </p:nvSpPr>
            <p:spPr>
              <a:xfrm>
                <a:off x="11367905" y="4834780"/>
                <a:ext cx="181969" cy="99256"/>
              </a:xfrm>
              <a:custGeom>
                <a:avLst/>
                <a:gdLst>
                  <a:gd name="connsiteX0" fmla="*/ 159233 w 268781"/>
                  <a:gd name="connsiteY0" fmla="*/ 133169 h 146608"/>
                  <a:gd name="connsiteX1" fmla="*/ 116880 w 268781"/>
                  <a:gd name="connsiteY1" fmla="*/ 133169 h 146608"/>
                  <a:gd name="connsiteX2" fmla="*/ 18326 w 268781"/>
                  <a:gd name="connsiteY2" fmla="*/ 34616 h 146608"/>
                  <a:gd name="connsiteX3" fmla="*/ 18326 w 268781"/>
                  <a:gd name="connsiteY3" fmla="*/ 18326 h 146608"/>
                  <a:gd name="connsiteX4" fmla="*/ 256972 w 268781"/>
                  <a:gd name="connsiteY4" fmla="*/ 18326 h 146608"/>
                  <a:gd name="connsiteX5" fmla="*/ 256972 w 268781"/>
                  <a:gd name="connsiteY5" fmla="*/ 34616 h 146608"/>
                  <a:gd name="connsiteX6" fmla="*/ 159233 w 268781"/>
                  <a:gd name="connsiteY6" fmla="*/ 133169 h 1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781" h="146608">
                    <a:moveTo>
                      <a:pt x="159233" y="133169"/>
                    </a:moveTo>
                    <a:lnTo>
                      <a:pt x="116880" y="133169"/>
                    </a:lnTo>
                    <a:cubicBezTo>
                      <a:pt x="62309" y="133169"/>
                      <a:pt x="18326" y="89187"/>
                      <a:pt x="18326" y="34616"/>
                    </a:cubicBezTo>
                    <a:lnTo>
                      <a:pt x="18326" y="18326"/>
                    </a:lnTo>
                    <a:lnTo>
                      <a:pt x="256972" y="18326"/>
                    </a:lnTo>
                    <a:lnTo>
                      <a:pt x="256972" y="34616"/>
                    </a:lnTo>
                    <a:cubicBezTo>
                      <a:pt x="256972" y="89187"/>
                      <a:pt x="212989" y="133169"/>
                      <a:pt x="159233" y="133169"/>
                    </a:cubicBezTo>
                    <a:close/>
                  </a:path>
                </a:pathLst>
              </a:custGeom>
              <a:noFill/>
              <a:ln w="12700" cap="rnd">
                <a:solidFill>
                  <a:srgbClr val="3C3C3C"/>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61" name="Freihandform: Form 160">
                <a:extLst>
                  <a:ext uri="{FF2B5EF4-FFF2-40B4-BE49-F238E27FC236}">
                    <a16:creationId xmlns:a16="http://schemas.microsoft.com/office/drawing/2014/main" id="{59E2AF56-1B45-2E18-8C00-6ECFC5F9BF34}"/>
                  </a:ext>
                </a:extLst>
              </p:cNvPr>
              <p:cNvSpPr/>
              <p:nvPr/>
            </p:nvSpPr>
            <p:spPr>
              <a:xfrm>
                <a:off x="11425253" y="4913633"/>
                <a:ext cx="71685" cy="55142"/>
              </a:xfrm>
              <a:custGeom>
                <a:avLst/>
                <a:gdLst>
                  <a:gd name="connsiteX0" fmla="*/ 18326 w 105883"/>
                  <a:gd name="connsiteY0" fmla="*/ 18326 h 81448"/>
                  <a:gd name="connsiteX1" fmla="*/ 18326 w 105883"/>
                  <a:gd name="connsiteY1" fmla="*/ 30543 h 81448"/>
                  <a:gd name="connsiteX2" fmla="*/ 53349 w 105883"/>
                  <a:gd name="connsiteY2" fmla="*/ 65566 h 81448"/>
                  <a:gd name="connsiteX3" fmla="*/ 53349 w 105883"/>
                  <a:gd name="connsiteY3" fmla="*/ 65566 h 81448"/>
                  <a:gd name="connsiteX4" fmla="*/ 88372 w 105883"/>
                  <a:gd name="connsiteY4" fmla="*/ 30543 h 81448"/>
                  <a:gd name="connsiteX5" fmla="*/ 88372 w 105883"/>
                  <a:gd name="connsiteY5" fmla="*/ 18326 h 8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883" h="81448">
                    <a:moveTo>
                      <a:pt x="18326" y="18326"/>
                    </a:moveTo>
                    <a:lnTo>
                      <a:pt x="18326" y="30543"/>
                    </a:lnTo>
                    <a:cubicBezTo>
                      <a:pt x="18326" y="50091"/>
                      <a:pt x="33802" y="65566"/>
                      <a:pt x="53349" y="65566"/>
                    </a:cubicBezTo>
                    <a:lnTo>
                      <a:pt x="53349" y="65566"/>
                    </a:lnTo>
                    <a:cubicBezTo>
                      <a:pt x="72897" y="65566"/>
                      <a:pt x="88372" y="50091"/>
                      <a:pt x="88372" y="30543"/>
                    </a:cubicBezTo>
                    <a:lnTo>
                      <a:pt x="88372" y="18326"/>
                    </a:lnTo>
                  </a:path>
                </a:pathLst>
              </a:custGeom>
              <a:noFill/>
              <a:ln w="12700" cap="rnd">
                <a:solidFill>
                  <a:srgbClr val="3C3C3C"/>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62" name="Freihandform: Form 161">
                <a:extLst>
                  <a:ext uri="{FF2B5EF4-FFF2-40B4-BE49-F238E27FC236}">
                    <a16:creationId xmlns:a16="http://schemas.microsoft.com/office/drawing/2014/main" id="{42730FEC-EC3A-E181-31E9-28C6965D0BB6}"/>
                  </a:ext>
                </a:extLst>
              </p:cNvPr>
              <p:cNvSpPr/>
              <p:nvPr/>
            </p:nvSpPr>
            <p:spPr>
              <a:xfrm>
                <a:off x="11448965" y="4403568"/>
                <a:ext cx="22057" cy="55142"/>
              </a:xfrm>
              <a:custGeom>
                <a:avLst/>
                <a:gdLst>
                  <a:gd name="connsiteX0" fmla="*/ 18326 w 32579"/>
                  <a:gd name="connsiteY0" fmla="*/ 68824 h 81448"/>
                  <a:gd name="connsiteX1" fmla="*/ 18326 w 32579"/>
                  <a:gd name="connsiteY1" fmla="*/ 18326 h 81448"/>
                </a:gdLst>
                <a:ahLst/>
                <a:cxnLst>
                  <a:cxn ang="0">
                    <a:pos x="connsiteX0" y="connsiteY0"/>
                  </a:cxn>
                  <a:cxn ang="0">
                    <a:pos x="connsiteX1" y="connsiteY1"/>
                  </a:cxn>
                </a:cxnLst>
                <a:rect l="l" t="t" r="r" b="b"/>
                <a:pathLst>
                  <a:path w="32579" h="81448">
                    <a:moveTo>
                      <a:pt x="18326" y="68824"/>
                    </a:moveTo>
                    <a:lnTo>
                      <a:pt x="18326" y="18326"/>
                    </a:lnTo>
                  </a:path>
                </a:pathLst>
              </a:custGeom>
              <a:ln w="12700" cap="rnd">
                <a:solidFill>
                  <a:srgbClr val="3C3C3C"/>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63" name="Freihandform: Form 162">
                <a:extLst>
                  <a:ext uri="{FF2B5EF4-FFF2-40B4-BE49-F238E27FC236}">
                    <a16:creationId xmlns:a16="http://schemas.microsoft.com/office/drawing/2014/main" id="{51B75C75-C190-F38F-D84B-21C8A30330EA}"/>
                  </a:ext>
                </a:extLst>
              </p:cNvPr>
              <p:cNvSpPr/>
              <p:nvPr/>
            </p:nvSpPr>
            <p:spPr>
              <a:xfrm>
                <a:off x="11374523" y="4418456"/>
                <a:ext cx="33085" cy="55142"/>
              </a:xfrm>
              <a:custGeom>
                <a:avLst/>
                <a:gdLst>
                  <a:gd name="connsiteX0" fmla="*/ 35430 w 48869"/>
                  <a:gd name="connsiteY0" fmla="*/ 65566 h 81448"/>
                  <a:gd name="connsiteX1" fmla="*/ 18326 w 48869"/>
                  <a:gd name="connsiteY1" fmla="*/ 18326 h 81448"/>
                </a:gdLst>
                <a:ahLst/>
                <a:cxnLst>
                  <a:cxn ang="0">
                    <a:pos x="connsiteX0" y="connsiteY0"/>
                  </a:cxn>
                  <a:cxn ang="0">
                    <a:pos x="connsiteX1" y="connsiteY1"/>
                  </a:cxn>
                </a:cxnLst>
                <a:rect l="l" t="t" r="r" b="b"/>
                <a:pathLst>
                  <a:path w="48869" h="81448">
                    <a:moveTo>
                      <a:pt x="35430" y="65566"/>
                    </a:moveTo>
                    <a:lnTo>
                      <a:pt x="18326" y="18326"/>
                    </a:lnTo>
                  </a:path>
                </a:pathLst>
              </a:custGeom>
              <a:ln w="12700" cap="rnd">
                <a:solidFill>
                  <a:srgbClr val="3C3C3C"/>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64" name="Freihandform: Form 163">
                <a:extLst>
                  <a:ext uri="{FF2B5EF4-FFF2-40B4-BE49-F238E27FC236}">
                    <a16:creationId xmlns:a16="http://schemas.microsoft.com/office/drawing/2014/main" id="{240ECDAA-6E2F-2947-38F0-3E63958690D2}"/>
                  </a:ext>
                </a:extLst>
              </p:cNvPr>
              <p:cNvSpPr/>
              <p:nvPr/>
            </p:nvSpPr>
            <p:spPr>
              <a:xfrm>
                <a:off x="11309455" y="4457607"/>
                <a:ext cx="44114" cy="49628"/>
              </a:xfrm>
              <a:custGeom>
                <a:avLst/>
                <a:gdLst>
                  <a:gd name="connsiteX0" fmla="*/ 50905 w 65159"/>
                  <a:gd name="connsiteY0" fmla="*/ 56607 h 73304"/>
                  <a:gd name="connsiteX1" fmla="*/ 18326 w 65159"/>
                  <a:gd name="connsiteY1" fmla="*/ 18326 h 73304"/>
                </a:gdLst>
                <a:ahLst/>
                <a:cxnLst>
                  <a:cxn ang="0">
                    <a:pos x="connsiteX0" y="connsiteY0"/>
                  </a:cxn>
                  <a:cxn ang="0">
                    <a:pos x="connsiteX1" y="connsiteY1"/>
                  </a:cxn>
                </a:cxnLst>
                <a:rect l="l" t="t" r="r" b="b"/>
                <a:pathLst>
                  <a:path w="65159" h="73304">
                    <a:moveTo>
                      <a:pt x="50905" y="56607"/>
                    </a:moveTo>
                    <a:lnTo>
                      <a:pt x="18326" y="18326"/>
                    </a:lnTo>
                  </a:path>
                </a:pathLst>
              </a:custGeom>
              <a:ln w="12700" cap="rnd">
                <a:solidFill>
                  <a:srgbClr val="3C3C3C"/>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65" name="Freihandform: Form 164">
                <a:extLst>
                  <a:ext uri="{FF2B5EF4-FFF2-40B4-BE49-F238E27FC236}">
                    <a16:creationId xmlns:a16="http://schemas.microsoft.com/office/drawing/2014/main" id="{C796A9D1-6933-252D-F4DB-739FDE36B8F8}"/>
                  </a:ext>
                </a:extLst>
              </p:cNvPr>
              <p:cNvSpPr/>
              <p:nvPr/>
            </p:nvSpPr>
            <p:spPr>
              <a:xfrm>
                <a:off x="11261481" y="4516609"/>
                <a:ext cx="49628" cy="38599"/>
              </a:xfrm>
              <a:custGeom>
                <a:avLst/>
                <a:gdLst>
                  <a:gd name="connsiteX0" fmla="*/ 62309 w 73304"/>
                  <a:gd name="connsiteY0" fmla="*/ 43575 h 57014"/>
                  <a:gd name="connsiteX1" fmla="*/ 18326 w 73304"/>
                  <a:gd name="connsiteY1" fmla="*/ 18326 h 57014"/>
                </a:gdLst>
                <a:ahLst/>
                <a:cxnLst>
                  <a:cxn ang="0">
                    <a:pos x="connsiteX0" y="connsiteY0"/>
                  </a:cxn>
                  <a:cxn ang="0">
                    <a:pos x="connsiteX1" y="connsiteY1"/>
                  </a:cxn>
                </a:cxnLst>
                <a:rect l="l" t="t" r="r" b="b"/>
                <a:pathLst>
                  <a:path w="73304" h="57014">
                    <a:moveTo>
                      <a:pt x="62309" y="43575"/>
                    </a:moveTo>
                    <a:lnTo>
                      <a:pt x="18326" y="18326"/>
                    </a:lnTo>
                  </a:path>
                </a:pathLst>
              </a:custGeom>
              <a:ln w="12700" cap="rnd">
                <a:solidFill>
                  <a:srgbClr val="3C3C3C"/>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66" name="Freihandform: Form 165">
                <a:extLst>
                  <a:ext uri="{FF2B5EF4-FFF2-40B4-BE49-F238E27FC236}">
                    <a16:creationId xmlns:a16="http://schemas.microsoft.com/office/drawing/2014/main" id="{0D31E603-4B15-2C6B-7585-41F81C688E99}"/>
                  </a:ext>
                </a:extLst>
              </p:cNvPr>
              <p:cNvSpPr/>
              <p:nvPr/>
            </p:nvSpPr>
            <p:spPr>
              <a:xfrm>
                <a:off x="11511827" y="4418456"/>
                <a:ext cx="33085" cy="55142"/>
              </a:xfrm>
              <a:custGeom>
                <a:avLst/>
                <a:gdLst>
                  <a:gd name="connsiteX0" fmla="*/ 18326 w 48869"/>
                  <a:gd name="connsiteY0" fmla="*/ 65566 h 81448"/>
                  <a:gd name="connsiteX1" fmla="*/ 35430 w 48869"/>
                  <a:gd name="connsiteY1" fmla="*/ 18326 h 81448"/>
                </a:gdLst>
                <a:ahLst/>
                <a:cxnLst>
                  <a:cxn ang="0">
                    <a:pos x="connsiteX0" y="connsiteY0"/>
                  </a:cxn>
                  <a:cxn ang="0">
                    <a:pos x="connsiteX1" y="connsiteY1"/>
                  </a:cxn>
                </a:cxnLst>
                <a:rect l="l" t="t" r="r" b="b"/>
                <a:pathLst>
                  <a:path w="48869" h="81448">
                    <a:moveTo>
                      <a:pt x="18326" y="65566"/>
                    </a:moveTo>
                    <a:lnTo>
                      <a:pt x="35430" y="18326"/>
                    </a:lnTo>
                  </a:path>
                </a:pathLst>
              </a:custGeom>
              <a:ln w="12700" cap="rnd">
                <a:solidFill>
                  <a:srgbClr val="3C3C3C"/>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67" name="Freihandform: Form 166">
                <a:extLst>
                  <a:ext uri="{FF2B5EF4-FFF2-40B4-BE49-F238E27FC236}">
                    <a16:creationId xmlns:a16="http://schemas.microsoft.com/office/drawing/2014/main" id="{A1F9CE6A-E40E-525E-431F-5AB23D459DF8}"/>
                  </a:ext>
                </a:extLst>
              </p:cNvPr>
              <p:cNvSpPr/>
              <p:nvPr/>
            </p:nvSpPr>
            <p:spPr>
              <a:xfrm>
                <a:off x="10895889" y="4282806"/>
                <a:ext cx="49628" cy="110284"/>
              </a:xfrm>
              <a:custGeom>
                <a:avLst/>
                <a:gdLst>
                  <a:gd name="connsiteX0" fmla="*/ 55793 w 73304"/>
                  <a:gd name="connsiteY0" fmla="*/ 151088 h 162897"/>
                  <a:gd name="connsiteX1" fmla="*/ 55793 w 73304"/>
                  <a:gd name="connsiteY1" fmla="*/ 18326 h 162897"/>
                  <a:gd name="connsiteX2" fmla="*/ 18326 w 73304"/>
                  <a:gd name="connsiteY2" fmla="*/ 54978 h 162897"/>
                </a:gdLst>
                <a:ahLst/>
                <a:cxnLst>
                  <a:cxn ang="0">
                    <a:pos x="connsiteX0" y="connsiteY0"/>
                  </a:cxn>
                  <a:cxn ang="0">
                    <a:pos x="connsiteX1" y="connsiteY1"/>
                  </a:cxn>
                  <a:cxn ang="0">
                    <a:pos x="connsiteX2" y="connsiteY2"/>
                  </a:cxn>
                </a:cxnLst>
                <a:rect l="l" t="t" r="r" b="b"/>
                <a:pathLst>
                  <a:path w="73304" h="162897">
                    <a:moveTo>
                      <a:pt x="55793" y="151088"/>
                    </a:moveTo>
                    <a:lnTo>
                      <a:pt x="55793" y="18326"/>
                    </a:lnTo>
                    <a:lnTo>
                      <a:pt x="18326" y="54978"/>
                    </a:lnTo>
                  </a:path>
                </a:pathLst>
              </a:custGeom>
              <a:noFill/>
              <a:ln w="12700" cap="rnd">
                <a:solidFill>
                  <a:srgbClr val="3C3C3C"/>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68" name="Freihandform: Form 167">
                <a:extLst>
                  <a:ext uri="{FF2B5EF4-FFF2-40B4-BE49-F238E27FC236}">
                    <a16:creationId xmlns:a16="http://schemas.microsoft.com/office/drawing/2014/main" id="{F326682B-D18E-1649-3542-E5116AE235D2}"/>
                  </a:ext>
                </a:extLst>
              </p:cNvPr>
              <p:cNvSpPr/>
              <p:nvPr/>
            </p:nvSpPr>
            <p:spPr>
              <a:xfrm>
                <a:off x="10963713" y="4278395"/>
                <a:ext cx="77199" cy="115799"/>
              </a:xfrm>
              <a:custGeom>
                <a:avLst/>
                <a:gdLst>
                  <a:gd name="connsiteX0" fmla="*/ 57421 w 114028"/>
                  <a:gd name="connsiteY0" fmla="*/ 157604 h 171042"/>
                  <a:gd name="connsiteX1" fmla="*/ 57421 w 114028"/>
                  <a:gd name="connsiteY1" fmla="*/ 157604 h 171042"/>
                  <a:gd name="connsiteX2" fmla="*/ 18326 w 114028"/>
                  <a:gd name="connsiteY2" fmla="*/ 118508 h 171042"/>
                  <a:gd name="connsiteX3" fmla="*/ 18326 w 114028"/>
                  <a:gd name="connsiteY3" fmla="*/ 57421 h 171042"/>
                  <a:gd name="connsiteX4" fmla="*/ 57421 w 114028"/>
                  <a:gd name="connsiteY4" fmla="*/ 18326 h 171042"/>
                  <a:gd name="connsiteX5" fmla="*/ 57421 w 114028"/>
                  <a:gd name="connsiteY5" fmla="*/ 18326 h 171042"/>
                  <a:gd name="connsiteX6" fmla="*/ 96517 w 114028"/>
                  <a:gd name="connsiteY6" fmla="*/ 57421 h 171042"/>
                  <a:gd name="connsiteX7" fmla="*/ 96517 w 114028"/>
                  <a:gd name="connsiteY7" fmla="*/ 118508 h 171042"/>
                  <a:gd name="connsiteX8" fmla="*/ 57421 w 114028"/>
                  <a:gd name="connsiteY8" fmla="*/ 157604 h 17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28" h="171042">
                    <a:moveTo>
                      <a:pt x="57421" y="157604"/>
                    </a:moveTo>
                    <a:lnTo>
                      <a:pt x="57421" y="157604"/>
                    </a:lnTo>
                    <a:cubicBezTo>
                      <a:pt x="36244" y="157604"/>
                      <a:pt x="18326" y="140499"/>
                      <a:pt x="18326" y="118508"/>
                    </a:cubicBezTo>
                    <a:lnTo>
                      <a:pt x="18326" y="57421"/>
                    </a:lnTo>
                    <a:cubicBezTo>
                      <a:pt x="18326" y="36245"/>
                      <a:pt x="35430" y="18326"/>
                      <a:pt x="57421" y="18326"/>
                    </a:cubicBezTo>
                    <a:lnTo>
                      <a:pt x="57421" y="18326"/>
                    </a:lnTo>
                    <a:cubicBezTo>
                      <a:pt x="78598" y="18326"/>
                      <a:pt x="96517" y="35430"/>
                      <a:pt x="96517" y="57421"/>
                    </a:cubicBezTo>
                    <a:lnTo>
                      <a:pt x="96517" y="118508"/>
                    </a:lnTo>
                    <a:cubicBezTo>
                      <a:pt x="96517" y="140499"/>
                      <a:pt x="79413" y="157604"/>
                      <a:pt x="57421" y="157604"/>
                    </a:cubicBezTo>
                    <a:close/>
                  </a:path>
                </a:pathLst>
              </a:custGeom>
              <a:noFill/>
              <a:ln w="12700" cap="rnd">
                <a:solidFill>
                  <a:srgbClr val="3C3C3C"/>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69" name="Freihandform: Form 168">
                <a:extLst>
                  <a:ext uri="{FF2B5EF4-FFF2-40B4-BE49-F238E27FC236}">
                    <a16:creationId xmlns:a16="http://schemas.microsoft.com/office/drawing/2014/main" id="{1840961D-59B1-FA27-99F6-4E070CB68BA3}"/>
                  </a:ext>
                </a:extLst>
              </p:cNvPr>
              <p:cNvSpPr/>
              <p:nvPr/>
            </p:nvSpPr>
            <p:spPr>
              <a:xfrm>
                <a:off x="11057456" y="4282806"/>
                <a:ext cx="49628" cy="110284"/>
              </a:xfrm>
              <a:custGeom>
                <a:avLst/>
                <a:gdLst>
                  <a:gd name="connsiteX0" fmla="*/ 55792 w 73304"/>
                  <a:gd name="connsiteY0" fmla="*/ 151088 h 162897"/>
                  <a:gd name="connsiteX1" fmla="*/ 55792 w 73304"/>
                  <a:gd name="connsiteY1" fmla="*/ 18326 h 162897"/>
                  <a:gd name="connsiteX2" fmla="*/ 18326 w 73304"/>
                  <a:gd name="connsiteY2" fmla="*/ 54978 h 162897"/>
                </a:gdLst>
                <a:ahLst/>
                <a:cxnLst>
                  <a:cxn ang="0">
                    <a:pos x="connsiteX0" y="connsiteY0"/>
                  </a:cxn>
                  <a:cxn ang="0">
                    <a:pos x="connsiteX1" y="connsiteY1"/>
                  </a:cxn>
                  <a:cxn ang="0">
                    <a:pos x="connsiteX2" y="connsiteY2"/>
                  </a:cxn>
                </a:cxnLst>
                <a:rect l="l" t="t" r="r" b="b"/>
                <a:pathLst>
                  <a:path w="73304" h="162897">
                    <a:moveTo>
                      <a:pt x="55792" y="151088"/>
                    </a:moveTo>
                    <a:lnTo>
                      <a:pt x="55792" y="18326"/>
                    </a:lnTo>
                    <a:lnTo>
                      <a:pt x="18326" y="54978"/>
                    </a:lnTo>
                  </a:path>
                </a:pathLst>
              </a:custGeom>
              <a:noFill/>
              <a:ln w="12700" cap="rnd">
                <a:solidFill>
                  <a:srgbClr val="3C3C3C"/>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70" name="Freihandform: Form 169">
                <a:extLst>
                  <a:ext uri="{FF2B5EF4-FFF2-40B4-BE49-F238E27FC236}">
                    <a16:creationId xmlns:a16="http://schemas.microsoft.com/office/drawing/2014/main" id="{9B33D9D4-6E63-CA1D-6523-26AF6EF41B6D}"/>
                  </a:ext>
                </a:extLst>
              </p:cNvPr>
              <p:cNvSpPr/>
              <p:nvPr/>
            </p:nvSpPr>
            <p:spPr>
              <a:xfrm>
                <a:off x="11217368" y="4282806"/>
                <a:ext cx="49628" cy="110284"/>
              </a:xfrm>
              <a:custGeom>
                <a:avLst/>
                <a:gdLst>
                  <a:gd name="connsiteX0" fmla="*/ 55792 w 73304"/>
                  <a:gd name="connsiteY0" fmla="*/ 151088 h 162897"/>
                  <a:gd name="connsiteX1" fmla="*/ 55792 w 73304"/>
                  <a:gd name="connsiteY1" fmla="*/ 18326 h 162897"/>
                  <a:gd name="connsiteX2" fmla="*/ 18326 w 73304"/>
                  <a:gd name="connsiteY2" fmla="*/ 54978 h 162897"/>
                </a:gdLst>
                <a:ahLst/>
                <a:cxnLst>
                  <a:cxn ang="0">
                    <a:pos x="connsiteX0" y="connsiteY0"/>
                  </a:cxn>
                  <a:cxn ang="0">
                    <a:pos x="connsiteX1" y="connsiteY1"/>
                  </a:cxn>
                  <a:cxn ang="0">
                    <a:pos x="connsiteX2" y="connsiteY2"/>
                  </a:cxn>
                </a:cxnLst>
                <a:rect l="l" t="t" r="r" b="b"/>
                <a:pathLst>
                  <a:path w="73304" h="162897">
                    <a:moveTo>
                      <a:pt x="55792" y="151088"/>
                    </a:moveTo>
                    <a:lnTo>
                      <a:pt x="55792" y="18326"/>
                    </a:lnTo>
                    <a:lnTo>
                      <a:pt x="18326" y="54978"/>
                    </a:lnTo>
                  </a:path>
                </a:pathLst>
              </a:custGeom>
              <a:noFill/>
              <a:ln w="12700" cap="rnd">
                <a:solidFill>
                  <a:srgbClr val="3C3C3C"/>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sp>
            <p:nvSpPr>
              <p:cNvPr id="171" name="Freihandform: Form 170">
                <a:extLst>
                  <a:ext uri="{FF2B5EF4-FFF2-40B4-BE49-F238E27FC236}">
                    <a16:creationId xmlns:a16="http://schemas.microsoft.com/office/drawing/2014/main" id="{9E38376A-1F95-4A73-0AAD-E2620A241C58}"/>
                  </a:ext>
                </a:extLst>
              </p:cNvPr>
              <p:cNvSpPr/>
              <p:nvPr/>
            </p:nvSpPr>
            <p:spPr>
              <a:xfrm>
                <a:off x="11125281" y="4278395"/>
                <a:ext cx="77199" cy="115799"/>
              </a:xfrm>
              <a:custGeom>
                <a:avLst/>
                <a:gdLst>
                  <a:gd name="connsiteX0" fmla="*/ 57421 w 114028"/>
                  <a:gd name="connsiteY0" fmla="*/ 157604 h 171042"/>
                  <a:gd name="connsiteX1" fmla="*/ 57421 w 114028"/>
                  <a:gd name="connsiteY1" fmla="*/ 157604 h 171042"/>
                  <a:gd name="connsiteX2" fmla="*/ 18326 w 114028"/>
                  <a:gd name="connsiteY2" fmla="*/ 118508 h 171042"/>
                  <a:gd name="connsiteX3" fmla="*/ 18326 w 114028"/>
                  <a:gd name="connsiteY3" fmla="*/ 57421 h 171042"/>
                  <a:gd name="connsiteX4" fmla="*/ 57421 w 114028"/>
                  <a:gd name="connsiteY4" fmla="*/ 18326 h 171042"/>
                  <a:gd name="connsiteX5" fmla="*/ 57421 w 114028"/>
                  <a:gd name="connsiteY5" fmla="*/ 18326 h 171042"/>
                  <a:gd name="connsiteX6" fmla="*/ 96517 w 114028"/>
                  <a:gd name="connsiteY6" fmla="*/ 57421 h 171042"/>
                  <a:gd name="connsiteX7" fmla="*/ 96517 w 114028"/>
                  <a:gd name="connsiteY7" fmla="*/ 118508 h 171042"/>
                  <a:gd name="connsiteX8" fmla="*/ 57421 w 114028"/>
                  <a:gd name="connsiteY8" fmla="*/ 157604 h 17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28" h="171042">
                    <a:moveTo>
                      <a:pt x="57421" y="157604"/>
                    </a:moveTo>
                    <a:lnTo>
                      <a:pt x="57421" y="157604"/>
                    </a:lnTo>
                    <a:cubicBezTo>
                      <a:pt x="36245" y="157604"/>
                      <a:pt x="18326" y="140499"/>
                      <a:pt x="18326" y="118508"/>
                    </a:cubicBezTo>
                    <a:lnTo>
                      <a:pt x="18326" y="57421"/>
                    </a:lnTo>
                    <a:cubicBezTo>
                      <a:pt x="18326" y="36245"/>
                      <a:pt x="35430" y="18326"/>
                      <a:pt x="57421" y="18326"/>
                    </a:cubicBezTo>
                    <a:lnTo>
                      <a:pt x="57421" y="18326"/>
                    </a:lnTo>
                    <a:cubicBezTo>
                      <a:pt x="78598" y="18326"/>
                      <a:pt x="96517" y="35430"/>
                      <a:pt x="96517" y="57421"/>
                    </a:cubicBezTo>
                    <a:lnTo>
                      <a:pt x="96517" y="118508"/>
                    </a:lnTo>
                    <a:cubicBezTo>
                      <a:pt x="96517" y="140499"/>
                      <a:pt x="79413" y="157604"/>
                      <a:pt x="57421" y="157604"/>
                    </a:cubicBezTo>
                    <a:close/>
                  </a:path>
                </a:pathLst>
              </a:custGeom>
              <a:noFill/>
              <a:ln w="12700" cap="rnd">
                <a:solidFill>
                  <a:srgbClr val="3C3C3C"/>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a typeface="+mn-ea"/>
                  <a:cs typeface="+mn-cs"/>
                </a:endParaRPr>
              </a:p>
            </p:txBody>
          </p:sp>
        </p:grpSp>
        <p:pic>
          <p:nvPicPr>
            <p:cNvPr id="172" name="Grafik 171">
              <a:extLst>
                <a:ext uri="{FF2B5EF4-FFF2-40B4-BE49-F238E27FC236}">
                  <a16:creationId xmlns:a16="http://schemas.microsoft.com/office/drawing/2014/main" id="{E52819A4-94CA-E249-4B3C-B78F61D3D2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29989" y="1028484"/>
              <a:ext cx="281445" cy="281445"/>
            </a:xfrm>
            <a:prstGeom prst="rect">
              <a:avLst/>
            </a:prstGeom>
          </p:spPr>
        </p:pic>
      </p:grpSp>
      <p:sp>
        <p:nvSpPr>
          <p:cNvPr id="175" name="Textfeld 174">
            <a:extLst>
              <a:ext uri="{FF2B5EF4-FFF2-40B4-BE49-F238E27FC236}">
                <a16:creationId xmlns:a16="http://schemas.microsoft.com/office/drawing/2014/main" id="{FDF7150F-D92B-DA4A-03E2-4CF0DE984691}"/>
              </a:ext>
            </a:extLst>
          </p:cNvPr>
          <p:cNvSpPr txBox="1"/>
          <p:nvPr/>
        </p:nvSpPr>
        <p:spPr>
          <a:xfrm>
            <a:off x="890275" y="4790454"/>
            <a:ext cx="8754036" cy="30777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de-DE" sz="1400" b="1" i="0" u="none" strike="noStrike" kern="1200" cap="none" spc="0" normalizeH="0" baseline="0" noProof="0" dirty="0">
                <a:ln>
                  <a:noFill/>
                </a:ln>
                <a:solidFill>
                  <a:srgbClr val="F7B105"/>
                </a:solidFill>
                <a:effectLst/>
                <a:uLnTx/>
                <a:uFillTx/>
                <a:latin typeface="Avenir LT Std 35 Light" panose="020B0402020203020204" pitchFamily="34" charset="0"/>
                <a:ea typeface="+mn-ea"/>
                <a:cs typeface="Segoe UI Light" panose="020B0502040204020203" pitchFamily="34" charset="0"/>
              </a:rPr>
              <a:t>Unsere Kunden aus Kommunen, Energieversorgern, Stadtwerken und Industrie (Auszug):</a:t>
            </a:r>
          </a:p>
        </p:txBody>
      </p:sp>
      <p:pic>
        <p:nvPicPr>
          <p:cNvPr id="177" name="Grafik 176">
            <a:extLst>
              <a:ext uri="{FF2B5EF4-FFF2-40B4-BE49-F238E27FC236}">
                <a16:creationId xmlns:a16="http://schemas.microsoft.com/office/drawing/2014/main" id="{E775BA1F-F736-ABBB-F9A6-49114CE57BF5}"/>
              </a:ext>
            </a:extLst>
          </p:cNvPr>
          <p:cNvPicPr>
            <a:picLocks noChangeAspect="1"/>
          </p:cNvPicPr>
          <p:nvPr/>
        </p:nvPicPr>
        <p:blipFill>
          <a:blip r:embed="rId6">
            <a:clrChange>
              <a:clrFrom>
                <a:srgbClr val="F7F7F7"/>
              </a:clrFrom>
              <a:clrTo>
                <a:srgbClr val="F7F7F7">
                  <a:alpha val="0"/>
                </a:srgbClr>
              </a:clrTo>
            </a:clrChange>
          </a:blip>
          <a:stretch>
            <a:fillRect/>
          </a:stretch>
        </p:blipFill>
        <p:spPr>
          <a:xfrm>
            <a:off x="3171596" y="5930904"/>
            <a:ext cx="996164" cy="349629"/>
          </a:xfrm>
          <a:prstGeom prst="rect">
            <a:avLst/>
          </a:prstGeom>
          <a:solidFill>
            <a:schemeClr val="bg1"/>
          </a:solidFill>
        </p:spPr>
      </p:pic>
      <p:pic>
        <p:nvPicPr>
          <p:cNvPr id="178" name="Grafik 177">
            <a:extLst>
              <a:ext uri="{FF2B5EF4-FFF2-40B4-BE49-F238E27FC236}">
                <a16:creationId xmlns:a16="http://schemas.microsoft.com/office/drawing/2014/main" id="{C70E1310-1749-57ED-86B6-7D47F7DEF040}"/>
              </a:ext>
            </a:extLst>
          </p:cNvPr>
          <p:cNvPicPr>
            <a:picLocks noChangeAspect="1"/>
          </p:cNvPicPr>
          <p:nvPr/>
        </p:nvPicPr>
        <p:blipFill>
          <a:blip r:embed="rId7"/>
          <a:stretch>
            <a:fillRect/>
          </a:stretch>
        </p:blipFill>
        <p:spPr>
          <a:xfrm>
            <a:off x="1863734" y="5236175"/>
            <a:ext cx="996165" cy="462639"/>
          </a:xfrm>
          <a:prstGeom prst="rect">
            <a:avLst/>
          </a:prstGeom>
          <a:solidFill>
            <a:schemeClr val="bg1"/>
          </a:solidFill>
        </p:spPr>
      </p:pic>
      <p:pic>
        <p:nvPicPr>
          <p:cNvPr id="179" name="Grafik 178">
            <a:extLst>
              <a:ext uri="{FF2B5EF4-FFF2-40B4-BE49-F238E27FC236}">
                <a16:creationId xmlns:a16="http://schemas.microsoft.com/office/drawing/2014/main" id="{07919300-F8D9-B3F4-B45F-951B0F92632B}"/>
              </a:ext>
            </a:extLst>
          </p:cNvPr>
          <p:cNvPicPr>
            <a:picLocks noChangeAspect="1"/>
          </p:cNvPicPr>
          <p:nvPr/>
        </p:nvPicPr>
        <p:blipFill>
          <a:blip r:embed="rId8"/>
          <a:stretch>
            <a:fillRect/>
          </a:stretch>
        </p:blipFill>
        <p:spPr>
          <a:xfrm>
            <a:off x="6023992" y="5865080"/>
            <a:ext cx="1030539" cy="429695"/>
          </a:xfrm>
          <a:prstGeom prst="rect">
            <a:avLst/>
          </a:prstGeom>
          <a:solidFill>
            <a:schemeClr val="bg1"/>
          </a:solidFill>
        </p:spPr>
      </p:pic>
      <p:pic>
        <p:nvPicPr>
          <p:cNvPr id="180" name="Grafik 179">
            <a:extLst>
              <a:ext uri="{FF2B5EF4-FFF2-40B4-BE49-F238E27FC236}">
                <a16:creationId xmlns:a16="http://schemas.microsoft.com/office/drawing/2014/main" id="{ABC85234-99F4-E127-8B82-A22A277DCABF}"/>
              </a:ext>
            </a:extLst>
          </p:cNvPr>
          <p:cNvPicPr>
            <a:picLocks noChangeAspect="1"/>
          </p:cNvPicPr>
          <p:nvPr/>
        </p:nvPicPr>
        <p:blipFill>
          <a:blip r:embed="rId9"/>
          <a:stretch>
            <a:fillRect/>
          </a:stretch>
        </p:blipFill>
        <p:spPr>
          <a:xfrm>
            <a:off x="4442298" y="5856654"/>
            <a:ext cx="467684" cy="472182"/>
          </a:xfrm>
          <a:prstGeom prst="rect">
            <a:avLst/>
          </a:prstGeom>
          <a:solidFill>
            <a:schemeClr val="bg1"/>
          </a:solidFill>
        </p:spPr>
      </p:pic>
      <p:pic>
        <p:nvPicPr>
          <p:cNvPr id="182" name="Grafik 181">
            <a:extLst>
              <a:ext uri="{FF2B5EF4-FFF2-40B4-BE49-F238E27FC236}">
                <a16:creationId xmlns:a16="http://schemas.microsoft.com/office/drawing/2014/main" id="{E5DB41C1-107F-007B-5B7E-EA7C8D799001}"/>
              </a:ext>
            </a:extLst>
          </p:cNvPr>
          <p:cNvPicPr>
            <a:picLocks noChangeAspect="1"/>
          </p:cNvPicPr>
          <p:nvPr/>
        </p:nvPicPr>
        <p:blipFill>
          <a:blip r:embed="rId10"/>
          <a:stretch>
            <a:fillRect/>
          </a:stretch>
        </p:blipFill>
        <p:spPr>
          <a:xfrm>
            <a:off x="2935102" y="5224471"/>
            <a:ext cx="1203407" cy="487270"/>
          </a:xfrm>
          <a:prstGeom prst="rect">
            <a:avLst/>
          </a:prstGeom>
          <a:solidFill>
            <a:schemeClr val="bg1"/>
          </a:solidFill>
        </p:spPr>
      </p:pic>
      <p:pic>
        <p:nvPicPr>
          <p:cNvPr id="184" name="Grafik 183">
            <a:extLst>
              <a:ext uri="{FF2B5EF4-FFF2-40B4-BE49-F238E27FC236}">
                <a16:creationId xmlns:a16="http://schemas.microsoft.com/office/drawing/2014/main" id="{A7511855-1FAB-9D5F-ECB5-E62AED0DBF7A}"/>
              </a:ext>
            </a:extLst>
          </p:cNvPr>
          <p:cNvPicPr>
            <a:picLocks noChangeAspect="1"/>
          </p:cNvPicPr>
          <p:nvPr/>
        </p:nvPicPr>
        <p:blipFill>
          <a:blip r:embed="rId11"/>
          <a:stretch>
            <a:fillRect/>
          </a:stretch>
        </p:blipFill>
        <p:spPr>
          <a:xfrm>
            <a:off x="4190376" y="5172922"/>
            <a:ext cx="1163847" cy="538819"/>
          </a:xfrm>
          <a:prstGeom prst="rect">
            <a:avLst/>
          </a:prstGeom>
          <a:solidFill>
            <a:schemeClr val="bg1"/>
          </a:solidFill>
        </p:spPr>
      </p:pic>
      <p:pic>
        <p:nvPicPr>
          <p:cNvPr id="187" name="Grafik 186">
            <a:extLst>
              <a:ext uri="{FF2B5EF4-FFF2-40B4-BE49-F238E27FC236}">
                <a16:creationId xmlns:a16="http://schemas.microsoft.com/office/drawing/2014/main" id="{9C00D03F-EEA1-62CA-3F28-1E34750D4DC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98511" y="5890310"/>
            <a:ext cx="644183" cy="339044"/>
          </a:xfrm>
          <a:prstGeom prst="rect">
            <a:avLst/>
          </a:prstGeom>
        </p:spPr>
      </p:pic>
      <p:pic>
        <p:nvPicPr>
          <p:cNvPr id="188" name="Grafik 187">
            <a:extLst>
              <a:ext uri="{FF2B5EF4-FFF2-40B4-BE49-F238E27FC236}">
                <a16:creationId xmlns:a16="http://schemas.microsoft.com/office/drawing/2014/main" id="{3FF46011-8046-6521-CF87-5751F0E9A29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960096" y="5362202"/>
            <a:ext cx="1256770" cy="267398"/>
          </a:xfrm>
          <a:prstGeom prst="rect">
            <a:avLst/>
          </a:prstGeom>
        </p:spPr>
      </p:pic>
      <p:sp>
        <p:nvSpPr>
          <p:cNvPr id="189" name="Textfeld 188">
            <a:extLst>
              <a:ext uri="{FF2B5EF4-FFF2-40B4-BE49-F238E27FC236}">
                <a16:creationId xmlns:a16="http://schemas.microsoft.com/office/drawing/2014/main" id="{95C2B8F9-3E20-C02D-14D2-2A9F989E71C3}"/>
              </a:ext>
            </a:extLst>
          </p:cNvPr>
          <p:cNvSpPr txBox="1"/>
          <p:nvPr/>
        </p:nvSpPr>
        <p:spPr>
          <a:xfrm>
            <a:off x="652229" y="338031"/>
            <a:ext cx="8496944" cy="738664"/>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de-DE" sz="2800" b="1" i="0" u="none" strike="noStrike" kern="1200" cap="none" spc="0" normalizeH="0" baseline="0" noProof="0" dirty="0">
                <a:ln>
                  <a:noFill/>
                </a:ln>
                <a:solidFill>
                  <a:srgbClr val="F7B105"/>
                </a:solidFill>
                <a:effectLst/>
                <a:uLnTx/>
                <a:uFillTx/>
                <a:latin typeface="Avenir LT Std 35 Light" panose="020B0402020203020204" pitchFamily="34" charset="0"/>
                <a:ea typeface="+mn-ea"/>
                <a:cs typeface="Segoe UI Light" panose="020B0502040204020203" pitchFamily="34" charset="0"/>
              </a:rPr>
              <a:t>prosio </a:t>
            </a:r>
            <a:r>
              <a:rPr kumimoji="0" lang="de-DE" sz="2800" b="1" i="0" u="none" strike="noStrike" kern="1200" cap="none" spc="0" normalizeH="0" baseline="0" noProof="0" dirty="0" err="1">
                <a:ln>
                  <a:noFill/>
                </a:ln>
                <a:solidFill>
                  <a:srgbClr val="F7B105"/>
                </a:solidFill>
                <a:effectLst/>
                <a:uLnTx/>
                <a:uFillTx/>
                <a:latin typeface="Avenir LT Std 35 Light" panose="020B0402020203020204" pitchFamily="34" charset="0"/>
                <a:ea typeface="+mn-ea"/>
                <a:cs typeface="Segoe UI Light" panose="020B0502040204020203" pitchFamily="34" charset="0"/>
              </a:rPr>
              <a:t>engineering</a:t>
            </a:r>
            <a:r>
              <a:rPr kumimoji="0" lang="de-DE" sz="2800" b="1" i="0" u="none" strike="noStrike" kern="1200" cap="none" spc="0" normalizeH="0" baseline="0" noProof="0" dirty="0">
                <a:ln>
                  <a:noFill/>
                </a:ln>
                <a:solidFill>
                  <a:srgbClr val="F7B105"/>
                </a:solidFill>
                <a:effectLst/>
                <a:uLnTx/>
                <a:uFillTx/>
                <a:latin typeface="Avenir LT Std 35 Light" panose="020B0402020203020204" pitchFamily="34" charset="0"/>
                <a:ea typeface="+mn-ea"/>
                <a:cs typeface="Segoe UI Light" panose="020B0502040204020203" pitchFamily="34" charset="0"/>
              </a:rPr>
              <a:t> - Kurzvorstellung</a:t>
            </a:r>
          </a:p>
          <a:p>
            <a:pPr marL="0" marR="0" lvl="0" indent="0" algn="l" defTabSz="914400" rtl="0" eaLnBrk="1" fontAlgn="base" latinLnBrk="0" hangingPunct="1">
              <a:lnSpc>
                <a:spcPct val="100000"/>
              </a:lnSpc>
              <a:spcBef>
                <a:spcPts val="0"/>
              </a:spcBef>
              <a:spcAft>
                <a:spcPct val="0"/>
              </a:spcAft>
              <a:buClrTx/>
              <a:buSzTx/>
              <a:buFontTx/>
              <a:buChar char="•"/>
              <a:tabLst/>
              <a:defRPr/>
            </a:pPr>
            <a:endParaRPr kumimoji="0" lang="de-DE" sz="1400" b="1" i="0" u="none" strike="noStrike" kern="1200" cap="none" spc="0" normalizeH="0" baseline="0" noProof="0" dirty="0">
              <a:ln>
                <a:noFill/>
              </a:ln>
              <a:solidFill>
                <a:srgbClr val="F7B105"/>
              </a:solidFill>
              <a:effectLst/>
              <a:uLnTx/>
              <a:uFillTx/>
              <a:latin typeface="Avenir LT Std 35 Light" panose="020B0402020203020204" pitchFamily="34" charset="0"/>
              <a:ea typeface="+mn-ea"/>
              <a:cs typeface="Segoe UI Light" panose="020B0502040204020203" pitchFamily="34" charset="0"/>
            </a:endParaRPr>
          </a:p>
        </p:txBody>
      </p:sp>
      <p:pic>
        <p:nvPicPr>
          <p:cNvPr id="194" name="Grafik 193">
            <a:extLst>
              <a:ext uri="{FF2B5EF4-FFF2-40B4-BE49-F238E27FC236}">
                <a16:creationId xmlns:a16="http://schemas.microsoft.com/office/drawing/2014/main" id="{65F4F635-FFCA-7A90-8070-54D612E7668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85612" y="5831925"/>
            <a:ext cx="473045" cy="511400"/>
          </a:xfrm>
          <a:prstGeom prst="rect">
            <a:avLst/>
          </a:prstGeom>
        </p:spPr>
      </p:pic>
      <p:pic>
        <p:nvPicPr>
          <p:cNvPr id="198" name="Grafik 197">
            <a:extLst>
              <a:ext uri="{FF2B5EF4-FFF2-40B4-BE49-F238E27FC236}">
                <a16:creationId xmlns:a16="http://schemas.microsoft.com/office/drawing/2014/main" id="{857A374B-C83E-29FB-E370-1D26324E705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545210" y="5314729"/>
            <a:ext cx="1239422" cy="318948"/>
          </a:xfrm>
          <a:prstGeom prst="rect">
            <a:avLst/>
          </a:prstGeom>
        </p:spPr>
      </p:pic>
      <p:pic>
        <p:nvPicPr>
          <p:cNvPr id="6" name="Grafik 5">
            <a:extLst>
              <a:ext uri="{FF2B5EF4-FFF2-40B4-BE49-F238E27FC236}">
                <a16:creationId xmlns:a16="http://schemas.microsoft.com/office/drawing/2014/main" id="{5CEEE01A-F5A8-9EB4-BAA6-1F4558C5C8EF}"/>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103461" y="5803919"/>
            <a:ext cx="632499" cy="542440"/>
          </a:xfrm>
          <a:prstGeom prst="rect">
            <a:avLst/>
          </a:prstGeom>
        </p:spPr>
      </p:pic>
      <p:pic>
        <p:nvPicPr>
          <p:cNvPr id="8" name="Grafik 7">
            <a:extLst>
              <a:ext uri="{FF2B5EF4-FFF2-40B4-BE49-F238E27FC236}">
                <a16:creationId xmlns:a16="http://schemas.microsoft.com/office/drawing/2014/main" id="{F7F58BE2-5EE8-2F70-B494-05CD96F4DE78}"/>
              </a:ext>
            </a:extLst>
          </p:cNvPr>
          <p:cNvPicPr>
            <a:picLocks noChangeAspect="1"/>
          </p:cNvPicPr>
          <p:nvPr/>
        </p:nvPicPr>
        <p:blipFill>
          <a:blip r:embed="rId19"/>
          <a:stretch>
            <a:fillRect/>
          </a:stretch>
        </p:blipFill>
        <p:spPr>
          <a:xfrm>
            <a:off x="8276389" y="5817618"/>
            <a:ext cx="1039613" cy="484427"/>
          </a:xfrm>
          <a:prstGeom prst="rect">
            <a:avLst/>
          </a:prstGeom>
        </p:spPr>
      </p:pic>
      <p:pic>
        <p:nvPicPr>
          <p:cNvPr id="5" name="Grafik 4">
            <a:extLst>
              <a:ext uri="{FF2B5EF4-FFF2-40B4-BE49-F238E27FC236}">
                <a16:creationId xmlns:a16="http://schemas.microsoft.com/office/drawing/2014/main" id="{2DD8D7FB-B98F-8FD1-C4A9-577304C44E6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98373" y="5223860"/>
            <a:ext cx="589979" cy="487271"/>
          </a:xfrm>
          <a:prstGeom prst="rect">
            <a:avLst/>
          </a:prstGeom>
        </p:spPr>
      </p:pic>
      <p:pic>
        <p:nvPicPr>
          <p:cNvPr id="7" name="Grafik 6">
            <a:extLst>
              <a:ext uri="{FF2B5EF4-FFF2-40B4-BE49-F238E27FC236}">
                <a16:creationId xmlns:a16="http://schemas.microsoft.com/office/drawing/2014/main" id="{05095E4D-1938-5211-FC2E-7D84CCC04B3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454867" y="5289333"/>
            <a:ext cx="961613" cy="384645"/>
          </a:xfrm>
          <a:prstGeom prst="rect">
            <a:avLst/>
          </a:prstGeom>
        </p:spPr>
      </p:pic>
      <p:pic>
        <p:nvPicPr>
          <p:cNvPr id="100" name="Grafik 99">
            <a:extLst>
              <a:ext uri="{FF2B5EF4-FFF2-40B4-BE49-F238E27FC236}">
                <a16:creationId xmlns:a16="http://schemas.microsoft.com/office/drawing/2014/main" id="{DD5820EB-C515-478C-B844-9143914ADD38}"/>
              </a:ext>
            </a:extLst>
          </p:cNvPr>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130734" y="5922814"/>
            <a:ext cx="1138555" cy="351790"/>
          </a:xfrm>
          <a:prstGeom prst="rect">
            <a:avLst/>
          </a:prstGeom>
          <a:noFill/>
          <a:ln>
            <a:noFill/>
          </a:ln>
        </p:spPr>
      </p:pic>
      <p:pic>
        <p:nvPicPr>
          <p:cNvPr id="101" name="Grafik 100" descr="EWR GmbH - Stadtwerke Remscheid Verbund - BOBplus e.V. -  BerufsOrientierungsBörse für das Rheinland">
            <a:extLst>
              <a:ext uri="{FF2B5EF4-FFF2-40B4-BE49-F238E27FC236}">
                <a16:creationId xmlns:a16="http://schemas.microsoft.com/office/drawing/2014/main" id="{DFA38CCC-D6DD-494D-B5CF-F727963A9F11}"/>
              </a:ext>
            </a:extLst>
          </p:cNvPr>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534688" y="5260937"/>
            <a:ext cx="1233170" cy="426720"/>
          </a:xfrm>
          <a:prstGeom prst="rect">
            <a:avLst/>
          </a:prstGeom>
          <a:noFill/>
          <a:ln>
            <a:noFill/>
          </a:ln>
        </p:spPr>
      </p:pic>
      <p:pic>
        <p:nvPicPr>
          <p:cNvPr id="104" name="Grafik 103">
            <a:extLst>
              <a:ext uri="{FF2B5EF4-FFF2-40B4-BE49-F238E27FC236}">
                <a16:creationId xmlns:a16="http://schemas.microsoft.com/office/drawing/2014/main" id="{65C5BFC4-4A5E-45EA-AF08-25CC4A6E583C}"/>
              </a:ext>
            </a:extLst>
          </p:cNvPr>
          <p:cNvPicPr/>
          <p:nvPr/>
        </p:nvPicPr>
        <p:blipFill>
          <a:blip r:embed="rId24"/>
          <a:stretch>
            <a:fillRect/>
          </a:stretch>
        </p:blipFill>
        <p:spPr>
          <a:xfrm>
            <a:off x="1658216" y="5904423"/>
            <a:ext cx="1350010" cy="369570"/>
          </a:xfrm>
          <a:prstGeom prst="rect">
            <a:avLst/>
          </a:prstGeom>
        </p:spPr>
      </p:pic>
      <p:sp>
        <p:nvSpPr>
          <p:cNvPr id="98" name="Rechteck 97">
            <a:extLst>
              <a:ext uri="{FF2B5EF4-FFF2-40B4-BE49-F238E27FC236}">
                <a16:creationId xmlns:a16="http://schemas.microsoft.com/office/drawing/2014/main" id="{9A02F9B5-8B7E-40E3-811B-C7964979959F}"/>
              </a:ext>
            </a:extLst>
          </p:cNvPr>
          <p:cNvSpPr/>
          <p:nvPr/>
        </p:nvSpPr>
        <p:spPr>
          <a:xfrm>
            <a:off x="656009" y="1043404"/>
            <a:ext cx="7190829" cy="1040285"/>
          </a:xfrm>
          <a:prstGeom prst="rect">
            <a:avLst/>
          </a:prstGeom>
        </p:spPr>
        <p:txBody>
          <a:bodyPr wrap="square">
            <a:spAutoFit/>
          </a:bodyPr>
          <a:lstStyle/>
          <a:p>
            <a:pPr algn="ctr" defTabSz="685800">
              <a:lnSpc>
                <a:spcPct val="110000"/>
              </a:lnSpc>
              <a:buNone/>
            </a:pPr>
            <a:r>
              <a:rPr lang="de-DE" sz="1400" b="1" dirty="0">
                <a:solidFill>
                  <a:schemeClr val="tx1"/>
                </a:solidFill>
                <a:effectLst/>
                <a:latin typeface="Avenir LT Std 35 Light" panose="020B0402020203020204" pitchFamily="34" charset="0"/>
                <a:cs typeface="Segoe UI Light" panose="020B0502040204020203" pitchFamily="34" charset="0"/>
              </a:rPr>
              <a:t>„Wir unterstützen unsere kommunalen Kunden bei der Transformation zu einer nachhaltigen und wirtschaftlichen Energieversorgung. Dabei kombinieren wir klassische Ingenieurskompetenz, energiewirtschaftliche Expertise, maßgeschneiderte Förderberatung und Methoden der Digitalisierung.“</a:t>
            </a:r>
          </a:p>
        </p:txBody>
      </p:sp>
      <p:sp>
        <p:nvSpPr>
          <p:cNvPr id="99" name="Rechteck: abgerundete Ecken 98">
            <a:extLst>
              <a:ext uri="{FF2B5EF4-FFF2-40B4-BE49-F238E27FC236}">
                <a16:creationId xmlns:a16="http://schemas.microsoft.com/office/drawing/2014/main" id="{E5BC87E2-46B9-40CF-B55D-C3DF1B980A87}"/>
              </a:ext>
            </a:extLst>
          </p:cNvPr>
          <p:cNvSpPr/>
          <p:nvPr/>
        </p:nvSpPr>
        <p:spPr>
          <a:xfrm>
            <a:off x="1115527" y="2201429"/>
            <a:ext cx="6446420" cy="2426319"/>
          </a:xfrm>
          <a:prstGeom prst="roundRect">
            <a:avLst>
              <a:gd name="adj" fmla="val 6238"/>
            </a:avLst>
          </a:prstGeom>
          <a:solidFill>
            <a:schemeClr val="bg1">
              <a:lumMod val="9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0" lang="de-DE" sz="2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arrow"/>
              <a:ea typeface="+mn-ea"/>
              <a:cs typeface="+mn-cs"/>
            </a:endParaRPr>
          </a:p>
        </p:txBody>
      </p:sp>
      <p:sp>
        <p:nvSpPr>
          <p:cNvPr id="105" name="Textfeld 104">
            <a:extLst>
              <a:ext uri="{FF2B5EF4-FFF2-40B4-BE49-F238E27FC236}">
                <a16:creationId xmlns:a16="http://schemas.microsoft.com/office/drawing/2014/main" id="{0D5CFDC4-0BAE-40CF-B3E0-BEB9AAF05459}"/>
              </a:ext>
            </a:extLst>
          </p:cNvPr>
          <p:cNvSpPr txBox="1"/>
          <p:nvPr/>
        </p:nvSpPr>
        <p:spPr>
          <a:xfrm>
            <a:off x="1539451" y="2471483"/>
            <a:ext cx="4597603" cy="389209"/>
          </a:xfrm>
          <a:prstGeom prst="rect">
            <a:avLst/>
          </a:prstGeom>
          <a:noFill/>
        </p:spPr>
        <p:txBody>
          <a:bodyPr wrap="square" rtlCol="0">
            <a:spAutoFit/>
          </a:bodyPr>
          <a:lstStyle/>
          <a:p>
            <a:pPr marL="0" marR="0" lvl="0" indent="0" algn="l" defTabSz="914400" rtl="0" eaLnBrk="1" fontAlgn="base" latinLnBrk="0" hangingPunct="1">
              <a:lnSpc>
                <a:spcPts val="2400"/>
              </a:lnSpc>
              <a:spcBef>
                <a:spcPts val="0"/>
              </a:spcBef>
              <a:spcAft>
                <a:spcPct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Innovative Energiekonzepte</a:t>
            </a:r>
          </a:p>
        </p:txBody>
      </p:sp>
      <p:cxnSp>
        <p:nvCxnSpPr>
          <p:cNvPr id="106" name="Gerader Verbinder 105">
            <a:extLst>
              <a:ext uri="{FF2B5EF4-FFF2-40B4-BE49-F238E27FC236}">
                <a16:creationId xmlns:a16="http://schemas.microsoft.com/office/drawing/2014/main" id="{926D1726-06CF-4760-8381-1C3952E9680D}"/>
              </a:ext>
            </a:extLst>
          </p:cNvPr>
          <p:cNvCxnSpPr>
            <a:cxnSpLocks/>
          </p:cNvCxnSpPr>
          <p:nvPr/>
        </p:nvCxnSpPr>
        <p:spPr>
          <a:xfrm>
            <a:off x="1844930" y="2973884"/>
            <a:ext cx="1723347" cy="10265"/>
          </a:xfrm>
          <a:prstGeom prst="line">
            <a:avLst/>
          </a:prstGeom>
          <a:ln w="38100">
            <a:solidFill>
              <a:srgbClr val="3B3B3B"/>
            </a:solidFill>
          </a:ln>
        </p:spPr>
        <p:style>
          <a:lnRef idx="1">
            <a:schemeClr val="accent1"/>
          </a:lnRef>
          <a:fillRef idx="0">
            <a:schemeClr val="accent1"/>
          </a:fillRef>
          <a:effectRef idx="0">
            <a:schemeClr val="accent1"/>
          </a:effectRef>
          <a:fontRef idx="minor">
            <a:schemeClr val="tx1"/>
          </a:fontRef>
        </p:style>
      </p:cxnSp>
      <p:sp>
        <p:nvSpPr>
          <p:cNvPr id="107" name="Textfeld 106">
            <a:extLst>
              <a:ext uri="{FF2B5EF4-FFF2-40B4-BE49-F238E27FC236}">
                <a16:creationId xmlns:a16="http://schemas.microsoft.com/office/drawing/2014/main" id="{084980DF-E645-461C-9099-96CB77E610D1}"/>
              </a:ext>
            </a:extLst>
          </p:cNvPr>
          <p:cNvSpPr txBox="1"/>
          <p:nvPr/>
        </p:nvSpPr>
        <p:spPr>
          <a:xfrm>
            <a:off x="1552844" y="3265260"/>
            <a:ext cx="4597603" cy="389209"/>
          </a:xfrm>
          <a:prstGeom prst="rect">
            <a:avLst/>
          </a:prstGeom>
          <a:noFill/>
        </p:spPr>
        <p:txBody>
          <a:bodyPr wrap="square" rtlCol="0">
            <a:spAutoFit/>
          </a:bodyPr>
          <a:lstStyle/>
          <a:p>
            <a:pPr marL="0" marR="0" lvl="0" indent="0" algn="l" defTabSz="914400" rtl="0" eaLnBrk="1" fontAlgn="base" latinLnBrk="0" hangingPunct="1">
              <a:lnSpc>
                <a:spcPts val="2400"/>
              </a:lnSpc>
              <a:spcBef>
                <a:spcPts val="0"/>
              </a:spcBef>
              <a:spcAft>
                <a:spcPct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Optimierung bestehender Energieanlagen</a:t>
            </a:r>
          </a:p>
        </p:txBody>
      </p:sp>
      <p:cxnSp>
        <p:nvCxnSpPr>
          <p:cNvPr id="108" name="Gerader Verbinder 107">
            <a:extLst>
              <a:ext uri="{FF2B5EF4-FFF2-40B4-BE49-F238E27FC236}">
                <a16:creationId xmlns:a16="http://schemas.microsoft.com/office/drawing/2014/main" id="{F9B7DBAA-5EBC-4390-9496-770059D30C8D}"/>
              </a:ext>
            </a:extLst>
          </p:cNvPr>
          <p:cNvCxnSpPr>
            <a:cxnSpLocks/>
          </p:cNvCxnSpPr>
          <p:nvPr/>
        </p:nvCxnSpPr>
        <p:spPr>
          <a:xfrm>
            <a:off x="3069069" y="3767661"/>
            <a:ext cx="1944216" cy="0"/>
          </a:xfrm>
          <a:prstGeom prst="line">
            <a:avLst/>
          </a:prstGeom>
          <a:ln w="38100">
            <a:solidFill>
              <a:srgbClr val="3B3B3B"/>
            </a:solidFill>
          </a:ln>
        </p:spPr>
        <p:style>
          <a:lnRef idx="1">
            <a:schemeClr val="accent1"/>
          </a:lnRef>
          <a:fillRef idx="0">
            <a:schemeClr val="accent1"/>
          </a:fillRef>
          <a:effectRef idx="0">
            <a:schemeClr val="accent1"/>
          </a:effectRef>
          <a:fontRef idx="minor">
            <a:schemeClr val="tx1"/>
          </a:fontRef>
        </p:style>
      </p:cxnSp>
      <p:sp>
        <p:nvSpPr>
          <p:cNvPr id="109" name="Textfeld 108">
            <a:extLst>
              <a:ext uri="{FF2B5EF4-FFF2-40B4-BE49-F238E27FC236}">
                <a16:creationId xmlns:a16="http://schemas.microsoft.com/office/drawing/2014/main" id="{2C080985-B1CA-460F-A47E-6DEACB68CDDB}"/>
              </a:ext>
            </a:extLst>
          </p:cNvPr>
          <p:cNvSpPr txBox="1"/>
          <p:nvPr/>
        </p:nvSpPr>
        <p:spPr>
          <a:xfrm>
            <a:off x="1552844" y="3958843"/>
            <a:ext cx="4597603" cy="389209"/>
          </a:xfrm>
          <a:prstGeom prst="rect">
            <a:avLst/>
          </a:prstGeom>
          <a:noFill/>
        </p:spPr>
        <p:txBody>
          <a:bodyPr wrap="square" rtlCol="0">
            <a:spAutoFit/>
          </a:bodyPr>
          <a:lstStyle/>
          <a:p>
            <a:pPr marL="0" marR="0" lvl="0" indent="0" algn="l" defTabSz="914400" rtl="0" eaLnBrk="1" fontAlgn="base" latinLnBrk="0" hangingPunct="1">
              <a:lnSpc>
                <a:spcPts val="2400"/>
              </a:lnSpc>
              <a:spcBef>
                <a:spcPts val="0"/>
              </a:spcBef>
              <a:spcAft>
                <a:spcPct val="0"/>
              </a:spcAft>
              <a:buClrTx/>
              <a:buSzTx/>
              <a:buFontTx/>
              <a:buNone/>
              <a:tabLst/>
              <a:defRPr/>
            </a:pPr>
            <a:r>
              <a:rPr lang="de-DE" sz="1400" dirty="0">
                <a:solidFill>
                  <a:prstClr val="black"/>
                </a:solidFill>
                <a:effectLst/>
                <a:latin typeface="Avenir LT Std 45 Book" panose="020B0502020203020204" pitchFamily="34" charset="0"/>
              </a:rPr>
              <a:t>Datenerfassung, Visualisierung und Sensorik</a:t>
            </a:r>
            <a:endParaRPr kumimoji="0" lang="de-DE" sz="14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endParaRPr>
          </a:p>
        </p:txBody>
      </p:sp>
      <p:cxnSp>
        <p:nvCxnSpPr>
          <p:cNvPr id="110" name="Gerader Verbinder 109">
            <a:extLst>
              <a:ext uri="{FF2B5EF4-FFF2-40B4-BE49-F238E27FC236}">
                <a16:creationId xmlns:a16="http://schemas.microsoft.com/office/drawing/2014/main" id="{DACAE25D-3B9D-4AB2-BD4C-EBB20513A779}"/>
              </a:ext>
            </a:extLst>
          </p:cNvPr>
          <p:cNvCxnSpPr>
            <a:cxnSpLocks/>
          </p:cNvCxnSpPr>
          <p:nvPr/>
        </p:nvCxnSpPr>
        <p:spPr>
          <a:xfrm>
            <a:off x="4330616" y="4472968"/>
            <a:ext cx="2203382" cy="13124"/>
          </a:xfrm>
          <a:prstGeom prst="line">
            <a:avLst/>
          </a:prstGeom>
          <a:ln w="38100">
            <a:solidFill>
              <a:srgbClr val="3B3B3B"/>
            </a:solidFill>
          </a:ln>
        </p:spPr>
        <p:style>
          <a:lnRef idx="1">
            <a:schemeClr val="accent1"/>
          </a:lnRef>
          <a:fillRef idx="0">
            <a:schemeClr val="accent1"/>
          </a:fillRef>
          <a:effectRef idx="0">
            <a:schemeClr val="accent1"/>
          </a:effectRef>
          <a:fontRef idx="minor">
            <a:schemeClr val="tx1"/>
          </a:fontRef>
        </p:style>
      </p:cxnSp>
      <p:sp>
        <p:nvSpPr>
          <p:cNvPr id="111" name="Ellipse 110">
            <a:extLst>
              <a:ext uri="{FF2B5EF4-FFF2-40B4-BE49-F238E27FC236}">
                <a16:creationId xmlns:a16="http://schemas.microsoft.com/office/drawing/2014/main" id="{A6A5D172-0CE9-45B2-80FF-6285820B3AF3}"/>
              </a:ext>
            </a:extLst>
          </p:cNvPr>
          <p:cNvSpPr/>
          <p:nvPr/>
        </p:nvSpPr>
        <p:spPr>
          <a:xfrm>
            <a:off x="864735" y="2460094"/>
            <a:ext cx="505510" cy="490956"/>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0" lang="de-DE" sz="1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arrow"/>
              <a:ea typeface="+mn-ea"/>
              <a:cs typeface="+mn-cs"/>
            </a:endParaRPr>
          </a:p>
        </p:txBody>
      </p:sp>
      <p:sp>
        <p:nvSpPr>
          <p:cNvPr id="112" name="Ellipse 111">
            <a:extLst>
              <a:ext uri="{FF2B5EF4-FFF2-40B4-BE49-F238E27FC236}">
                <a16:creationId xmlns:a16="http://schemas.microsoft.com/office/drawing/2014/main" id="{F2A4D584-21E8-4F09-94DD-86E454D9CFB5}"/>
              </a:ext>
            </a:extLst>
          </p:cNvPr>
          <p:cNvSpPr/>
          <p:nvPr/>
        </p:nvSpPr>
        <p:spPr>
          <a:xfrm>
            <a:off x="869583" y="3245621"/>
            <a:ext cx="505510" cy="490956"/>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0" lang="de-DE" sz="1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arrow"/>
              <a:ea typeface="+mn-ea"/>
              <a:cs typeface="+mn-cs"/>
            </a:endParaRPr>
          </a:p>
        </p:txBody>
      </p:sp>
      <p:sp>
        <p:nvSpPr>
          <p:cNvPr id="113" name="Ellipse 112">
            <a:extLst>
              <a:ext uri="{FF2B5EF4-FFF2-40B4-BE49-F238E27FC236}">
                <a16:creationId xmlns:a16="http://schemas.microsoft.com/office/drawing/2014/main" id="{CC4B5F12-F9B7-40FB-81DD-D0875DADD4A7}"/>
              </a:ext>
            </a:extLst>
          </p:cNvPr>
          <p:cNvSpPr/>
          <p:nvPr/>
        </p:nvSpPr>
        <p:spPr>
          <a:xfrm>
            <a:off x="878128" y="3956103"/>
            <a:ext cx="505510" cy="490956"/>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0" lang="de-DE" sz="1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Narrow"/>
              <a:ea typeface="+mn-ea"/>
              <a:cs typeface="+mn-cs"/>
            </a:endParaRPr>
          </a:p>
        </p:txBody>
      </p:sp>
      <p:sp>
        <p:nvSpPr>
          <p:cNvPr id="97" name="Foliennummer">
            <a:extLst>
              <a:ext uri="{FF2B5EF4-FFF2-40B4-BE49-F238E27FC236}">
                <a16:creationId xmlns:a16="http://schemas.microsoft.com/office/drawing/2014/main" id="{2D94CD6D-17C8-4EBF-82F6-6C9C2C079E7D}"/>
              </a:ext>
            </a:extLst>
          </p:cNvPr>
          <p:cNvSpPr txBox="1">
            <a:spLocks/>
          </p:cNvSpPr>
          <p:nvPr/>
        </p:nvSpPr>
        <p:spPr bwMode="gray">
          <a:xfrm>
            <a:off x="263352" y="6513564"/>
            <a:ext cx="1008112" cy="288000"/>
          </a:xfrm>
          <a:prstGeom prst="rect">
            <a:avLst/>
          </a:prstGeom>
        </p:spPr>
        <p:txBody>
          <a:bodyPr vert="horz" lIns="0" tIns="0" rIns="0" bIns="0" rtlCol="0" anchor="ctr" anchorCtr="0"/>
          <a:lstStyle>
            <a:defPPr>
              <a:defRPr lang="de-DE"/>
            </a:defPPr>
            <a:lvl1pPr algn="l" rtl="0" fontAlgn="base">
              <a:spcBef>
                <a:spcPct val="20000"/>
              </a:spcBef>
              <a:spcAft>
                <a:spcPct val="0"/>
              </a:spcAft>
              <a:buChar char="•"/>
              <a:defRPr lang="de-DE" sz="1000" kern="1200" cap="none" smtClean="0">
                <a:solidFill>
                  <a:srgbClr val="2C2C2C"/>
                </a:solidFill>
                <a:effectLst/>
                <a:latin typeface="Avenir LT Std 65 Medium" panose="020B0603020203020204" pitchFamily="34" charset="0"/>
                <a:ea typeface="+mn-ea"/>
                <a:cs typeface="+mn-cs"/>
              </a:defRPr>
            </a:lvl1pPr>
            <a:lvl2pPr marL="4572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2pPr>
            <a:lvl3pPr marL="9144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3pPr>
            <a:lvl4pPr marL="13716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4pPr>
            <a:lvl5pPr marL="18288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5pPr>
            <a:lvl6pPr marL="22860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6pPr>
            <a:lvl7pPr marL="27432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7pPr>
            <a:lvl8pPr marL="32004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8pPr>
            <a:lvl9pPr marL="36576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9pPr>
          </a:lstStyle>
          <a:p>
            <a:pPr>
              <a:buFontTx/>
              <a:buNone/>
            </a:pPr>
            <a:r>
              <a:rPr lang="de-DE"/>
              <a:t>Folie </a:t>
            </a:r>
            <a:fld id="{02CEFE82-39F2-4F47-8A0C-D5AB3496FA5C}" type="slidenum">
              <a:rPr smtClean="0"/>
              <a:pPr>
                <a:buFontTx/>
                <a:buNone/>
              </a:pPr>
              <a:t>2</a:t>
            </a:fld>
            <a:endParaRPr dirty="0"/>
          </a:p>
        </p:txBody>
      </p:sp>
    </p:spTree>
    <p:extLst>
      <p:ext uri="{BB962C8B-B14F-4D97-AF65-F5344CB8AC3E}">
        <p14:creationId xmlns:p14="http://schemas.microsoft.com/office/powerpoint/2010/main" val="2376454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feld 23">
            <a:extLst>
              <a:ext uri="{FF2B5EF4-FFF2-40B4-BE49-F238E27FC236}">
                <a16:creationId xmlns:a16="http://schemas.microsoft.com/office/drawing/2014/main" id="{C1AE92B0-4C88-B634-26A3-DE294CE29DF3}"/>
              </a:ext>
            </a:extLst>
          </p:cNvPr>
          <p:cNvSpPr txBox="1"/>
          <p:nvPr/>
        </p:nvSpPr>
        <p:spPr>
          <a:xfrm>
            <a:off x="652229" y="338031"/>
            <a:ext cx="11273546"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de-DE" sz="2800" b="1" i="0" u="none" strike="noStrike" kern="1200" cap="none" spc="0" normalizeH="0" baseline="0" noProof="0" dirty="0">
                <a:ln>
                  <a:noFill/>
                </a:ln>
                <a:solidFill>
                  <a:srgbClr val="F7B105"/>
                </a:solidFill>
                <a:effectLst/>
                <a:uLnTx/>
                <a:uFillTx/>
                <a:latin typeface="Avenir LT Std 35 Light" panose="020B0402020203020204" pitchFamily="34" charset="0"/>
                <a:ea typeface="+mn-ea"/>
                <a:cs typeface="Segoe UI Light" panose="020B0502040204020203" pitchFamily="34" charset="0"/>
              </a:rPr>
              <a:t>Fernwärmenetzausbau - Übersicht</a:t>
            </a:r>
            <a:endParaRPr kumimoji="0" lang="de-DE" sz="1400" b="1" i="0" u="none" strike="noStrike" kern="1200" cap="none" spc="0" normalizeH="0" baseline="0" noProof="0" dirty="0">
              <a:ln>
                <a:noFill/>
              </a:ln>
              <a:solidFill>
                <a:srgbClr val="F7B105"/>
              </a:solidFill>
              <a:effectLst/>
              <a:uLnTx/>
              <a:uFillTx/>
              <a:latin typeface="Avenir LT Std 35 Light" panose="020B0402020203020204" pitchFamily="34" charset="0"/>
              <a:ea typeface="+mn-ea"/>
              <a:cs typeface="Segoe UI Light" panose="020B0502040204020203" pitchFamily="34" charset="0"/>
            </a:endParaRPr>
          </a:p>
        </p:txBody>
      </p:sp>
      <p:pic>
        <p:nvPicPr>
          <p:cNvPr id="3" name="Grafik 2">
            <a:extLst>
              <a:ext uri="{FF2B5EF4-FFF2-40B4-BE49-F238E27FC236}">
                <a16:creationId xmlns:a16="http://schemas.microsoft.com/office/drawing/2014/main" id="{A7B44887-B033-4533-83C6-5563470EDFC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867151" y="1268760"/>
            <a:ext cx="7056783" cy="4990255"/>
          </a:xfrm>
          <a:prstGeom prst="rect">
            <a:avLst/>
          </a:prstGeom>
        </p:spPr>
      </p:pic>
      <p:sp>
        <p:nvSpPr>
          <p:cNvPr id="4" name="Textfeld 3">
            <a:extLst>
              <a:ext uri="{FF2B5EF4-FFF2-40B4-BE49-F238E27FC236}">
                <a16:creationId xmlns:a16="http://schemas.microsoft.com/office/drawing/2014/main" id="{FB7528A1-8A4B-4774-96A7-48B245F1A2B6}"/>
              </a:ext>
            </a:extLst>
          </p:cNvPr>
          <p:cNvSpPr txBox="1"/>
          <p:nvPr/>
        </p:nvSpPr>
        <p:spPr>
          <a:xfrm>
            <a:off x="1271464" y="1340768"/>
            <a:ext cx="2160240" cy="1354217"/>
          </a:xfrm>
          <a:prstGeom prst="rect">
            <a:avLst/>
          </a:prstGeom>
          <a:solidFill>
            <a:schemeClr val="bg1"/>
          </a:solidFill>
        </p:spPr>
        <p:txBody>
          <a:bodyPr wrap="square" rtlCol="0">
            <a:spAutoFit/>
          </a:bodyPr>
          <a:lstStyle/>
          <a:p>
            <a:pPr marR="0" lvl="0" algn="ctr" defTabSz="914400" rtl="0" eaLnBrk="1" fontAlgn="base" latinLnBrk="0" hangingPunct="1">
              <a:lnSpc>
                <a:spcPct val="100000"/>
              </a:lnSpc>
              <a:spcBef>
                <a:spcPts val="0"/>
              </a:spcBef>
              <a:spcAft>
                <a:spcPts val="1200"/>
              </a:spcAft>
              <a:buClrTx/>
              <a:buSzTx/>
              <a:buNone/>
              <a:tabLst/>
              <a:defRPr/>
            </a:pPr>
            <a:r>
              <a:rPr kumimoji="0" lang="de-DE" sz="1200" b="1"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Netz Marshall-Heights:</a:t>
            </a:r>
          </a:p>
          <a:p>
            <a:pPr marR="0" lvl="0" algn="ctr" defTabSz="914400" rtl="0" eaLnBrk="1" fontAlgn="base" latinLnBrk="0" hangingPunct="1">
              <a:lnSpc>
                <a:spcPct val="100000"/>
              </a:lnSpc>
              <a:spcBef>
                <a:spcPts val="0"/>
              </a:spcBef>
              <a:spcAft>
                <a:spcPts val="1200"/>
              </a:spcAft>
              <a:buClrTx/>
              <a:buSzTx/>
              <a:buNone/>
              <a:tabLst/>
              <a:defRPr/>
            </a:pPr>
            <a:r>
              <a:rPr kumimoji="0" lang="de-DE" sz="12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Vollerschließung Bestandsgebiet bis 2030, Erschließung Klinik und neues Einkaufszentrum bis 2035</a:t>
            </a:r>
          </a:p>
        </p:txBody>
      </p:sp>
      <p:sp>
        <p:nvSpPr>
          <p:cNvPr id="6" name="Textfeld 5">
            <a:extLst>
              <a:ext uri="{FF2B5EF4-FFF2-40B4-BE49-F238E27FC236}">
                <a16:creationId xmlns:a16="http://schemas.microsoft.com/office/drawing/2014/main" id="{B213DDAC-976E-4EA4-BA66-795F37F0BA82}"/>
              </a:ext>
            </a:extLst>
          </p:cNvPr>
          <p:cNvSpPr txBox="1"/>
          <p:nvPr/>
        </p:nvSpPr>
        <p:spPr>
          <a:xfrm>
            <a:off x="7688814" y="776317"/>
            <a:ext cx="3012825" cy="800219"/>
          </a:xfrm>
          <a:prstGeom prst="rect">
            <a:avLst/>
          </a:prstGeom>
          <a:solidFill>
            <a:schemeClr val="bg1"/>
          </a:solidFill>
        </p:spPr>
        <p:txBody>
          <a:bodyPr wrap="square" rtlCol="0">
            <a:spAutoFit/>
          </a:bodyPr>
          <a:lstStyle/>
          <a:p>
            <a:pPr marR="0" lvl="0" algn="ctr" defTabSz="914400" rtl="0" eaLnBrk="1" fontAlgn="base" latinLnBrk="0" hangingPunct="1">
              <a:lnSpc>
                <a:spcPct val="100000"/>
              </a:lnSpc>
              <a:spcBef>
                <a:spcPts val="0"/>
              </a:spcBef>
              <a:spcAft>
                <a:spcPts val="1200"/>
              </a:spcAft>
              <a:buClrTx/>
              <a:buSzTx/>
              <a:buNone/>
              <a:tabLst/>
              <a:defRPr/>
            </a:pPr>
            <a:r>
              <a:rPr kumimoji="0" lang="de-DE" sz="1200" b="1"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Netz </a:t>
            </a:r>
            <a:r>
              <a:rPr kumimoji="0" lang="de-DE" sz="1200" b="1" i="0" u="none" strike="noStrike" kern="1200" cap="none" spc="0" normalizeH="0" baseline="0" noProof="0" dirty="0" err="1">
                <a:ln>
                  <a:noFill/>
                </a:ln>
                <a:solidFill>
                  <a:prstClr val="black"/>
                </a:solidFill>
                <a:effectLst/>
                <a:uLnTx/>
                <a:uFillTx/>
                <a:latin typeface="Avenir LT Std 45 Book" panose="020B0502020203020204" pitchFamily="34" charset="0"/>
                <a:ea typeface="+mn-ea"/>
                <a:cs typeface="+mn-cs"/>
              </a:rPr>
              <a:t>ConneKT</a:t>
            </a:r>
            <a:r>
              <a:rPr kumimoji="0" lang="de-DE" sz="1200" b="1"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a:t>
            </a:r>
          </a:p>
          <a:p>
            <a:pPr marR="0" lvl="0" algn="ctr" defTabSz="914400" rtl="0" eaLnBrk="1" fontAlgn="base" latinLnBrk="0" hangingPunct="1">
              <a:lnSpc>
                <a:spcPct val="100000"/>
              </a:lnSpc>
              <a:spcBef>
                <a:spcPts val="0"/>
              </a:spcBef>
              <a:spcAft>
                <a:spcPts val="1200"/>
              </a:spcAft>
              <a:buClrTx/>
              <a:buSzTx/>
              <a:buNone/>
              <a:tabLst/>
              <a:defRPr/>
            </a:pPr>
            <a:r>
              <a:rPr kumimoji="0" lang="de-DE" sz="12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Planungen gehen in Richtung Netzerweiterung zu DHL / netto</a:t>
            </a:r>
          </a:p>
        </p:txBody>
      </p:sp>
      <p:sp>
        <p:nvSpPr>
          <p:cNvPr id="7" name="Textfeld 6">
            <a:extLst>
              <a:ext uri="{FF2B5EF4-FFF2-40B4-BE49-F238E27FC236}">
                <a16:creationId xmlns:a16="http://schemas.microsoft.com/office/drawing/2014/main" id="{C9739077-B9E9-4F2D-BF05-F356EF65FEB3}"/>
              </a:ext>
            </a:extLst>
          </p:cNvPr>
          <p:cNvSpPr txBox="1"/>
          <p:nvPr/>
        </p:nvSpPr>
        <p:spPr>
          <a:xfrm>
            <a:off x="8627791" y="4050357"/>
            <a:ext cx="2160240" cy="1354217"/>
          </a:xfrm>
          <a:prstGeom prst="rect">
            <a:avLst/>
          </a:prstGeom>
          <a:solidFill>
            <a:schemeClr val="bg1"/>
          </a:solidFill>
        </p:spPr>
        <p:txBody>
          <a:bodyPr wrap="square" rtlCol="0">
            <a:spAutoFit/>
          </a:bodyPr>
          <a:lstStyle/>
          <a:p>
            <a:pPr marR="0" lvl="0" algn="ctr" defTabSz="914400" rtl="0" eaLnBrk="1" fontAlgn="base" latinLnBrk="0" hangingPunct="1">
              <a:lnSpc>
                <a:spcPct val="100000"/>
              </a:lnSpc>
              <a:spcBef>
                <a:spcPts val="0"/>
              </a:spcBef>
              <a:spcAft>
                <a:spcPts val="1200"/>
              </a:spcAft>
              <a:buClrTx/>
              <a:buSzTx/>
              <a:buNone/>
              <a:tabLst/>
              <a:defRPr/>
            </a:pPr>
            <a:r>
              <a:rPr kumimoji="0" lang="de-DE" sz="1200" b="1"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Netz KT Siedlung:</a:t>
            </a:r>
          </a:p>
          <a:p>
            <a:pPr marR="0" lvl="0" algn="ctr" defTabSz="914400" rtl="0" eaLnBrk="1" fontAlgn="base" latinLnBrk="0" hangingPunct="1">
              <a:lnSpc>
                <a:spcPct val="100000"/>
              </a:lnSpc>
              <a:spcBef>
                <a:spcPts val="0"/>
              </a:spcBef>
              <a:spcAft>
                <a:spcPts val="1200"/>
              </a:spcAft>
              <a:buClrTx/>
              <a:buSzTx/>
              <a:buNone/>
              <a:tabLst/>
              <a:defRPr/>
            </a:pPr>
            <a:r>
              <a:rPr kumimoji="0" lang="de-DE" sz="12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Ausbau in 3 Stufen, für 2035, 2040 und 2045 angelegt</a:t>
            </a:r>
            <a:br>
              <a:rPr kumimoji="0" lang="de-DE" sz="12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br>
            <a:r>
              <a:rPr kumimoji="0" lang="de-DE" sz="12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Ziel-Anschlussquote liegt bei Ankerkunden bei 100% und sonstigen Anliegern bei 80%</a:t>
            </a:r>
          </a:p>
        </p:txBody>
      </p:sp>
      <p:sp>
        <p:nvSpPr>
          <p:cNvPr id="8" name="Foliennummer">
            <a:extLst>
              <a:ext uri="{FF2B5EF4-FFF2-40B4-BE49-F238E27FC236}">
                <a16:creationId xmlns:a16="http://schemas.microsoft.com/office/drawing/2014/main" id="{13C2DA52-FF45-4D38-B3BB-E255E19DB802}"/>
              </a:ext>
            </a:extLst>
          </p:cNvPr>
          <p:cNvSpPr txBox="1">
            <a:spLocks/>
          </p:cNvSpPr>
          <p:nvPr/>
        </p:nvSpPr>
        <p:spPr bwMode="gray">
          <a:xfrm>
            <a:off x="263352" y="6513564"/>
            <a:ext cx="1008112" cy="288000"/>
          </a:xfrm>
          <a:prstGeom prst="rect">
            <a:avLst/>
          </a:prstGeom>
        </p:spPr>
        <p:txBody>
          <a:bodyPr vert="horz" lIns="0" tIns="0" rIns="0" bIns="0" rtlCol="0" anchor="ctr" anchorCtr="0"/>
          <a:lstStyle>
            <a:defPPr>
              <a:defRPr lang="de-DE"/>
            </a:defPPr>
            <a:lvl1pPr algn="l" rtl="0" fontAlgn="base">
              <a:spcBef>
                <a:spcPct val="20000"/>
              </a:spcBef>
              <a:spcAft>
                <a:spcPct val="0"/>
              </a:spcAft>
              <a:buChar char="•"/>
              <a:defRPr lang="de-DE" sz="1000" kern="1200" cap="none" smtClean="0">
                <a:solidFill>
                  <a:srgbClr val="2C2C2C"/>
                </a:solidFill>
                <a:effectLst/>
                <a:latin typeface="Avenir LT Std 65 Medium" panose="020B0603020203020204" pitchFamily="34" charset="0"/>
                <a:ea typeface="+mn-ea"/>
                <a:cs typeface="+mn-cs"/>
              </a:defRPr>
            </a:lvl1pPr>
            <a:lvl2pPr marL="4572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2pPr>
            <a:lvl3pPr marL="9144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3pPr>
            <a:lvl4pPr marL="13716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4pPr>
            <a:lvl5pPr marL="18288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5pPr>
            <a:lvl6pPr marL="22860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6pPr>
            <a:lvl7pPr marL="27432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7pPr>
            <a:lvl8pPr marL="32004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8pPr>
            <a:lvl9pPr marL="36576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9pPr>
          </a:lstStyle>
          <a:p>
            <a:pPr>
              <a:buFontTx/>
              <a:buNone/>
            </a:pPr>
            <a:r>
              <a:rPr lang="de-DE" dirty="0"/>
              <a:t>Folie </a:t>
            </a:r>
            <a:fld id="{02CEFE82-39F2-4F47-8A0C-D5AB3496FA5C}" type="slidenum">
              <a:rPr smtClean="0"/>
              <a:pPr>
                <a:buFontTx/>
                <a:buNone/>
              </a:pPr>
              <a:t>20</a:t>
            </a:fld>
            <a:endParaRPr dirty="0"/>
          </a:p>
        </p:txBody>
      </p:sp>
      <p:sp>
        <p:nvSpPr>
          <p:cNvPr id="9" name="Rechteck 8">
            <a:extLst>
              <a:ext uri="{FF2B5EF4-FFF2-40B4-BE49-F238E27FC236}">
                <a16:creationId xmlns:a16="http://schemas.microsoft.com/office/drawing/2014/main" id="{F91ECC7F-A77A-6900-EEEB-F3372F5818A2}"/>
              </a:ext>
            </a:extLst>
          </p:cNvPr>
          <p:cNvSpPr/>
          <p:nvPr/>
        </p:nvSpPr>
        <p:spPr>
          <a:xfrm rot="1236999">
            <a:off x="9606642" y="2976669"/>
            <a:ext cx="2304256" cy="394159"/>
          </a:xfrm>
          <a:prstGeom prst="rect">
            <a:avLst/>
          </a:prstGeom>
          <a:solidFill>
            <a:schemeClr val="bg1"/>
          </a:solidFill>
          <a:ln w="76200">
            <a:solidFill>
              <a:schemeClr val="accent2">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de-DE" b="1" i="1" dirty="0">
                <a:solidFill>
                  <a:schemeClr val="tx1"/>
                </a:solidFill>
                <a:effectLst/>
                <a:latin typeface="Avenir LT Std 35 Light" panose="020B0402020203020204"/>
              </a:rPr>
              <a:t>Planungsentwurf*</a:t>
            </a:r>
          </a:p>
        </p:txBody>
      </p:sp>
      <p:sp>
        <p:nvSpPr>
          <p:cNvPr id="11" name="Textfeld 10">
            <a:extLst>
              <a:ext uri="{FF2B5EF4-FFF2-40B4-BE49-F238E27FC236}">
                <a16:creationId xmlns:a16="http://schemas.microsoft.com/office/drawing/2014/main" id="{EEF06721-67D6-46BE-8642-11BA8A9D4962}"/>
              </a:ext>
            </a:extLst>
          </p:cNvPr>
          <p:cNvSpPr txBox="1"/>
          <p:nvPr/>
        </p:nvSpPr>
        <p:spPr>
          <a:xfrm>
            <a:off x="9120336" y="5517232"/>
            <a:ext cx="2952328" cy="861774"/>
          </a:xfrm>
          <a:prstGeom prst="rect">
            <a:avLst/>
          </a:prstGeom>
          <a:solidFill>
            <a:schemeClr val="bg2"/>
          </a:solidFill>
        </p:spPr>
        <p:txBody>
          <a:bodyPr wrap="square" rtlCol="0">
            <a:spAutoFit/>
          </a:bodyPr>
          <a:lstStyle/>
          <a:p>
            <a:pPr marL="0" indent="0">
              <a:spcBef>
                <a:spcPts val="0"/>
              </a:spcBef>
              <a:buNone/>
            </a:pPr>
            <a:r>
              <a:rPr lang="de-DE" sz="1000" i="1" dirty="0">
                <a:solidFill>
                  <a:schemeClr val="tx1"/>
                </a:solidFill>
                <a:effectLst/>
                <a:latin typeface="Avenir LT Std 35 Light" panose="020B0402020203020204"/>
              </a:rPr>
              <a:t>*Die Angaben stellen den aktuellen Stand unserer Wärmeplanung dar. Sie dienen der Orientierung und werden im weiteren Verfahren noch präzisiert. Die Angabe von Zieljahren fordert der Gesetzgeber.</a:t>
            </a:r>
            <a:endParaRPr lang="de-DE" sz="1000" i="1" dirty="0">
              <a:solidFill>
                <a:schemeClr val="tx1"/>
              </a:solidFill>
              <a:effectLst/>
              <a:latin typeface="Avenir LT Std 35 Light" panose="020B0402020203020204"/>
              <a:ea typeface="+mj-ea"/>
              <a:cs typeface="+mj-cs"/>
            </a:endParaRPr>
          </a:p>
        </p:txBody>
      </p:sp>
      <p:sp>
        <p:nvSpPr>
          <p:cNvPr id="13" name="Textfeld 12">
            <a:extLst>
              <a:ext uri="{FF2B5EF4-FFF2-40B4-BE49-F238E27FC236}">
                <a16:creationId xmlns:a16="http://schemas.microsoft.com/office/drawing/2014/main" id="{DCF506E4-666A-41E0-A489-7E4C25AA5003}"/>
              </a:ext>
            </a:extLst>
          </p:cNvPr>
          <p:cNvSpPr txBox="1"/>
          <p:nvPr/>
        </p:nvSpPr>
        <p:spPr>
          <a:xfrm>
            <a:off x="3912738" y="1052736"/>
            <a:ext cx="2327278" cy="984885"/>
          </a:xfrm>
          <a:prstGeom prst="rect">
            <a:avLst/>
          </a:prstGeom>
          <a:solidFill>
            <a:schemeClr val="bg1"/>
          </a:solidFill>
        </p:spPr>
        <p:txBody>
          <a:bodyPr wrap="square" rtlCol="0">
            <a:spAutoFit/>
          </a:bodyPr>
          <a:lstStyle/>
          <a:p>
            <a:pPr marR="0" lvl="0" algn="ctr" defTabSz="914400" rtl="0" eaLnBrk="1" fontAlgn="base" latinLnBrk="0" hangingPunct="1">
              <a:lnSpc>
                <a:spcPct val="100000"/>
              </a:lnSpc>
              <a:spcBef>
                <a:spcPts val="0"/>
              </a:spcBef>
              <a:spcAft>
                <a:spcPts val="1200"/>
              </a:spcAft>
              <a:buClrTx/>
              <a:buSzTx/>
              <a:buNone/>
              <a:tabLst/>
              <a:defRPr/>
            </a:pPr>
            <a:r>
              <a:rPr kumimoji="0" lang="de-DE" sz="1200" b="1"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Netz Altstadt/Etwashausen:</a:t>
            </a:r>
          </a:p>
          <a:p>
            <a:pPr marR="0" lvl="0" algn="ctr" defTabSz="914400" rtl="0" eaLnBrk="1" fontAlgn="base" latinLnBrk="0" hangingPunct="1">
              <a:lnSpc>
                <a:spcPct val="100000"/>
              </a:lnSpc>
              <a:spcBef>
                <a:spcPts val="0"/>
              </a:spcBef>
              <a:spcAft>
                <a:spcPts val="1200"/>
              </a:spcAft>
              <a:buClrTx/>
              <a:buSzTx/>
              <a:buNone/>
              <a:tabLst/>
              <a:defRPr/>
            </a:pPr>
            <a:r>
              <a:rPr kumimoji="0" lang="de-DE" sz="12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Erschließung Gebiet </a:t>
            </a:r>
            <a:br>
              <a:rPr kumimoji="0" lang="de-DE" sz="12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br>
            <a:r>
              <a:rPr kumimoji="0" lang="de-DE" sz="12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Stufe 1 2032, Stufe 2 2036, </a:t>
            </a:r>
            <a:br>
              <a:rPr kumimoji="0" lang="de-DE" sz="12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br>
            <a:r>
              <a:rPr kumimoji="0" lang="de-DE" sz="12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Ziel-Anschlussquote von 80%</a:t>
            </a:r>
          </a:p>
        </p:txBody>
      </p:sp>
    </p:spTree>
    <p:extLst>
      <p:ext uri="{BB962C8B-B14F-4D97-AF65-F5344CB8AC3E}">
        <p14:creationId xmlns:p14="http://schemas.microsoft.com/office/powerpoint/2010/main" val="2687832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feld 23">
            <a:extLst>
              <a:ext uri="{FF2B5EF4-FFF2-40B4-BE49-F238E27FC236}">
                <a16:creationId xmlns:a16="http://schemas.microsoft.com/office/drawing/2014/main" id="{C1AE92B0-4C88-B634-26A3-DE294CE29DF3}"/>
              </a:ext>
            </a:extLst>
          </p:cNvPr>
          <p:cNvSpPr txBox="1"/>
          <p:nvPr/>
        </p:nvSpPr>
        <p:spPr>
          <a:xfrm>
            <a:off x="652229" y="338031"/>
            <a:ext cx="11273546"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de-DE" sz="2800" b="1" i="0" u="none" strike="noStrike" kern="1200" cap="none" spc="0" normalizeH="0" baseline="0" noProof="0" dirty="0">
                <a:ln>
                  <a:noFill/>
                </a:ln>
                <a:solidFill>
                  <a:srgbClr val="F7B105"/>
                </a:solidFill>
                <a:effectLst/>
                <a:uLnTx/>
                <a:uFillTx/>
                <a:latin typeface="Avenir LT Std 35 Light" panose="020B0402020203020204" pitchFamily="34" charset="0"/>
                <a:ea typeface="+mn-ea"/>
                <a:cs typeface="Segoe UI Light" panose="020B0502040204020203" pitchFamily="34" charset="0"/>
              </a:rPr>
              <a:t>Fernwärmenetzausbau - Übersicht</a:t>
            </a:r>
            <a:endParaRPr kumimoji="0" lang="de-DE" sz="1400" b="1" i="0" u="none" strike="noStrike" kern="1200" cap="none" spc="0" normalizeH="0" baseline="0" noProof="0" dirty="0">
              <a:ln>
                <a:noFill/>
              </a:ln>
              <a:solidFill>
                <a:srgbClr val="F7B105"/>
              </a:solidFill>
              <a:effectLst/>
              <a:uLnTx/>
              <a:uFillTx/>
              <a:latin typeface="Avenir LT Std 35 Light" panose="020B0402020203020204" pitchFamily="34" charset="0"/>
              <a:ea typeface="+mn-ea"/>
              <a:cs typeface="Segoe UI Light" panose="020B0502040204020203" pitchFamily="34" charset="0"/>
            </a:endParaRPr>
          </a:p>
        </p:txBody>
      </p:sp>
      <p:pic>
        <p:nvPicPr>
          <p:cNvPr id="3" name="Grafik 2">
            <a:extLst>
              <a:ext uri="{FF2B5EF4-FFF2-40B4-BE49-F238E27FC236}">
                <a16:creationId xmlns:a16="http://schemas.microsoft.com/office/drawing/2014/main" id="{A7B44887-B033-4533-83C6-5563470EDFC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867151" y="1268760"/>
            <a:ext cx="7056784" cy="4990255"/>
          </a:xfrm>
          <a:prstGeom prst="rect">
            <a:avLst/>
          </a:prstGeom>
        </p:spPr>
      </p:pic>
      <p:sp>
        <p:nvSpPr>
          <p:cNvPr id="4" name="Textfeld 3">
            <a:extLst>
              <a:ext uri="{FF2B5EF4-FFF2-40B4-BE49-F238E27FC236}">
                <a16:creationId xmlns:a16="http://schemas.microsoft.com/office/drawing/2014/main" id="{FB7528A1-8A4B-4774-96A7-48B245F1A2B6}"/>
              </a:ext>
            </a:extLst>
          </p:cNvPr>
          <p:cNvSpPr txBox="1"/>
          <p:nvPr/>
        </p:nvSpPr>
        <p:spPr>
          <a:xfrm>
            <a:off x="1271464" y="1340768"/>
            <a:ext cx="2160240" cy="1354217"/>
          </a:xfrm>
          <a:prstGeom prst="rect">
            <a:avLst/>
          </a:prstGeom>
          <a:solidFill>
            <a:schemeClr val="bg1"/>
          </a:solidFill>
        </p:spPr>
        <p:txBody>
          <a:bodyPr wrap="square" rtlCol="0">
            <a:spAutoFit/>
          </a:bodyPr>
          <a:lstStyle/>
          <a:p>
            <a:pPr marR="0" lvl="0" algn="ctr" defTabSz="914400" rtl="0" eaLnBrk="1" fontAlgn="base" latinLnBrk="0" hangingPunct="1">
              <a:lnSpc>
                <a:spcPct val="100000"/>
              </a:lnSpc>
              <a:spcBef>
                <a:spcPts val="0"/>
              </a:spcBef>
              <a:spcAft>
                <a:spcPts val="1200"/>
              </a:spcAft>
              <a:buClrTx/>
              <a:buSzTx/>
              <a:buNone/>
              <a:tabLst/>
              <a:defRPr/>
            </a:pPr>
            <a:r>
              <a:rPr kumimoji="0" lang="de-DE" sz="1200" b="1"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Netz Marshall-Heights:</a:t>
            </a:r>
          </a:p>
          <a:p>
            <a:pPr marR="0" lvl="0" algn="ctr" defTabSz="914400" rtl="0" eaLnBrk="1" fontAlgn="base" latinLnBrk="0" hangingPunct="1">
              <a:lnSpc>
                <a:spcPct val="100000"/>
              </a:lnSpc>
              <a:spcBef>
                <a:spcPts val="0"/>
              </a:spcBef>
              <a:spcAft>
                <a:spcPts val="1200"/>
              </a:spcAft>
              <a:buClrTx/>
              <a:buSzTx/>
              <a:buNone/>
              <a:tabLst/>
              <a:defRPr/>
            </a:pPr>
            <a:r>
              <a:rPr kumimoji="0" lang="de-DE" sz="12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Vollerschließung Bestandsgebiet bis 2030, Erschließung Klinik und neues Einkaufszentrum bis 2035</a:t>
            </a:r>
          </a:p>
        </p:txBody>
      </p:sp>
      <p:sp>
        <p:nvSpPr>
          <p:cNvPr id="7" name="Textfeld 6">
            <a:extLst>
              <a:ext uri="{FF2B5EF4-FFF2-40B4-BE49-F238E27FC236}">
                <a16:creationId xmlns:a16="http://schemas.microsoft.com/office/drawing/2014/main" id="{C9739077-B9E9-4F2D-BF05-F356EF65FEB3}"/>
              </a:ext>
            </a:extLst>
          </p:cNvPr>
          <p:cNvSpPr txBox="1"/>
          <p:nvPr/>
        </p:nvSpPr>
        <p:spPr>
          <a:xfrm>
            <a:off x="8627791" y="4050357"/>
            <a:ext cx="2160240" cy="1354217"/>
          </a:xfrm>
          <a:prstGeom prst="rect">
            <a:avLst/>
          </a:prstGeom>
          <a:solidFill>
            <a:schemeClr val="bg1"/>
          </a:solidFill>
        </p:spPr>
        <p:txBody>
          <a:bodyPr wrap="square" rtlCol="0">
            <a:spAutoFit/>
          </a:bodyPr>
          <a:lstStyle/>
          <a:p>
            <a:pPr marR="0" lvl="0" algn="ctr" defTabSz="914400" rtl="0" eaLnBrk="1" fontAlgn="base" latinLnBrk="0" hangingPunct="1">
              <a:lnSpc>
                <a:spcPct val="100000"/>
              </a:lnSpc>
              <a:spcBef>
                <a:spcPts val="0"/>
              </a:spcBef>
              <a:spcAft>
                <a:spcPts val="1200"/>
              </a:spcAft>
              <a:buClrTx/>
              <a:buSzTx/>
              <a:buNone/>
              <a:tabLst/>
              <a:defRPr/>
            </a:pPr>
            <a:r>
              <a:rPr kumimoji="0" lang="de-DE" sz="1200" b="1"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Netz KT Siedlung:</a:t>
            </a:r>
          </a:p>
          <a:p>
            <a:pPr marR="0" lvl="0" algn="ctr" defTabSz="914400" rtl="0" eaLnBrk="1" fontAlgn="base" latinLnBrk="0" hangingPunct="1">
              <a:lnSpc>
                <a:spcPct val="100000"/>
              </a:lnSpc>
              <a:spcBef>
                <a:spcPts val="0"/>
              </a:spcBef>
              <a:spcAft>
                <a:spcPts val="1200"/>
              </a:spcAft>
              <a:buClrTx/>
              <a:buSzTx/>
              <a:buNone/>
              <a:tabLst/>
              <a:defRPr/>
            </a:pPr>
            <a:r>
              <a:rPr kumimoji="0" lang="de-DE" sz="12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Ausbau in 3 Stufen, für 2035, 2040 und 2045 angelegt</a:t>
            </a:r>
            <a:br>
              <a:rPr kumimoji="0" lang="de-DE" sz="12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br>
            <a:r>
              <a:rPr kumimoji="0" lang="de-DE" sz="12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Ziel-Anschlussquote liegt bei Ankerkunden bei 100% und sonstigen Anliegern bei 80%</a:t>
            </a:r>
          </a:p>
        </p:txBody>
      </p:sp>
      <p:sp>
        <p:nvSpPr>
          <p:cNvPr id="8" name="Textfeld 7">
            <a:extLst>
              <a:ext uri="{FF2B5EF4-FFF2-40B4-BE49-F238E27FC236}">
                <a16:creationId xmlns:a16="http://schemas.microsoft.com/office/drawing/2014/main" id="{270F0F6A-0C94-4A66-BC9B-AB5B7BB548B8}"/>
              </a:ext>
            </a:extLst>
          </p:cNvPr>
          <p:cNvSpPr txBox="1"/>
          <p:nvPr/>
        </p:nvSpPr>
        <p:spPr>
          <a:xfrm>
            <a:off x="1354982" y="4835187"/>
            <a:ext cx="2364753" cy="1138773"/>
          </a:xfrm>
          <a:prstGeom prst="rect">
            <a:avLst/>
          </a:prstGeom>
          <a:solidFill>
            <a:schemeClr val="bg1"/>
          </a:solidFill>
        </p:spPr>
        <p:txBody>
          <a:bodyPr wrap="square" rtlCol="0">
            <a:spAutoFit/>
          </a:bodyPr>
          <a:lstStyle/>
          <a:p>
            <a:pPr marR="0" lvl="0" algn="ctr" defTabSz="914400" rtl="0" eaLnBrk="1" fontAlgn="base" latinLnBrk="0" hangingPunct="1">
              <a:lnSpc>
                <a:spcPct val="100000"/>
              </a:lnSpc>
              <a:spcBef>
                <a:spcPts val="0"/>
              </a:spcBef>
              <a:spcAft>
                <a:spcPts val="1200"/>
              </a:spcAft>
              <a:buClrTx/>
              <a:buSzTx/>
              <a:buNone/>
              <a:tabLst/>
              <a:defRPr/>
            </a:pPr>
            <a:r>
              <a:rPr kumimoji="0" lang="de-DE" sz="1200" b="1"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Prüfgebiete:</a:t>
            </a:r>
          </a:p>
          <a:p>
            <a:pPr marR="0" lvl="0" algn="ctr" defTabSz="914400" rtl="0" eaLnBrk="1" fontAlgn="base" latinLnBrk="0" hangingPunct="1">
              <a:lnSpc>
                <a:spcPct val="100000"/>
              </a:lnSpc>
              <a:spcBef>
                <a:spcPts val="0"/>
              </a:spcBef>
              <a:spcAft>
                <a:spcPts val="1200"/>
              </a:spcAft>
              <a:buClrTx/>
              <a:buSzTx/>
              <a:buNone/>
              <a:tabLst/>
              <a:defRPr/>
            </a:pPr>
            <a:r>
              <a:rPr kumimoji="0" lang="de-DE" sz="12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MH: Mehrfamilienhäuser Alemannenstraße/Frankenweg</a:t>
            </a:r>
          </a:p>
          <a:p>
            <a:pPr marR="0" lvl="0" algn="ctr" defTabSz="914400" rtl="0" eaLnBrk="1" fontAlgn="base" latinLnBrk="0" hangingPunct="1">
              <a:lnSpc>
                <a:spcPct val="100000"/>
              </a:lnSpc>
              <a:spcBef>
                <a:spcPts val="0"/>
              </a:spcBef>
              <a:spcAft>
                <a:spcPts val="1200"/>
              </a:spcAft>
              <a:buClrTx/>
              <a:buSzTx/>
              <a:buNone/>
              <a:tabLst/>
              <a:defRPr/>
            </a:pPr>
            <a:r>
              <a:rPr lang="de-DE" sz="1200" dirty="0">
                <a:solidFill>
                  <a:prstClr val="black"/>
                </a:solidFill>
                <a:effectLst/>
                <a:latin typeface="Avenir LT Std 45 Book" panose="020B0502020203020204" pitchFamily="34" charset="0"/>
              </a:rPr>
              <a:t>Gewerbegebiet </a:t>
            </a:r>
            <a:r>
              <a:rPr lang="de-DE" sz="1200" dirty="0" err="1">
                <a:solidFill>
                  <a:prstClr val="black"/>
                </a:solidFill>
                <a:effectLst/>
                <a:latin typeface="Avenir LT Std 45 Book" panose="020B0502020203020204" pitchFamily="34" charset="0"/>
              </a:rPr>
              <a:t>a.d.</a:t>
            </a:r>
            <a:r>
              <a:rPr lang="de-DE" sz="1200" dirty="0">
                <a:solidFill>
                  <a:prstClr val="black"/>
                </a:solidFill>
                <a:effectLst/>
                <a:latin typeface="Avenir LT Std 45 Book" panose="020B0502020203020204" pitchFamily="34" charset="0"/>
              </a:rPr>
              <a:t> Staustufe</a:t>
            </a:r>
            <a:endParaRPr kumimoji="0" lang="de-DE" sz="12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endParaRPr>
          </a:p>
        </p:txBody>
      </p:sp>
      <p:sp>
        <p:nvSpPr>
          <p:cNvPr id="9" name="Textfeld 8">
            <a:extLst>
              <a:ext uri="{FF2B5EF4-FFF2-40B4-BE49-F238E27FC236}">
                <a16:creationId xmlns:a16="http://schemas.microsoft.com/office/drawing/2014/main" id="{AD313105-4E4C-4026-9BA7-56FC237D2FE5}"/>
              </a:ext>
            </a:extLst>
          </p:cNvPr>
          <p:cNvSpPr txBox="1"/>
          <p:nvPr/>
        </p:nvSpPr>
        <p:spPr>
          <a:xfrm>
            <a:off x="7688814" y="776317"/>
            <a:ext cx="3012825" cy="800219"/>
          </a:xfrm>
          <a:prstGeom prst="rect">
            <a:avLst/>
          </a:prstGeom>
          <a:solidFill>
            <a:schemeClr val="bg1"/>
          </a:solidFill>
        </p:spPr>
        <p:txBody>
          <a:bodyPr wrap="square" rtlCol="0">
            <a:spAutoFit/>
          </a:bodyPr>
          <a:lstStyle/>
          <a:p>
            <a:pPr marR="0" lvl="0" algn="ctr" defTabSz="914400" rtl="0" eaLnBrk="1" fontAlgn="base" latinLnBrk="0" hangingPunct="1">
              <a:lnSpc>
                <a:spcPct val="100000"/>
              </a:lnSpc>
              <a:spcBef>
                <a:spcPts val="0"/>
              </a:spcBef>
              <a:spcAft>
                <a:spcPts val="1200"/>
              </a:spcAft>
              <a:buClrTx/>
              <a:buSzTx/>
              <a:buNone/>
              <a:tabLst/>
              <a:defRPr/>
            </a:pPr>
            <a:r>
              <a:rPr kumimoji="0" lang="de-DE" sz="1200" b="1"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Netz </a:t>
            </a:r>
            <a:r>
              <a:rPr kumimoji="0" lang="de-DE" sz="1200" b="1" i="0" u="none" strike="noStrike" kern="1200" cap="none" spc="0" normalizeH="0" baseline="0" noProof="0" dirty="0" err="1">
                <a:ln>
                  <a:noFill/>
                </a:ln>
                <a:solidFill>
                  <a:prstClr val="black"/>
                </a:solidFill>
                <a:effectLst/>
                <a:uLnTx/>
                <a:uFillTx/>
                <a:latin typeface="Avenir LT Std 45 Book" panose="020B0502020203020204" pitchFamily="34" charset="0"/>
                <a:ea typeface="+mn-ea"/>
                <a:cs typeface="+mn-cs"/>
              </a:rPr>
              <a:t>ConneKT</a:t>
            </a:r>
            <a:r>
              <a:rPr kumimoji="0" lang="de-DE" sz="1200" b="1"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a:t>
            </a:r>
          </a:p>
          <a:p>
            <a:pPr marR="0" lvl="0" algn="ctr" defTabSz="914400" rtl="0" eaLnBrk="1" fontAlgn="base" latinLnBrk="0" hangingPunct="1">
              <a:lnSpc>
                <a:spcPct val="100000"/>
              </a:lnSpc>
              <a:spcBef>
                <a:spcPts val="0"/>
              </a:spcBef>
              <a:spcAft>
                <a:spcPts val="1200"/>
              </a:spcAft>
              <a:buClrTx/>
              <a:buSzTx/>
              <a:buNone/>
              <a:tabLst/>
              <a:defRPr/>
            </a:pPr>
            <a:r>
              <a:rPr kumimoji="0" lang="de-DE" sz="12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Planungen gehen in Richtung Netzerweiterung zu DHL / netto</a:t>
            </a:r>
          </a:p>
        </p:txBody>
      </p:sp>
      <p:sp>
        <p:nvSpPr>
          <p:cNvPr id="10" name="Foliennummer">
            <a:extLst>
              <a:ext uri="{FF2B5EF4-FFF2-40B4-BE49-F238E27FC236}">
                <a16:creationId xmlns:a16="http://schemas.microsoft.com/office/drawing/2014/main" id="{32BA7EA2-79A5-4007-9734-2E1A6563A40C}"/>
              </a:ext>
            </a:extLst>
          </p:cNvPr>
          <p:cNvSpPr txBox="1">
            <a:spLocks/>
          </p:cNvSpPr>
          <p:nvPr/>
        </p:nvSpPr>
        <p:spPr bwMode="gray">
          <a:xfrm>
            <a:off x="263352" y="6513564"/>
            <a:ext cx="1008112" cy="288000"/>
          </a:xfrm>
          <a:prstGeom prst="rect">
            <a:avLst/>
          </a:prstGeom>
        </p:spPr>
        <p:txBody>
          <a:bodyPr vert="horz" lIns="0" tIns="0" rIns="0" bIns="0" rtlCol="0" anchor="ctr" anchorCtr="0"/>
          <a:lstStyle>
            <a:defPPr>
              <a:defRPr lang="de-DE"/>
            </a:defPPr>
            <a:lvl1pPr algn="l" rtl="0" fontAlgn="base">
              <a:spcBef>
                <a:spcPct val="20000"/>
              </a:spcBef>
              <a:spcAft>
                <a:spcPct val="0"/>
              </a:spcAft>
              <a:buChar char="•"/>
              <a:defRPr lang="de-DE" sz="1000" kern="1200" cap="none" smtClean="0">
                <a:solidFill>
                  <a:srgbClr val="2C2C2C"/>
                </a:solidFill>
                <a:effectLst/>
                <a:latin typeface="Avenir LT Std 65 Medium" panose="020B0603020203020204" pitchFamily="34" charset="0"/>
                <a:ea typeface="+mn-ea"/>
                <a:cs typeface="+mn-cs"/>
              </a:defRPr>
            </a:lvl1pPr>
            <a:lvl2pPr marL="4572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2pPr>
            <a:lvl3pPr marL="9144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3pPr>
            <a:lvl4pPr marL="13716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4pPr>
            <a:lvl5pPr marL="18288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5pPr>
            <a:lvl6pPr marL="22860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6pPr>
            <a:lvl7pPr marL="27432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7pPr>
            <a:lvl8pPr marL="32004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8pPr>
            <a:lvl9pPr marL="36576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9pPr>
          </a:lstStyle>
          <a:p>
            <a:pPr>
              <a:buFontTx/>
              <a:buNone/>
            </a:pPr>
            <a:r>
              <a:rPr lang="de-DE" dirty="0"/>
              <a:t>Folie </a:t>
            </a:r>
            <a:fld id="{02CEFE82-39F2-4F47-8A0C-D5AB3496FA5C}" type="slidenum">
              <a:rPr smtClean="0"/>
              <a:pPr>
                <a:buFontTx/>
                <a:buNone/>
              </a:pPr>
              <a:t>21</a:t>
            </a:fld>
            <a:endParaRPr dirty="0"/>
          </a:p>
        </p:txBody>
      </p:sp>
      <p:sp>
        <p:nvSpPr>
          <p:cNvPr id="6" name="Rechteck 5">
            <a:extLst>
              <a:ext uri="{FF2B5EF4-FFF2-40B4-BE49-F238E27FC236}">
                <a16:creationId xmlns:a16="http://schemas.microsoft.com/office/drawing/2014/main" id="{8BF51B27-ABE5-F579-1887-EF36C1696E10}"/>
              </a:ext>
            </a:extLst>
          </p:cNvPr>
          <p:cNvSpPr/>
          <p:nvPr/>
        </p:nvSpPr>
        <p:spPr>
          <a:xfrm rot="1236999">
            <a:off x="9606642" y="2976669"/>
            <a:ext cx="2304256" cy="394159"/>
          </a:xfrm>
          <a:prstGeom prst="rect">
            <a:avLst/>
          </a:prstGeom>
          <a:solidFill>
            <a:schemeClr val="bg1"/>
          </a:solidFill>
          <a:ln w="76200">
            <a:solidFill>
              <a:schemeClr val="accent2">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de-DE" b="1" i="1" dirty="0">
                <a:solidFill>
                  <a:schemeClr val="tx1"/>
                </a:solidFill>
                <a:effectLst/>
                <a:latin typeface="Avenir LT Std 35 Light" panose="020B0402020203020204"/>
              </a:rPr>
              <a:t>Planungsentwurf*</a:t>
            </a:r>
          </a:p>
        </p:txBody>
      </p:sp>
      <p:sp>
        <p:nvSpPr>
          <p:cNvPr id="12" name="Textfeld 11">
            <a:extLst>
              <a:ext uri="{FF2B5EF4-FFF2-40B4-BE49-F238E27FC236}">
                <a16:creationId xmlns:a16="http://schemas.microsoft.com/office/drawing/2014/main" id="{77A7E238-DC67-4E95-9217-AC6FA1E954AA}"/>
              </a:ext>
            </a:extLst>
          </p:cNvPr>
          <p:cNvSpPr txBox="1"/>
          <p:nvPr/>
        </p:nvSpPr>
        <p:spPr>
          <a:xfrm>
            <a:off x="9120336" y="5517232"/>
            <a:ext cx="2952328" cy="861774"/>
          </a:xfrm>
          <a:prstGeom prst="rect">
            <a:avLst/>
          </a:prstGeom>
          <a:solidFill>
            <a:schemeClr val="bg2"/>
          </a:solidFill>
        </p:spPr>
        <p:txBody>
          <a:bodyPr wrap="square" rtlCol="0">
            <a:spAutoFit/>
          </a:bodyPr>
          <a:lstStyle/>
          <a:p>
            <a:pPr marL="0" indent="0">
              <a:spcBef>
                <a:spcPts val="0"/>
              </a:spcBef>
              <a:buNone/>
            </a:pPr>
            <a:r>
              <a:rPr lang="de-DE" sz="1000" i="1" dirty="0">
                <a:solidFill>
                  <a:schemeClr val="tx1"/>
                </a:solidFill>
                <a:effectLst/>
                <a:latin typeface="Avenir LT Std 35 Light" panose="020B0402020203020204"/>
              </a:rPr>
              <a:t>*Die Angaben stellen den aktuellen Stand unserer Wärmeplanung dar. Sie dienen der Orientierung und werden im weiteren Verfahren noch präzisiert. Die Angabe von Zieljahren fordert der Gesetzgeber.</a:t>
            </a:r>
            <a:endParaRPr lang="de-DE" sz="1000" i="1" dirty="0">
              <a:solidFill>
                <a:schemeClr val="tx1"/>
              </a:solidFill>
              <a:effectLst/>
              <a:latin typeface="Avenir LT Std 35 Light" panose="020B0402020203020204"/>
              <a:ea typeface="+mj-ea"/>
              <a:cs typeface="+mj-cs"/>
            </a:endParaRPr>
          </a:p>
        </p:txBody>
      </p:sp>
      <p:sp>
        <p:nvSpPr>
          <p:cNvPr id="14" name="Textfeld 13">
            <a:extLst>
              <a:ext uri="{FF2B5EF4-FFF2-40B4-BE49-F238E27FC236}">
                <a16:creationId xmlns:a16="http://schemas.microsoft.com/office/drawing/2014/main" id="{96C3E7DF-48DE-4D18-84D1-1D40BD6BBE90}"/>
              </a:ext>
            </a:extLst>
          </p:cNvPr>
          <p:cNvSpPr txBox="1"/>
          <p:nvPr/>
        </p:nvSpPr>
        <p:spPr>
          <a:xfrm>
            <a:off x="3912738" y="1052736"/>
            <a:ext cx="2327278" cy="984885"/>
          </a:xfrm>
          <a:prstGeom prst="rect">
            <a:avLst/>
          </a:prstGeom>
          <a:solidFill>
            <a:schemeClr val="bg1"/>
          </a:solidFill>
        </p:spPr>
        <p:txBody>
          <a:bodyPr wrap="square" rtlCol="0">
            <a:spAutoFit/>
          </a:bodyPr>
          <a:lstStyle/>
          <a:p>
            <a:pPr marR="0" lvl="0" algn="ctr" defTabSz="914400" rtl="0" eaLnBrk="1" fontAlgn="base" latinLnBrk="0" hangingPunct="1">
              <a:lnSpc>
                <a:spcPct val="100000"/>
              </a:lnSpc>
              <a:spcBef>
                <a:spcPts val="0"/>
              </a:spcBef>
              <a:spcAft>
                <a:spcPts val="1200"/>
              </a:spcAft>
              <a:buClrTx/>
              <a:buSzTx/>
              <a:buNone/>
              <a:tabLst/>
              <a:defRPr/>
            </a:pPr>
            <a:r>
              <a:rPr kumimoji="0" lang="de-DE" sz="1200" b="1"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Netz Altstadt/Etwashausen:</a:t>
            </a:r>
          </a:p>
          <a:p>
            <a:pPr marR="0" lvl="0" algn="ctr" defTabSz="914400" rtl="0" eaLnBrk="1" fontAlgn="base" latinLnBrk="0" hangingPunct="1">
              <a:lnSpc>
                <a:spcPct val="100000"/>
              </a:lnSpc>
              <a:spcBef>
                <a:spcPts val="0"/>
              </a:spcBef>
              <a:spcAft>
                <a:spcPts val="1200"/>
              </a:spcAft>
              <a:buClrTx/>
              <a:buSzTx/>
              <a:buNone/>
              <a:tabLst/>
              <a:defRPr/>
            </a:pPr>
            <a:r>
              <a:rPr kumimoji="0" lang="de-DE" sz="12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Erschließung Gebiet </a:t>
            </a:r>
            <a:br>
              <a:rPr kumimoji="0" lang="de-DE" sz="12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br>
            <a:r>
              <a:rPr kumimoji="0" lang="de-DE" sz="12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Stufe 1 2032, Stufe 2 2036, </a:t>
            </a:r>
            <a:br>
              <a:rPr kumimoji="0" lang="de-DE" sz="12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br>
            <a:r>
              <a:rPr kumimoji="0" lang="de-DE" sz="12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Ziel-Anschlussquote von 80%</a:t>
            </a:r>
          </a:p>
        </p:txBody>
      </p:sp>
    </p:spTree>
    <p:extLst>
      <p:ext uri="{BB962C8B-B14F-4D97-AF65-F5344CB8AC3E}">
        <p14:creationId xmlns:p14="http://schemas.microsoft.com/office/powerpoint/2010/main" val="214775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feld 23">
            <a:extLst>
              <a:ext uri="{FF2B5EF4-FFF2-40B4-BE49-F238E27FC236}">
                <a16:creationId xmlns:a16="http://schemas.microsoft.com/office/drawing/2014/main" id="{C1AE92B0-4C88-B634-26A3-DE294CE29DF3}"/>
              </a:ext>
            </a:extLst>
          </p:cNvPr>
          <p:cNvSpPr txBox="1"/>
          <p:nvPr/>
        </p:nvSpPr>
        <p:spPr>
          <a:xfrm>
            <a:off x="652229" y="338031"/>
            <a:ext cx="11273546" cy="523220"/>
          </a:xfrm>
          <a:prstGeom prst="rect">
            <a:avLst/>
          </a:prstGeom>
          <a:noFill/>
        </p:spPr>
        <p:txBody>
          <a:bodyPr wrap="square">
            <a:spAutoFit/>
          </a:bodyPr>
          <a:lstStyle/>
          <a:p>
            <a:pPr>
              <a:spcBef>
                <a:spcPts val="0"/>
              </a:spcBef>
              <a:buNone/>
            </a:pPr>
            <a:r>
              <a:rPr lang="de-DE" sz="2800" b="1" dirty="0">
                <a:solidFill>
                  <a:srgbClr val="F7B105"/>
                </a:solidFill>
                <a:effectLst/>
                <a:latin typeface="Avenir LT Std 35 Light" panose="020B0402020203020204" pitchFamily="34" charset="0"/>
                <a:cs typeface="Segoe UI Light" panose="020B0502040204020203" pitchFamily="34" charset="0"/>
              </a:rPr>
              <a:t>Zielszenario für 2045 - Überblick</a:t>
            </a:r>
            <a:endParaRPr lang="de-DE" sz="1400" b="1" dirty="0">
              <a:solidFill>
                <a:srgbClr val="F7B105"/>
              </a:solidFill>
              <a:effectLst/>
              <a:latin typeface="Avenir LT Std 35 Light" panose="020B0402020203020204" pitchFamily="34" charset="0"/>
              <a:cs typeface="Segoe UI Light" panose="020B0502040204020203" pitchFamily="34" charset="0"/>
            </a:endParaRPr>
          </a:p>
        </p:txBody>
      </p:sp>
      <p:sp>
        <p:nvSpPr>
          <p:cNvPr id="6" name="Rechteck: abgerundete Ecken 59">
            <a:extLst>
              <a:ext uri="{FF2B5EF4-FFF2-40B4-BE49-F238E27FC236}">
                <a16:creationId xmlns:a16="http://schemas.microsoft.com/office/drawing/2014/main" id="{119006EF-835A-C1A2-9B2A-968F54C1672C}"/>
              </a:ext>
            </a:extLst>
          </p:cNvPr>
          <p:cNvSpPr/>
          <p:nvPr/>
        </p:nvSpPr>
        <p:spPr>
          <a:xfrm>
            <a:off x="837081" y="1196752"/>
            <a:ext cx="4892663" cy="4968552"/>
          </a:xfrm>
          <a:prstGeom prst="roundRect">
            <a:avLst>
              <a:gd name="adj" fmla="val 6238"/>
            </a:avLst>
          </a:prstGeom>
          <a:solidFill>
            <a:schemeClr val="bg1">
              <a:lumMod val="9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6636E1F0-072F-D552-84C7-8248D21C3027}"/>
              </a:ext>
            </a:extLst>
          </p:cNvPr>
          <p:cNvSpPr txBox="1"/>
          <p:nvPr/>
        </p:nvSpPr>
        <p:spPr>
          <a:xfrm>
            <a:off x="1080542" y="1268760"/>
            <a:ext cx="4583410" cy="4401205"/>
          </a:xfrm>
          <a:prstGeom prst="rect">
            <a:avLst/>
          </a:prstGeom>
          <a:noFill/>
        </p:spPr>
        <p:txBody>
          <a:bodyPr wrap="square" rtlCol="0">
            <a:spAutoFit/>
          </a:bodyPr>
          <a:lstStyle/>
          <a:p>
            <a:pPr marL="171450" indent="-171450">
              <a:spcBef>
                <a:spcPts val="0"/>
              </a:spcBef>
              <a:spcAft>
                <a:spcPts val="1200"/>
              </a:spcAft>
            </a:pPr>
            <a:r>
              <a:rPr lang="de-DE" sz="1600" b="1" dirty="0">
                <a:solidFill>
                  <a:schemeClr val="tx1"/>
                </a:solidFill>
                <a:effectLst/>
                <a:latin typeface="Avenir LT Std 45 Book" panose="020B0502020203020204" pitchFamily="34" charset="0"/>
                <a:ea typeface="+mj-ea"/>
                <a:cs typeface="+mj-cs"/>
              </a:rPr>
              <a:t>Neue Wärmenetze </a:t>
            </a:r>
            <a:r>
              <a:rPr lang="de-DE" sz="1600" dirty="0">
                <a:solidFill>
                  <a:schemeClr val="tx1"/>
                </a:solidFill>
                <a:effectLst/>
                <a:latin typeface="Avenir LT Std 45 Book" panose="020B0502020203020204" pitchFamily="34" charset="0"/>
                <a:ea typeface="+mj-ea"/>
                <a:cs typeface="+mj-cs"/>
              </a:rPr>
              <a:t>sind im Bereich Altstadt, Südstadt, Etwashausen und Siedlung-Süd empfohlen.</a:t>
            </a:r>
          </a:p>
          <a:p>
            <a:pPr marL="171450" indent="-171450">
              <a:spcBef>
                <a:spcPts val="0"/>
              </a:spcBef>
              <a:spcAft>
                <a:spcPts val="1200"/>
              </a:spcAft>
            </a:pPr>
            <a:r>
              <a:rPr lang="de-DE" sz="1600" b="1" dirty="0">
                <a:solidFill>
                  <a:schemeClr val="tx1"/>
                </a:solidFill>
                <a:effectLst/>
                <a:latin typeface="Avenir LT Std 45 Book" panose="020B0502020203020204" pitchFamily="34" charset="0"/>
                <a:ea typeface="+mj-ea"/>
                <a:cs typeface="+mj-cs"/>
              </a:rPr>
              <a:t>Bestehende Wärmenetze </a:t>
            </a:r>
            <a:r>
              <a:rPr lang="de-DE" sz="1600" dirty="0">
                <a:solidFill>
                  <a:schemeClr val="tx1"/>
                </a:solidFill>
                <a:effectLst/>
                <a:latin typeface="Avenir LT Std 45 Book" panose="020B0502020203020204" pitchFamily="34" charset="0"/>
                <a:ea typeface="+mj-ea"/>
                <a:cs typeface="+mj-cs"/>
              </a:rPr>
              <a:t>in den Marshall-Heights sowie dem </a:t>
            </a:r>
            <a:r>
              <a:rPr lang="de-DE" sz="1600" dirty="0" err="1">
                <a:solidFill>
                  <a:schemeClr val="tx1"/>
                </a:solidFill>
                <a:effectLst/>
                <a:latin typeface="Avenir LT Std 45 Book" panose="020B0502020203020204" pitchFamily="34" charset="0"/>
                <a:ea typeface="+mj-ea"/>
                <a:cs typeface="+mj-cs"/>
              </a:rPr>
              <a:t>ConneKT</a:t>
            </a:r>
            <a:r>
              <a:rPr lang="de-DE" sz="1600" dirty="0">
                <a:solidFill>
                  <a:schemeClr val="tx1"/>
                </a:solidFill>
                <a:effectLst/>
                <a:latin typeface="Avenir LT Std 45 Book" panose="020B0502020203020204" pitchFamily="34" charset="0"/>
                <a:ea typeface="+mj-ea"/>
                <a:cs typeface="+mj-cs"/>
              </a:rPr>
              <a:t>-Areal sollen nachverdichtet und moderat erweitert werden.</a:t>
            </a:r>
          </a:p>
          <a:p>
            <a:pPr marL="171450" indent="-171450">
              <a:spcBef>
                <a:spcPts val="0"/>
              </a:spcBef>
              <a:spcAft>
                <a:spcPts val="1200"/>
              </a:spcAft>
            </a:pPr>
            <a:r>
              <a:rPr lang="de-DE" sz="1600" dirty="0">
                <a:solidFill>
                  <a:schemeClr val="tx1"/>
                </a:solidFill>
                <a:effectLst/>
                <a:latin typeface="Avenir LT Std 45 Book" panose="020B0502020203020204" pitchFamily="34" charset="0"/>
                <a:ea typeface="+mj-ea"/>
                <a:cs typeface="+mj-cs"/>
              </a:rPr>
              <a:t>Erste Planungen für den Auf- und Ausbau der Wärmenetze sind bei der LKW bereits angestoßen</a:t>
            </a:r>
          </a:p>
          <a:p>
            <a:pPr marL="171450" indent="-171450">
              <a:spcBef>
                <a:spcPts val="0"/>
              </a:spcBef>
              <a:spcAft>
                <a:spcPts val="1200"/>
              </a:spcAft>
            </a:pPr>
            <a:r>
              <a:rPr lang="de-DE" sz="1600" dirty="0">
                <a:solidFill>
                  <a:schemeClr val="tx1"/>
                </a:solidFill>
                <a:effectLst/>
                <a:latin typeface="Avenir LT Std 45 Book" panose="020B0502020203020204" pitchFamily="34" charset="0"/>
              </a:rPr>
              <a:t>Für sonstige Ortsteile wird eine </a:t>
            </a:r>
            <a:r>
              <a:rPr lang="de-DE" sz="1600" b="1" dirty="0">
                <a:solidFill>
                  <a:schemeClr val="tx1"/>
                </a:solidFill>
                <a:effectLst/>
                <a:latin typeface="Avenir LT Std 45 Book" panose="020B0502020203020204" pitchFamily="34" charset="0"/>
              </a:rPr>
              <a:t>Einzelversorgung</a:t>
            </a:r>
            <a:r>
              <a:rPr lang="de-DE" sz="1600" dirty="0">
                <a:solidFill>
                  <a:schemeClr val="tx1"/>
                </a:solidFill>
                <a:effectLst/>
                <a:latin typeface="Avenir LT Std 45 Book" panose="020B0502020203020204" pitchFamily="34" charset="0"/>
              </a:rPr>
              <a:t> empfohlen (Luft- und Solewärmepumpen, Biomasse und Solarthermie)</a:t>
            </a:r>
          </a:p>
          <a:p>
            <a:pPr marL="171450" indent="-171450">
              <a:spcBef>
                <a:spcPts val="0"/>
              </a:spcBef>
              <a:spcAft>
                <a:spcPts val="1200"/>
              </a:spcAft>
            </a:pPr>
            <a:r>
              <a:rPr lang="de-DE" sz="1600" b="1" dirty="0">
                <a:solidFill>
                  <a:schemeClr val="tx1"/>
                </a:solidFill>
                <a:effectLst/>
                <a:latin typeface="Avenir LT Std 45 Book" panose="020B0502020203020204" pitchFamily="34" charset="0"/>
              </a:rPr>
              <a:t>Wasserstoffnetzgebiete</a:t>
            </a:r>
            <a:r>
              <a:rPr lang="de-DE" sz="1600" dirty="0">
                <a:solidFill>
                  <a:schemeClr val="tx1"/>
                </a:solidFill>
                <a:effectLst/>
                <a:latin typeface="Avenir LT Std 45 Book" panose="020B0502020203020204" pitchFamily="34" charset="0"/>
              </a:rPr>
              <a:t> können aufgrund fehlender Gasnetztransformationspläne nicht empfohlen werden. </a:t>
            </a:r>
            <a:r>
              <a:rPr lang="de-DE" sz="1600" i="1" dirty="0">
                <a:solidFill>
                  <a:schemeClr val="tx1"/>
                </a:solidFill>
                <a:effectLst/>
                <a:latin typeface="Avenir LT Std 45 Book" panose="020B0502020203020204" pitchFamily="34" charset="0"/>
              </a:rPr>
              <a:t>(LKW befindet sich in der Bearbeitung)</a:t>
            </a:r>
          </a:p>
        </p:txBody>
      </p:sp>
      <p:sp>
        <p:nvSpPr>
          <p:cNvPr id="12" name="Foliennummer">
            <a:extLst>
              <a:ext uri="{FF2B5EF4-FFF2-40B4-BE49-F238E27FC236}">
                <a16:creationId xmlns:a16="http://schemas.microsoft.com/office/drawing/2014/main" id="{9F596BD9-0747-4CAC-BCC0-E92C804CC454}"/>
              </a:ext>
            </a:extLst>
          </p:cNvPr>
          <p:cNvSpPr>
            <a:spLocks noGrp="1"/>
          </p:cNvSpPr>
          <p:nvPr>
            <p:ph type="sldNum" sz="quarter" idx="4"/>
          </p:nvPr>
        </p:nvSpPr>
        <p:spPr bwMode="gray">
          <a:xfrm>
            <a:off x="263352" y="6513564"/>
            <a:ext cx="1008112" cy="288000"/>
          </a:xfrm>
          <a:prstGeom prst="rect">
            <a:avLst/>
          </a:prstGeom>
        </p:spPr>
        <p:txBody>
          <a:bodyPr vert="horz" lIns="0" tIns="0" rIns="0" bIns="0" rtlCol="0" anchor="ctr" anchorCtr="0"/>
          <a:lstStyle>
            <a:defPPr>
              <a:defRPr lang="de-DE"/>
            </a:defPPr>
            <a:lvl1pPr algn="l" rtl="0" fontAlgn="base">
              <a:spcBef>
                <a:spcPct val="20000"/>
              </a:spcBef>
              <a:spcAft>
                <a:spcPct val="0"/>
              </a:spcAft>
              <a:buChar char="•"/>
              <a:defRPr lang="de-DE" sz="1000" kern="1200" cap="none" smtClean="0">
                <a:solidFill>
                  <a:srgbClr val="2C2C2C"/>
                </a:solidFill>
                <a:effectLst/>
                <a:latin typeface="Avenir LT Std 65 Medium" panose="020B0603020203020204" pitchFamily="34" charset="0"/>
                <a:ea typeface="+mn-ea"/>
                <a:cs typeface="+mn-cs"/>
              </a:defRPr>
            </a:lvl1pPr>
            <a:lvl2pPr marL="4572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2pPr>
            <a:lvl3pPr marL="9144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3pPr>
            <a:lvl4pPr marL="13716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4pPr>
            <a:lvl5pPr marL="18288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5pPr>
            <a:lvl6pPr marL="22860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6pPr>
            <a:lvl7pPr marL="27432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7pPr>
            <a:lvl8pPr marL="32004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8pPr>
            <a:lvl9pPr marL="36576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9pPr>
          </a:lstStyle>
          <a:p>
            <a:pPr>
              <a:buFontTx/>
              <a:buNone/>
            </a:pPr>
            <a:r>
              <a:rPr lang="de-DE"/>
              <a:t>Folie </a:t>
            </a:r>
            <a:fld id="{02CEFE82-39F2-4F47-8A0C-D5AB3496FA5C}" type="slidenum">
              <a:rPr smtClean="0"/>
              <a:pPr>
                <a:buFontTx/>
                <a:buNone/>
              </a:pPr>
              <a:t>22</a:t>
            </a:fld>
            <a:endParaRPr lang="de-DE" dirty="0"/>
          </a:p>
        </p:txBody>
      </p:sp>
      <p:pic>
        <p:nvPicPr>
          <p:cNvPr id="20" name="Grafik 19">
            <a:extLst>
              <a:ext uri="{FF2B5EF4-FFF2-40B4-BE49-F238E27FC236}">
                <a16:creationId xmlns:a16="http://schemas.microsoft.com/office/drawing/2014/main" id="{CFDF50A8-B1B1-4CB2-BE6F-E092C3F4F46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600056" y="1383167"/>
            <a:ext cx="4919610" cy="4781861"/>
          </a:xfrm>
          <a:prstGeom prst="rect">
            <a:avLst/>
          </a:prstGeom>
        </p:spPr>
      </p:pic>
      <p:pic>
        <p:nvPicPr>
          <p:cNvPr id="21" name="Grafik 20">
            <a:extLst>
              <a:ext uri="{FF2B5EF4-FFF2-40B4-BE49-F238E27FC236}">
                <a16:creationId xmlns:a16="http://schemas.microsoft.com/office/drawing/2014/main" id="{C96FD930-447D-4CC3-96B3-F943236C6999}"/>
              </a:ext>
            </a:extLst>
          </p:cNvPr>
          <p:cNvPicPr>
            <a:picLocks noChangeAspect="1"/>
          </p:cNvPicPr>
          <p:nvPr/>
        </p:nvPicPr>
        <p:blipFill>
          <a:blip r:embed="rId4"/>
          <a:stretch>
            <a:fillRect/>
          </a:stretch>
        </p:blipFill>
        <p:spPr>
          <a:xfrm>
            <a:off x="6327445" y="859947"/>
            <a:ext cx="3560732" cy="1769737"/>
          </a:xfrm>
          <a:prstGeom prst="rect">
            <a:avLst/>
          </a:prstGeom>
        </p:spPr>
      </p:pic>
    </p:spTree>
    <p:extLst>
      <p:ext uri="{BB962C8B-B14F-4D97-AF65-F5344CB8AC3E}">
        <p14:creationId xmlns:p14="http://schemas.microsoft.com/office/powerpoint/2010/main" val="1708062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0DFAA954-F4A6-4A00-84A9-466BAE5D6784}"/>
              </a:ext>
            </a:extLst>
          </p:cNvPr>
          <p:cNvSpPr txBox="1"/>
          <p:nvPr/>
        </p:nvSpPr>
        <p:spPr>
          <a:xfrm>
            <a:off x="652229" y="1282067"/>
            <a:ext cx="5576153" cy="4371646"/>
          </a:xfrm>
          <a:prstGeom prst="rect">
            <a:avLst/>
          </a:prstGeom>
          <a:noFill/>
        </p:spPr>
        <p:txBody>
          <a:bodyPr wrap="square" rtlCol="0">
            <a:spAutoFit/>
          </a:bodyPr>
          <a:lstStyle/>
          <a:p>
            <a:pPr marL="171450" indent="-171450">
              <a:lnSpc>
                <a:spcPts val="2400"/>
              </a:lnSpc>
              <a:spcBef>
                <a:spcPts val="0"/>
              </a:spcBef>
            </a:pPr>
            <a:r>
              <a:rPr lang="de-DE" sz="1400" dirty="0">
                <a:solidFill>
                  <a:schemeClr val="tx1"/>
                </a:solidFill>
                <a:effectLst/>
                <a:latin typeface="Avenir LT Std 45 Book" panose="020B0502020203020204" pitchFamily="34" charset="0"/>
              </a:rPr>
              <a:t>Ziel in Bayern </a:t>
            </a:r>
            <a:r>
              <a:rPr lang="de-DE" sz="1400" dirty="0">
                <a:solidFill>
                  <a:schemeClr val="tx1"/>
                </a:solidFill>
                <a:effectLst/>
                <a:latin typeface="Avenir LT Std 45 Book" panose="020B0502020203020204" pitchFamily="34" charset="0"/>
                <a:sym typeface="Wingdings" panose="05000000000000000000" pitchFamily="2" charset="2"/>
              </a:rPr>
              <a:t> Klimaneutralität bis 2045</a:t>
            </a:r>
            <a:endParaRPr lang="de-DE" sz="1400" dirty="0">
              <a:solidFill>
                <a:schemeClr val="tx1"/>
              </a:solidFill>
              <a:effectLst/>
              <a:latin typeface="Avenir LT Std 45 Book" panose="020B0502020203020204" pitchFamily="34" charset="0"/>
            </a:endParaRPr>
          </a:p>
          <a:p>
            <a:pPr marL="171450" indent="-171450">
              <a:lnSpc>
                <a:spcPts val="2400"/>
              </a:lnSpc>
              <a:spcBef>
                <a:spcPts val="0"/>
              </a:spcBef>
            </a:pPr>
            <a:r>
              <a:rPr lang="de-DE" sz="1400" b="1" dirty="0">
                <a:solidFill>
                  <a:schemeClr val="tx1"/>
                </a:solidFill>
                <a:effectLst/>
                <a:latin typeface="Avenir LT Std 45 Book" panose="020B0502020203020204" pitchFamily="34" charset="0"/>
              </a:rPr>
              <a:t>Bedarfsreduktion</a:t>
            </a:r>
            <a:r>
              <a:rPr lang="de-DE" sz="1400" dirty="0">
                <a:solidFill>
                  <a:schemeClr val="tx1"/>
                </a:solidFill>
                <a:effectLst/>
                <a:latin typeface="Avenir LT Std 45 Book" panose="020B0502020203020204" pitchFamily="34" charset="0"/>
              </a:rPr>
              <a:t> um 15 % bis 2045 möglich</a:t>
            </a:r>
          </a:p>
          <a:p>
            <a:pPr lvl="1">
              <a:lnSpc>
                <a:spcPts val="2400"/>
              </a:lnSpc>
              <a:spcBef>
                <a:spcPts val="0"/>
              </a:spcBef>
              <a:buNone/>
            </a:pPr>
            <a:r>
              <a:rPr lang="de-DE" sz="1400" dirty="0">
                <a:solidFill>
                  <a:schemeClr val="tx1"/>
                </a:solidFill>
                <a:effectLst/>
                <a:latin typeface="Avenir LT Std 45 Book" panose="020B0502020203020204" pitchFamily="34" charset="0"/>
              </a:rPr>
              <a:t>Sanierung &amp; verringerter Wärmebedarf durch Klimawandel</a:t>
            </a:r>
          </a:p>
          <a:p>
            <a:pPr marL="171450" indent="-171450">
              <a:lnSpc>
                <a:spcPts val="2400"/>
              </a:lnSpc>
              <a:spcBef>
                <a:spcPts val="0"/>
              </a:spcBef>
            </a:pPr>
            <a:endParaRPr lang="de-DE" sz="1400" dirty="0">
              <a:solidFill>
                <a:schemeClr val="tx1"/>
              </a:solidFill>
              <a:effectLst/>
              <a:latin typeface="Avenir LT Std 45 Book" panose="020B0502020203020204" pitchFamily="34" charset="0"/>
            </a:endParaRPr>
          </a:p>
          <a:p>
            <a:pPr marL="171450" indent="-171450">
              <a:lnSpc>
                <a:spcPts val="2400"/>
              </a:lnSpc>
              <a:spcBef>
                <a:spcPts val="0"/>
              </a:spcBef>
            </a:pPr>
            <a:r>
              <a:rPr lang="de-DE" sz="1400" dirty="0">
                <a:solidFill>
                  <a:schemeClr val="tx1"/>
                </a:solidFill>
                <a:effectLst/>
                <a:latin typeface="Avenir LT Std 45 Book" panose="020B0502020203020204" pitchFamily="34" charset="0"/>
              </a:rPr>
              <a:t>Prognostizierter Anteil der </a:t>
            </a:r>
            <a:r>
              <a:rPr lang="de-DE" sz="1400" b="1" dirty="0">
                <a:solidFill>
                  <a:schemeClr val="tx1"/>
                </a:solidFill>
                <a:effectLst/>
                <a:latin typeface="Avenir LT Std 45 Book" panose="020B0502020203020204" pitchFamily="34" charset="0"/>
              </a:rPr>
              <a:t>Fernwärme</a:t>
            </a:r>
            <a:r>
              <a:rPr lang="de-DE" sz="1400" dirty="0">
                <a:solidFill>
                  <a:schemeClr val="tx1"/>
                </a:solidFill>
                <a:effectLst/>
                <a:latin typeface="Avenir LT Std 45 Book" panose="020B0502020203020204" pitchFamily="34" charset="0"/>
              </a:rPr>
              <a:t> am Gesamtwärmebedarf im Zieljahr liegt bei 27 %.</a:t>
            </a:r>
          </a:p>
          <a:p>
            <a:pPr marL="171450" marR="0" lvl="0" indent="-171450" algn="l" defTabSz="914400" rtl="0" eaLnBrk="1" fontAlgn="base" latinLnBrk="0" hangingPunct="1">
              <a:lnSpc>
                <a:spcPts val="2400"/>
              </a:lnSpc>
              <a:spcBef>
                <a:spcPts val="0"/>
              </a:spcBef>
              <a:spcAft>
                <a:spcPct val="0"/>
              </a:spcAft>
              <a:buClrTx/>
              <a:buSzTx/>
              <a:buFontTx/>
              <a:buChar char="•"/>
              <a:tabLst/>
              <a:defRPr/>
            </a:pPr>
            <a:r>
              <a:rPr kumimoji="0" lang="de-DE" sz="1400" b="1"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Erdwärme</a:t>
            </a:r>
            <a:r>
              <a:rPr kumimoji="0" lang="de-DE" sz="14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 trägt hauptsächlich in Gebieten mit niedrigem Bedarf zur Wärmeerzeugung bei </a:t>
            </a:r>
            <a:r>
              <a:rPr kumimoji="0" lang="de-DE" sz="11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(Anteil: 3 %).</a:t>
            </a:r>
          </a:p>
          <a:p>
            <a:pPr marL="171450" marR="0" lvl="0" indent="-171450" algn="l" defTabSz="914400" rtl="0" eaLnBrk="1" fontAlgn="base" latinLnBrk="0" hangingPunct="1">
              <a:lnSpc>
                <a:spcPts val="2400"/>
              </a:lnSpc>
              <a:spcBef>
                <a:spcPts val="0"/>
              </a:spcBef>
              <a:spcAft>
                <a:spcPct val="0"/>
              </a:spcAft>
              <a:buClrTx/>
              <a:buSzTx/>
              <a:buFontTx/>
              <a:buChar char="•"/>
              <a:tabLst/>
              <a:defRPr/>
            </a:pPr>
            <a:r>
              <a:rPr kumimoji="0" lang="de-DE" sz="14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Insbesondere </a:t>
            </a:r>
            <a:r>
              <a:rPr kumimoji="0" lang="de-DE" sz="1400" b="1"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Luft-Wärmepumpen</a:t>
            </a:r>
            <a:r>
              <a:rPr kumimoji="0" lang="de-DE" sz="14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 sind Säule für dezentrale Wärmeversorgung </a:t>
            </a:r>
            <a:r>
              <a:rPr kumimoji="0" lang="de-DE" sz="11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(Anteil: </a:t>
            </a:r>
            <a:r>
              <a:rPr lang="de-DE" sz="1100" dirty="0">
                <a:solidFill>
                  <a:prstClr val="black"/>
                </a:solidFill>
                <a:effectLst/>
                <a:latin typeface="Avenir LT Std 45 Book" panose="020B0502020203020204" pitchFamily="34" charset="0"/>
              </a:rPr>
              <a:t>30</a:t>
            </a:r>
            <a:r>
              <a:rPr kumimoji="0" lang="de-DE" sz="11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 %)</a:t>
            </a:r>
            <a:r>
              <a:rPr kumimoji="0" lang="de-DE" sz="14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a:t>
            </a:r>
          </a:p>
          <a:p>
            <a:pPr marL="171450" indent="-171450">
              <a:lnSpc>
                <a:spcPts val="2400"/>
              </a:lnSpc>
              <a:spcBef>
                <a:spcPts val="0"/>
              </a:spcBef>
              <a:defRPr/>
            </a:pPr>
            <a:r>
              <a:rPr kumimoji="0" lang="de-DE" sz="14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Weiterer Ausbau der dezentralen </a:t>
            </a:r>
            <a:r>
              <a:rPr kumimoji="0" lang="de-DE" sz="1400" b="1"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Biomasse</a:t>
            </a:r>
            <a:r>
              <a:rPr kumimoji="0" lang="de-DE" sz="14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 aufgrund des ausgeschöpften Potenzials nicht empfehlenswert</a:t>
            </a:r>
          </a:p>
          <a:p>
            <a:pPr marL="171450" indent="-171450">
              <a:lnSpc>
                <a:spcPts val="2400"/>
              </a:lnSpc>
              <a:spcBef>
                <a:spcPts val="0"/>
              </a:spcBef>
              <a:defRPr/>
            </a:pPr>
            <a:r>
              <a:rPr lang="de-DE" sz="1400" dirty="0">
                <a:solidFill>
                  <a:prstClr val="black"/>
                </a:solidFill>
                <a:effectLst/>
                <a:latin typeface="Avenir LT Std 45 Book" panose="020B0502020203020204" pitchFamily="34" charset="0"/>
              </a:rPr>
              <a:t>Prozesswärme wird komplett durch </a:t>
            </a:r>
            <a:r>
              <a:rPr lang="de-DE" sz="1400" b="1" dirty="0">
                <a:solidFill>
                  <a:prstClr val="black"/>
                </a:solidFill>
                <a:effectLst/>
                <a:latin typeface="Avenir LT Std 45 Book" panose="020B0502020203020204" pitchFamily="34" charset="0"/>
              </a:rPr>
              <a:t>Stromdirektheizungen</a:t>
            </a:r>
            <a:r>
              <a:rPr lang="de-DE" sz="1400" dirty="0">
                <a:solidFill>
                  <a:prstClr val="black"/>
                </a:solidFill>
                <a:effectLst/>
                <a:latin typeface="Avenir LT Std 45 Book" panose="020B0502020203020204" pitchFamily="34" charset="0"/>
              </a:rPr>
              <a:t> gedeckt, was zu einem Anstieg bis auf </a:t>
            </a:r>
            <a:r>
              <a:rPr lang="de-DE" sz="1400" b="1" dirty="0">
                <a:solidFill>
                  <a:prstClr val="black"/>
                </a:solidFill>
                <a:effectLst/>
                <a:latin typeface="Avenir LT Std 45 Book" panose="020B0502020203020204" pitchFamily="34" charset="0"/>
              </a:rPr>
              <a:t>36 %</a:t>
            </a:r>
            <a:r>
              <a:rPr lang="de-DE" sz="1400" dirty="0">
                <a:solidFill>
                  <a:prstClr val="black"/>
                </a:solidFill>
                <a:effectLst/>
                <a:latin typeface="Avenir LT Std 45 Book" panose="020B0502020203020204" pitchFamily="34" charset="0"/>
              </a:rPr>
              <a:t> der gesamten Wärmeversorgung führt</a:t>
            </a:r>
            <a:endParaRPr kumimoji="0" lang="de-DE" sz="14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endParaRPr>
          </a:p>
        </p:txBody>
      </p:sp>
      <p:sp>
        <p:nvSpPr>
          <p:cNvPr id="11" name="Textfeld 10">
            <a:extLst>
              <a:ext uri="{FF2B5EF4-FFF2-40B4-BE49-F238E27FC236}">
                <a16:creationId xmlns:a16="http://schemas.microsoft.com/office/drawing/2014/main" id="{766D4A9D-156D-4464-AA44-53F14E1C5D76}"/>
              </a:ext>
            </a:extLst>
          </p:cNvPr>
          <p:cNvSpPr txBox="1"/>
          <p:nvPr/>
        </p:nvSpPr>
        <p:spPr>
          <a:xfrm>
            <a:off x="652229" y="338031"/>
            <a:ext cx="11273546" cy="738664"/>
          </a:xfrm>
          <a:prstGeom prst="rect">
            <a:avLst/>
          </a:prstGeom>
          <a:noFill/>
        </p:spPr>
        <p:txBody>
          <a:bodyPr wrap="square">
            <a:spAutoFit/>
          </a:bodyPr>
          <a:lstStyle/>
          <a:p>
            <a:pPr>
              <a:spcBef>
                <a:spcPts val="0"/>
              </a:spcBef>
              <a:buNone/>
            </a:pPr>
            <a:r>
              <a:rPr lang="de-DE" sz="2800" b="1" dirty="0" err="1">
                <a:solidFill>
                  <a:srgbClr val="F7B105"/>
                </a:solidFill>
                <a:effectLst/>
                <a:latin typeface="Avenir LT Std 35 Light" panose="020B0402020203020204" pitchFamily="34" charset="0"/>
                <a:cs typeface="Segoe UI Light" panose="020B0502040204020203" pitchFamily="34" charset="0"/>
              </a:rPr>
              <a:t>Szenarioergebnisse</a:t>
            </a:r>
            <a:r>
              <a:rPr lang="de-DE" sz="2800" b="1" dirty="0">
                <a:solidFill>
                  <a:srgbClr val="F7B105"/>
                </a:solidFill>
                <a:effectLst/>
                <a:latin typeface="Avenir LT Std 35 Light" panose="020B0402020203020204" pitchFamily="34" charset="0"/>
                <a:cs typeface="Segoe UI Light" panose="020B0502040204020203" pitchFamily="34" charset="0"/>
              </a:rPr>
              <a:t> – </a:t>
            </a:r>
            <a:r>
              <a:rPr lang="de-DE" sz="2800" b="1" dirty="0" err="1">
                <a:solidFill>
                  <a:srgbClr val="F7B105"/>
                </a:solidFill>
                <a:effectLst/>
                <a:latin typeface="Avenir LT Std 35 Light" panose="020B0402020203020204" pitchFamily="34" charset="0"/>
                <a:cs typeface="Segoe UI Light" panose="020B0502040204020203" pitchFamily="34" charset="0"/>
              </a:rPr>
              <a:t>Wärmemix</a:t>
            </a:r>
            <a:r>
              <a:rPr lang="de-DE" sz="2800" b="1" dirty="0">
                <a:solidFill>
                  <a:srgbClr val="F7B105"/>
                </a:solidFill>
                <a:effectLst/>
                <a:latin typeface="Avenir LT Std 35 Light" panose="020B0402020203020204" pitchFamily="34" charset="0"/>
                <a:cs typeface="Segoe UI Light" panose="020B0502040204020203" pitchFamily="34" charset="0"/>
              </a:rPr>
              <a:t> </a:t>
            </a:r>
          </a:p>
          <a:p>
            <a:pPr>
              <a:spcBef>
                <a:spcPts val="0"/>
              </a:spcBef>
            </a:pPr>
            <a:endParaRPr lang="de-DE" sz="1400" b="1" dirty="0">
              <a:solidFill>
                <a:srgbClr val="F7B105"/>
              </a:solidFill>
              <a:effectLst/>
              <a:latin typeface="Avenir LT Std 35 Light" panose="020B0402020203020204" pitchFamily="34" charset="0"/>
              <a:cs typeface="Segoe UI Light" panose="020B0502040204020203" pitchFamily="34" charset="0"/>
            </a:endParaRPr>
          </a:p>
        </p:txBody>
      </p:sp>
      <p:sp>
        <p:nvSpPr>
          <p:cNvPr id="6" name="Foliennummer">
            <a:extLst>
              <a:ext uri="{FF2B5EF4-FFF2-40B4-BE49-F238E27FC236}">
                <a16:creationId xmlns:a16="http://schemas.microsoft.com/office/drawing/2014/main" id="{85744F06-D9EF-4418-BCD4-A772A8398310}"/>
              </a:ext>
            </a:extLst>
          </p:cNvPr>
          <p:cNvSpPr>
            <a:spLocks noGrp="1"/>
          </p:cNvSpPr>
          <p:nvPr>
            <p:ph type="sldNum" sz="quarter" idx="4"/>
          </p:nvPr>
        </p:nvSpPr>
        <p:spPr bwMode="gray">
          <a:xfrm>
            <a:off x="263352" y="6513564"/>
            <a:ext cx="1008112" cy="288000"/>
          </a:xfrm>
          <a:prstGeom prst="rect">
            <a:avLst/>
          </a:prstGeom>
        </p:spPr>
        <p:txBody>
          <a:bodyPr vert="horz" lIns="0" tIns="0" rIns="0" bIns="0" rtlCol="0" anchor="ctr" anchorCtr="0"/>
          <a:lstStyle>
            <a:defPPr>
              <a:defRPr lang="de-DE"/>
            </a:defPPr>
            <a:lvl1pPr algn="l" rtl="0" fontAlgn="base">
              <a:spcBef>
                <a:spcPct val="20000"/>
              </a:spcBef>
              <a:spcAft>
                <a:spcPct val="0"/>
              </a:spcAft>
              <a:buChar char="•"/>
              <a:defRPr lang="de-DE" sz="1000" kern="1200" cap="none" smtClean="0">
                <a:solidFill>
                  <a:srgbClr val="2C2C2C"/>
                </a:solidFill>
                <a:effectLst/>
                <a:latin typeface="Avenir LT Std 65 Medium" panose="020B0603020203020204" pitchFamily="34" charset="0"/>
                <a:ea typeface="+mn-ea"/>
                <a:cs typeface="+mn-cs"/>
              </a:defRPr>
            </a:lvl1pPr>
            <a:lvl2pPr marL="4572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2pPr>
            <a:lvl3pPr marL="9144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3pPr>
            <a:lvl4pPr marL="13716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4pPr>
            <a:lvl5pPr marL="18288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5pPr>
            <a:lvl6pPr marL="22860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6pPr>
            <a:lvl7pPr marL="27432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7pPr>
            <a:lvl8pPr marL="32004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8pPr>
            <a:lvl9pPr marL="36576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9pPr>
          </a:lstStyle>
          <a:p>
            <a:pPr>
              <a:buFontTx/>
              <a:buNone/>
            </a:pPr>
            <a:r>
              <a:rPr lang="de-DE"/>
              <a:t>Folie </a:t>
            </a:r>
            <a:fld id="{02CEFE82-39F2-4F47-8A0C-D5AB3496FA5C}" type="slidenum">
              <a:rPr smtClean="0"/>
              <a:pPr>
                <a:buFontTx/>
                <a:buNone/>
              </a:pPr>
              <a:t>23</a:t>
            </a:fld>
            <a:endParaRPr lang="de-DE" dirty="0"/>
          </a:p>
        </p:txBody>
      </p:sp>
      <p:graphicFrame>
        <p:nvGraphicFramePr>
          <p:cNvPr id="9" name="Diagramm 8">
            <a:extLst>
              <a:ext uri="{FF2B5EF4-FFF2-40B4-BE49-F238E27FC236}">
                <a16:creationId xmlns:a16="http://schemas.microsoft.com/office/drawing/2014/main" id="{95C9817D-6F33-4D38-93CC-C6125EDF73C3}"/>
              </a:ext>
            </a:extLst>
          </p:cNvPr>
          <p:cNvGraphicFramePr>
            <a:graphicFrameLocks/>
          </p:cNvGraphicFramePr>
          <p:nvPr>
            <p:extLst>
              <p:ext uri="{D42A27DB-BD31-4B8C-83A1-F6EECF244321}">
                <p14:modId xmlns:p14="http://schemas.microsoft.com/office/powerpoint/2010/main" val="3475397114"/>
              </p:ext>
            </p:extLst>
          </p:nvPr>
        </p:nvGraphicFramePr>
        <p:xfrm>
          <a:off x="6349622" y="1196752"/>
          <a:ext cx="5576153" cy="473574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feld 6">
            <a:extLst>
              <a:ext uri="{FF2B5EF4-FFF2-40B4-BE49-F238E27FC236}">
                <a16:creationId xmlns:a16="http://schemas.microsoft.com/office/drawing/2014/main" id="{F5E47BD5-8F21-4D0D-8859-ADAD48E45AF6}"/>
              </a:ext>
            </a:extLst>
          </p:cNvPr>
          <p:cNvSpPr txBox="1"/>
          <p:nvPr/>
        </p:nvSpPr>
        <p:spPr>
          <a:xfrm>
            <a:off x="6669191" y="5905346"/>
            <a:ext cx="5256584" cy="523220"/>
          </a:xfrm>
          <a:prstGeom prst="rect">
            <a:avLst/>
          </a:prstGeom>
          <a:noFill/>
        </p:spPr>
        <p:txBody>
          <a:bodyPr wrap="square">
            <a:spAutoFit/>
          </a:bodyPr>
          <a:lstStyle/>
          <a:p>
            <a:pPr algn="ctr">
              <a:buNone/>
            </a:pPr>
            <a:r>
              <a:rPr lang="de-DE" sz="1400" dirty="0">
                <a:solidFill>
                  <a:schemeClr val="tx1"/>
                </a:solidFill>
                <a:effectLst/>
                <a:latin typeface="Avenir LT Std 45 Book" panose="020B0502020203020204" pitchFamily="34" charset="0"/>
                <a:ea typeface="+mj-ea"/>
                <a:cs typeface="+mj-cs"/>
              </a:rPr>
              <a:t>Sinkender Wärmebedarf in Fünfjahresschritten und eingesetzte Energieträger</a:t>
            </a:r>
            <a:endParaRPr lang="de-DE" sz="1400" dirty="0"/>
          </a:p>
        </p:txBody>
      </p:sp>
    </p:spTree>
    <p:extLst>
      <p:ext uri="{BB962C8B-B14F-4D97-AF65-F5344CB8AC3E}">
        <p14:creationId xmlns:p14="http://schemas.microsoft.com/office/powerpoint/2010/main" val="3980186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 5">
            <a:extLst>
              <a:ext uri="{FF2B5EF4-FFF2-40B4-BE49-F238E27FC236}">
                <a16:creationId xmlns:a16="http://schemas.microsoft.com/office/drawing/2014/main" id="{30763EB7-C358-4C59-8ADD-8B6F87463650}"/>
              </a:ext>
            </a:extLst>
          </p:cNvPr>
          <p:cNvGraphicFramePr>
            <a:graphicFrameLocks/>
          </p:cNvGraphicFramePr>
          <p:nvPr>
            <p:extLst>
              <p:ext uri="{D42A27DB-BD31-4B8C-83A1-F6EECF244321}">
                <p14:modId xmlns:p14="http://schemas.microsoft.com/office/powerpoint/2010/main" val="4082752278"/>
              </p:ext>
            </p:extLst>
          </p:nvPr>
        </p:nvGraphicFramePr>
        <p:xfrm>
          <a:off x="6317118" y="1196752"/>
          <a:ext cx="5703621" cy="4824536"/>
        </p:xfrm>
        <a:graphic>
          <a:graphicData uri="http://schemas.openxmlformats.org/drawingml/2006/chart">
            <c:chart xmlns:c="http://schemas.openxmlformats.org/drawingml/2006/chart" xmlns:r="http://schemas.openxmlformats.org/officeDocument/2006/relationships" r:id="rId2"/>
          </a:graphicData>
        </a:graphic>
      </p:graphicFrame>
      <p:sp>
        <p:nvSpPr>
          <p:cNvPr id="70" name="Textfeld 69">
            <a:extLst>
              <a:ext uri="{FF2B5EF4-FFF2-40B4-BE49-F238E27FC236}">
                <a16:creationId xmlns:a16="http://schemas.microsoft.com/office/drawing/2014/main" id="{C1AE92B0-4C88-B634-26A3-DE294CE29DF3}"/>
              </a:ext>
            </a:extLst>
          </p:cNvPr>
          <p:cNvSpPr txBox="1"/>
          <p:nvPr/>
        </p:nvSpPr>
        <p:spPr>
          <a:xfrm>
            <a:off x="652229" y="338031"/>
            <a:ext cx="11273546" cy="738664"/>
          </a:xfrm>
          <a:prstGeom prst="rect">
            <a:avLst/>
          </a:prstGeom>
          <a:noFill/>
        </p:spPr>
        <p:txBody>
          <a:bodyPr wrap="square">
            <a:spAutoFit/>
          </a:bodyPr>
          <a:lstStyle/>
          <a:p>
            <a:pPr>
              <a:spcBef>
                <a:spcPts val="0"/>
              </a:spcBef>
              <a:buNone/>
            </a:pPr>
            <a:r>
              <a:rPr lang="de-DE" sz="2800" b="1" dirty="0" err="1">
                <a:solidFill>
                  <a:srgbClr val="F7B105"/>
                </a:solidFill>
                <a:effectLst/>
                <a:latin typeface="Avenir LT Std 35 Light" panose="020B0402020203020204" pitchFamily="34" charset="0"/>
                <a:cs typeface="Segoe UI Light" panose="020B0502040204020203" pitchFamily="34" charset="0"/>
              </a:rPr>
              <a:t>Szenarioergebnisse</a:t>
            </a:r>
            <a:r>
              <a:rPr lang="de-DE" sz="2800" b="1" dirty="0">
                <a:solidFill>
                  <a:srgbClr val="F7B105"/>
                </a:solidFill>
                <a:effectLst/>
                <a:latin typeface="Avenir LT Std 35 Light" panose="020B0402020203020204" pitchFamily="34" charset="0"/>
                <a:cs typeface="Segoe UI Light" panose="020B0502040204020203" pitchFamily="34" charset="0"/>
              </a:rPr>
              <a:t> – Treibhausgase </a:t>
            </a:r>
          </a:p>
          <a:p>
            <a:pPr>
              <a:spcBef>
                <a:spcPts val="0"/>
              </a:spcBef>
            </a:pPr>
            <a:endParaRPr lang="de-DE" sz="1400" b="1" dirty="0">
              <a:solidFill>
                <a:srgbClr val="F7B105"/>
              </a:solidFill>
              <a:effectLst/>
              <a:latin typeface="Avenir LT Std 35 Light" panose="020B0402020203020204" pitchFamily="34" charset="0"/>
              <a:cs typeface="Segoe UI Light" panose="020B0502040204020203" pitchFamily="34" charset="0"/>
            </a:endParaRPr>
          </a:p>
        </p:txBody>
      </p:sp>
      <p:sp>
        <p:nvSpPr>
          <p:cNvPr id="5" name="Textfeld 4">
            <a:extLst>
              <a:ext uri="{FF2B5EF4-FFF2-40B4-BE49-F238E27FC236}">
                <a16:creationId xmlns:a16="http://schemas.microsoft.com/office/drawing/2014/main" id="{C803E4DC-7E7D-40DE-9DE8-DE0DFAD67928}"/>
              </a:ext>
            </a:extLst>
          </p:cNvPr>
          <p:cNvSpPr txBox="1"/>
          <p:nvPr/>
        </p:nvSpPr>
        <p:spPr>
          <a:xfrm>
            <a:off x="652229" y="1172560"/>
            <a:ext cx="5371763" cy="7152984"/>
          </a:xfrm>
          <a:prstGeom prst="rect">
            <a:avLst/>
          </a:prstGeom>
          <a:noFill/>
        </p:spPr>
        <p:txBody>
          <a:bodyPr wrap="square" rtlCol="0">
            <a:spAutoFit/>
          </a:bodyPr>
          <a:lstStyle/>
          <a:p>
            <a:pPr marL="171450" lvl="0" indent="-171450">
              <a:lnSpc>
                <a:spcPts val="2400"/>
              </a:lnSpc>
              <a:spcBef>
                <a:spcPts val="0"/>
              </a:spcBef>
            </a:pPr>
            <a:r>
              <a:rPr lang="de-DE" sz="1400" dirty="0">
                <a:solidFill>
                  <a:prstClr val="black"/>
                </a:solidFill>
                <a:effectLst/>
                <a:latin typeface="Avenir LT Std 45 Book" panose="020B0502020203020204" pitchFamily="34" charset="0"/>
              </a:rPr>
              <a:t>Treibhausgasemissionen reduzieren sich um 93 % bis 2045.</a:t>
            </a:r>
          </a:p>
          <a:p>
            <a:pPr lvl="1">
              <a:lnSpc>
                <a:spcPts val="2400"/>
              </a:lnSpc>
              <a:spcBef>
                <a:spcPts val="0"/>
              </a:spcBef>
              <a:buNone/>
            </a:pPr>
            <a:r>
              <a:rPr lang="de-DE" sz="1200" dirty="0">
                <a:solidFill>
                  <a:prstClr val="black"/>
                </a:solidFill>
                <a:effectLst/>
                <a:latin typeface="Avenir LT Std 45 Book" panose="020B0502020203020204" pitchFamily="34" charset="0"/>
              </a:rPr>
              <a:t>THG-Bilanz basiert auf der Summe des CO2-Ausstoßes aller Gebäude und Wärmeerzeuger (BISKO-konform).</a:t>
            </a:r>
          </a:p>
          <a:p>
            <a:pPr marL="171450" lvl="0" indent="-171450">
              <a:lnSpc>
                <a:spcPts val="2400"/>
              </a:lnSpc>
              <a:spcBef>
                <a:spcPts val="0"/>
              </a:spcBef>
            </a:pPr>
            <a:endParaRPr lang="de-DE" sz="1400" dirty="0">
              <a:solidFill>
                <a:prstClr val="black"/>
              </a:solidFill>
              <a:effectLst/>
              <a:latin typeface="Avenir LT Std 45 Book" panose="020B0502020203020204" pitchFamily="34" charset="0"/>
            </a:endParaRPr>
          </a:p>
          <a:p>
            <a:pPr marL="171450" lvl="0" indent="-171450">
              <a:lnSpc>
                <a:spcPts val="2400"/>
              </a:lnSpc>
              <a:spcBef>
                <a:spcPts val="0"/>
              </a:spcBef>
            </a:pPr>
            <a:r>
              <a:rPr lang="de-DE" sz="1400" dirty="0">
                <a:solidFill>
                  <a:prstClr val="black"/>
                </a:solidFill>
                <a:effectLst/>
                <a:latin typeface="Avenir LT Std 45 Book" panose="020B0502020203020204" pitchFamily="34" charset="0"/>
              </a:rPr>
              <a:t>Derzeit entfallen gut 54 % der Treibhausgasemissionen im Wärmesektor auf Erdgas, ca. 32 % auf sonstige Fossile, der Rest vorrangig auf Strom und Heizöl</a:t>
            </a:r>
          </a:p>
          <a:p>
            <a:pPr marL="171450" lvl="0" indent="-171450">
              <a:lnSpc>
                <a:spcPts val="2400"/>
              </a:lnSpc>
              <a:spcBef>
                <a:spcPts val="0"/>
              </a:spcBef>
            </a:pPr>
            <a:endParaRPr lang="de-DE" sz="1400" dirty="0">
              <a:solidFill>
                <a:prstClr val="black"/>
              </a:solidFill>
              <a:effectLst/>
              <a:latin typeface="Avenir LT Std 45 Book" panose="020B0502020203020204" pitchFamily="34" charset="0"/>
            </a:endParaRPr>
          </a:p>
          <a:p>
            <a:pPr marL="171450" lvl="0" indent="-171450">
              <a:lnSpc>
                <a:spcPts val="2400"/>
              </a:lnSpc>
              <a:spcBef>
                <a:spcPts val="0"/>
              </a:spcBef>
            </a:pPr>
            <a:r>
              <a:rPr lang="de-DE" sz="1400" dirty="0">
                <a:solidFill>
                  <a:prstClr val="black"/>
                </a:solidFill>
                <a:effectLst/>
                <a:latin typeface="Avenir LT Std 45 Book" panose="020B0502020203020204" pitchFamily="34" charset="0"/>
              </a:rPr>
              <a:t>Umstellung vor allem auf Wärmepumpen erhöht Emissionen durch Strom in den kommenden Jahren; mit erwartetem Anstieg erneuerbarer Energien im Stromsektor nimmt allerdings auch dessen CO</a:t>
            </a:r>
            <a:r>
              <a:rPr lang="de-DE" sz="1400" baseline="-25000" dirty="0">
                <a:solidFill>
                  <a:prstClr val="black"/>
                </a:solidFill>
                <a:effectLst/>
                <a:latin typeface="Avenir LT Std 45 Book" panose="020B0502020203020204" pitchFamily="34" charset="0"/>
              </a:rPr>
              <a:t>2</a:t>
            </a:r>
            <a:r>
              <a:rPr lang="de-DE" sz="1400" dirty="0">
                <a:solidFill>
                  <a:prstClr val="black"/>
                </a:solidFill>
                <a:effectLst/>
                <a:latin typeface="Avenir LT Std 45 Book" panose="020B0502020203020204" pitchFamily="34" charset="0"/>
              </a:rPr>
              <a:t>-Ausstoß ab.</a:t>
            </a:r>
          </a:p>
          <a:p>
            <a:pPr marL="171450" lvl="0" indent="-171450">
              <a:lnSpc>
                <a:spcPts val="2400"/>
              </a:lnSpc>
              <a:spcBef>
                <a:spcPts val="0"/>
              </a:spcBef>
            </a:pPr>
            <a:endParaRPr lang="de-DE" sz="1400" dirty="0">
              <a:solidFill>
                <a:prstClr val="black"/>
              </a:solidFill>
              <a:effectLst/>
              <a:latin typeface="Avenir LT Std 45 Book" panose="020B0502020203020204" pitchFamily="34" charset="0"/>
            </a:endParaRPr>
          </a:p>
          <a:p>
            <a:pPr marL="171450" lvl="0" indent="-171450">
              <a:lnSpc>
                <a:spcPts val="2400"/>
              </a:lnSpc>
              <a:spcBef>
                <a:spcPts val="0"/>
              </a:spcBef>
            </a:pPr>
            <a:r>
              <a:rPr lang="de-DE" sz="1400" dirty="0">
                <a:solidFill>
                  <a:prstClr val="black"/>
                </a:solidFill>
                <a:effectLst/>
                <a:latin typeface="Avenir LT Std 45 Book" panose="020B0502020203020204" pitchFamily="34" charset="0"/>
              </a:rPr>
              <a:t>Am schwierigsten zu ersetzen, wird Erdgas und Kohle für Prozesswärme und Spitzenlast- &amp; Reserve-Erzeuger sein; eine Möglichkeit ist hier der Umstieg auf Strom, aber auch Biomethan oder ggf. Wasserstoff.</a:t>
            </a:r>
          </a:p>
          <a:p>
            <a:pPr marL="171450" lvl="0" indent="-171450">
              <a:lnSpc>
                <a:spcPts val="2400"/>
              </a:lnSpc>
              <a:spcBef>
                <a:spcPts val="0"/>
              </a:spcBef>
            </a:pPr>
            <a:endParaRPr lang="de-DE" sz="1400" dirty="0">
              <a:solidFill>
                <a:prstClr val="black"/>
              </a:solidFill>
              <a:effectLst/>
              <a:latin typeface="Avenir LT Std 45 Book" panose="020B0502020203020204" pitchFamily="34" charset="0"/>
            </a:endParaRPr>
          </a:p>
          <a:p>
            <a:pPr marL="171450" lvl="0" indent="-171450">
              <a:lnSpc>
                <a:spcPts val="2400"/>
              </a:lnSpc>
              <a:spcBef>
                <a:spcPts val="0"/>
              </a:spcBef>
            </a:pPr>
            <a:endParaRPr lang="de-DE" sz="1400" dirty="0">
              <a:solidFill>
                <a:prstClr val="black"/>
              </a:solidFill>
              <a:effectLst/>
              <a:latin typeface="Avenir LT Std 45 Book" panose="020B0502020203020204" pitchFamily="34" charset="0"/>
            </a:endParaRPr>
          </a:p>
          <a:p>
            <a:pPr marL="171450" lvl="0" indent="-171450">
              <a:lnSpc>
                <a:spcPts val="2400"/>
              </a:lnSpc>
              <a:spcBef>
                <a:spcPts val="0"/>
              </a:spcBef>
            </a:pPr>
            <a:endParaRPr lang="de-DE" sz="1400" dirty="0">
              <a:solidFill>
                <a:prstClr val="black"/>
              </a:solidFill>
              <a:effectLst/>
              <a:latin typeface="Avenir LT Std 45 Book" panose="020B0502020203020204" pitchFamily="34" charset="0"/>
            </a:endParaRPr>
          </a:p>
          <a:p>
            <a:pPr>
              <a:lnSpc>
                <a:spcPts val="2400"/>
              </a:lnSpc>
              <a:spcBef>
                <a:spcPts val="0"/>
              </a:spcBef>
              <a:buNone/>
            </a:pPr>
            <a:endParaRPr lang="de-DE" sz="1600" dirty="0">
              <a:solidFill>
                <a:schemeClr val="tx1"/>
              </a:solidFill>
              <a:effectLst/>
              <a:latin typeface="Avenir LT Std 45 Book" panose="020B0502020203020204" pitchFamily="34" charset="0"/>
            </a:endParaRPr>
          </a:p>
          <a:p>
            <a:pPr marL="171450" indent="-171450">
              <a:lnSpc>
                <a:spcPts val="2400"/>
              </a:lnSpc>
              <a:spcBef>
                <a:spcPts val="0"/>
              </a:spcBef>
            </a:pPr>
            <a:endParaRPr lang="de-DE" sz="1600" dirty="0">
              <a:solidFill>
                <a:schemeClr val="tx1"/>
              </a:solidFill>
              <a:effectLst/>
              <a:latin typeface="Avenir LT Std 45 Book" panose="020B0502020203020204" pitchFamily="34" charset="0"/>
            </a:endParaRPr>
          </a:p>
          <a:p>
            <a:pPr marL="171450" indent="-171450">
              <a:lnSpc>
                <a:spcPts val="2400"/>
              </a:lnSpc>
              <a:spcBef>
                <a:spcPts val="0"/>
              </a:spcBef>
            </a:pPr>
            <a:endParaRPr lang="de-DE" sz="1600" dirty="0">
              <a:solidFill>
                <a:schemeClr val="tx1"/>
              </a:solidFill>
              <a:effectLst/>
              <a:latin typeface="Avenir LT Std 45 Book" panose="020B0502020203020204" pitchFamily="34" charset="0"/>
            </a:endParaRPr>
          </a:p>
        </p:txBody>
      </p:sp>
      <p:sp>
        <p:nvSpPr>
          <p:cNvPr id="7" name="Foliennummer">
            <a:extLst>
              <a:ext uri="{FF2B5EF4-FFF2-40B4-BE49-F238E27FC236}">
                <a16:creationId xmlns:a16="http://schemas.microsoft.com/office/drawing/2014/main" id="{955F2163-795F-43C5-84CB-BA2FFDB782A6}"/>
              </a:ext>
            </a:extLst>
          </p:cNvPr>
          <p:cNvSpPr>
            <a:spLocks noGrp="1"/>
          </p:cNvSpPr>
          <p:nvPr>
            <p:ph type="sldNum" sz="quarter" idx="4"/>
          </p:nvPr>
        </p:nvSpPr>
        <p:spPr bwMode="gray">
          <a:xfrm>
            <a:off x="263352" y="6513564"/>
            <a:ext cx="1008112" cy="288000"/>
          </a:xfrm>
          <a:prstGeom prst="rect">
            <a:avLst/>
          </a:prstGeom>
        </p:spPr>
        <p:txBody>
          <a:bodyPr vert="horz" lIns="0" tIns="0" rIns="0" bIns="0" rtlCol="0" anchor="ctr" anchorCtr="0"/>
          <a:lstStyle>
            <a:defPPr>
              <a:defRPr lang="de-DE"/>
            </a:defPPr>
            <a:lvl1pPr algn="l" rtl="0" fontAlgn="base">
              <a:spcBef>
                <a:spcPct val="20000"/>
              </a:spcBef>
              <a:spcAft>
                <a:spcPct val="0"/>
              </a:spcAft>
              <a:buChar char="•"/>
              <a:defRPr lang="de-DE" sz="1000" kern="1200" cap="none" smtClean="0">
                <a:solidFill>
                  <a:srgbClr val="2C2C2C"/>
                </a:solidFill>
                <a:effectLst/>
                <a:latin typeface="Avenir LT Std 65 Medium" panose="020B0603020203020204" pitchFamily="34" charset="0"/>
                <a:ea typeface="+mn-ea"/>
                <a:cs typeface="+mn-cs"/>
              </a:defRPr>
            </a:lvl1pPr>
            <a:lvl2pPr marL="4572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2pPr>
            <a:lvl3pPr marL="9144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3pPr>
            <a:lvl4pPr marL="13716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4pPr>
            <a:lvl5pPr marL="18288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5pPr>
            <a:lvl6pPr marL="22860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6pPr>
            <a:lvl7pPr marL="27432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7pPr>
            <a:lvl8pPr marL="32004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8pPr>
            <a:lvl9pPr marL="36576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9pPr>
          </a:lstStyle>
          <a:p>
            <a:pPr>
              <a:buFontTx/>
              <a:buNone/>
            </a:pPr>
            <a:r>
              <a:rPr lang="de-DE"/>
              <a:t>Folie </a:t>
            </a:r>
            <a:fld id="{02CEFE82-39F2-4F47-8A0C-D5AB3496FA5C}" type="slidenum">
              <a:rPr smtClean="0"/>
              <a:pPr>
                <a:buFontTx/>
                <a:buNone/>
              </a:pPr>
              <a:t>24</a:t>
            </a:fld>
            <a:endParaRPr lang="de-DE" dirty="0"/>
          </a:p>
        </p:txBody>
      </p:sp>
      <p:sp>
        <p:nvSpPr>
          <p:cNvPr id="8" name="Textfeld 7">
            <a:extLst>
              <a:ext uri="{FF2B5EF4-FFF2-40B4-BE49-F238E27FC236}">
                <a16:creationId xmlns:a16="http://schemas.microsoft.com/office/drawing/2014/main" id="{CCDF3EC7-68BA-468C-B9EF-AAE5D1CC2285}"/>
              </a:ext>
            </a:extLst>
          </p:cNvPr>
          <p:cNvSpPr txBox="1"/>
          <p:nvPr/>
        </p:nvSpPr>
        <p:spPr>
          <a:xfrm>
            <a:off x="6328297" y="5831686"/>
            <a:ext cx="5541742" cy="523220"/>
          </a:xfrm>
          <a:prstGeom prst="rect">
            <a:avLst/>
          </a:prstGeom>
          <a:noFill/>
        </p:spPr>
        <p:txBody>
          <a:bodyPr wrap="square">
            <a:spAutoFit/>
          </a:bodyPr>
          <a:lstStyle/>
          <a:p>
            <a:pPr algn="ctr">
              <a:buNone/>
            </a:pPr>
            <a:r>
              <a:rPr lang="de-DE" sz="1400" dirty="0">
                <a:solidFill>
                  <a:schemeClr val="tx1"/>
                </a:solidFill>
                <a:effectLst/>
                <a:latin typeface="Avenir LT Std 45 Book" panose="020B0502020203020204" pitchFamily="34" charset="0"/>
                <a:ea typeface="+mj-ea"/>
                <a:cs typeface="+mj-cs"/>
              </a:rPr>
              <a:t>Sinkende Treibhausgasemissionen im Wärmesektor in Fünfjahresschritten nach Energieträger</a:t>
            </a:r>
            <a:endParaRPr lang="de-DE" sz="1400" dirty="0"/>
          </a:p>
        </p:txBody>
      </p:sp>
    </p:spTree>
    <p:extLst>
      <p:ext uri="{BB962C8B-B14F-4D97-AF65-F5344CB8AC3E}">
        <p14:creationId xmlns:p14="http://schemas.microsoft.com/office/powerpoint/2010/main" val="1607571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Grafik 43">
            <a:extLst>
              <a:ext uri="{FF2B5EF4-FFF2-40B4-BE49-F238E27FC236}">
                <a16:creationId xmlns:a16="http://schemas.microsoft.com/office/drawing/2014/main" id="{76DA6EF4-ACD4-4234-983F-84C748716E70}"/>
              </a:ext>
            </a:extLst>
          </p:cNvPr>
          <p:cNvPicPr>
            <a:picLocks noChangeAspect="1"/>
          </p:cNvPicPr>
          <p:nvPr/>
        </p:nvPicPr>
        <p:blipFill rotWithShape="1">
          <a:blip r:embed="rId2">
            <a:extLst>
              <a:ext uri="{28A0092B-C50C-407E-A947-70E740481C1C}">
                <a14:useLocalDpi xmlns:a14="http://schemas.microsoft.com/office/drawing/2010/main" val="0"/>
              </a:ext>
            </a:extLst>
          </a:blip>
          <a:srcRect l="25062"/>
          <a:stretch/>
        </p:blipFill>
        <p:spPr>
          <a:xfrm>
            <a:off x="-2837675" y="0"/>
            <a:ext cx="10443600" cy="6968189"/>
          </a:xfrm>
          <a:prstGeom prst="rect">
            <a:avLst/>
          </a:prstGeom>
        </p:spPr>
      </p:pic>
      <p:sp>
        <p:nvSpPr>
          <p:cNvPr id="45" name="Rechteck 44">
            <a:extLst>
              <a:ext uri="{FF2B5EF4-FFF2-40B4-BE49-F238E27FC236}">
                <a16:creationId xmlns:a16="http://schemas.microsoft.com/office/drawing/2014/main" id="{EEFB4D07-4650-437F-9781-FBD60FF6BFDB}"/>
              </a:ext>
            </a:extLst>
          </p:cNvPr>
          <p:cNvSpPr/>
          <p:nvPr/>
        </p:nvSpPr>
        <p:spPr>
          <a:xfrm flipH="1">
            <a:off x="-1104800" y="0"/>
            <a:ext cx="8791066" cy="6949348"/>
          </a:xfrm>
          <a:prstGeom prst="rect">
            <a:avLst/>
          </a:prstGeom>
          <a:gradFill flip="none" rotWithShape="1">
            <a:gsLst>
              <a:gs pos="0">
                <a:schemeClr val="bg1"/>
              </a:gs>
              <a:gs pos="56000">
                <a:srgbClr val="FFFFFF">
                  <a:alpha val="75000"/>
                </a:srgbClr>
              </a:gs>
              <a:gs pos="100000">
                <a:schemeClr val="bg1">
                  <a:shade val="100000"/>
                  <a:satMod val="115000"/>
                  <a:alpha val="0"/>
                </a:schemeClr>
              </a:gs>
            </a:gsLst>
            <a:lin ang="0" scaled="1"/>
            <a:tileRect/>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a:extLst>
              <a:ext uri="{FF2B5EF4-FFF2-40B4-BE49-F238E27FC236}">
                <a16:creationId xmlns:a16="http://schemas.microsoft.com/office/drawing/2014/main" id="{51EB1FD3-48A5-4D20-B31F-31FA0CEF0D6D}"/>
              </a:ext>
            </a:extLst>
          </p:cNvPr>
          <p:cNvSpPr/>
          <p:nvPr/>
        </p:nvSpPr>
        <p:spPr>
          <a:xfrm>
            <a:off x="7544910" y="6021288"/>
            <a:ext cx="4875223" cy="1164632"/>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Rechteck: abgerundete Ecken 59">
            <a:extLst>
              <a:ext uri="{FF2B5EF4-FFF2-40B4-BE49-F238E27FC236}">
                <a16:creationId xmlns:a16="http://schemas.microsoft.com/office/drawing/2014/main" id="{119006EF-835A-C1A2-9B2A-968F54C1672C}"/>
              </a:ext>
            </a:extLst>
          </p:cNvPr>
          <p:cNvSpPr/>
          <p:nvPr/>
        </p:nvSpPr>
        <p:spPr>
          <a:xfrm>
            <a:off x="1343088" y="976233"/>
            <a:ext cx="10153128" cy="1164632"/>
          </a:xfrm>
          <a:prstGeom prst="roundRect">
            <a:avLst>
              <a:gd name="adj" fmla="val 6238"/>
            </a:avLst>
          </a:prstGeom>
          <a:solidFill>
            <a:schemeClr val="bg1">
              <a:lumMod val="9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Textfeld 46">
            <a:extLst>
              <a:ext uri="{FF2B5EF4-FFF2-40B4-BE49-F238E27FC236}">
                <a16:creationId xmlns:a16="http://schemas.microsoft.com/office/drawing/2014/main" id="{6ACC4567-A2DB-DC95-AAFF-E0CAD63C8166}"/>
              </a:ext>
            </a:extLst>
          </p:cNvPr>
          <p:cNvSpPr txBox="1"/>
          <p:nvPr/>
        </p:nvSpPr>
        <p:spPr>
          <a:xfrm>
            <a:off x="1580331" y="1071346"/>
            <a:ext cx="8446261" cy="696986"/>
          </a:xfrm>
          <a:prstGeom prst="rect">
            <a:avLst/>
          </a:prstGeom>
          <a:noFill/>
        </p:spPr>
        <p:txBody>
          <a:bodyPr wrap="square" rtlCol="0">
            <a:spAutoFit/>
          </a:bodyPr>
          <a:lstStyle/>
          <a:p>
            <a:pPr>
              <a:lnSpc>
                <a:spcPts val="2400"/>
              </a:lnSpc>
              <a:spcBef>
                <a:spcPts val="0"/>
              </a:spcBef>
              <a:buNone/>
            </a:pPr>
            <a:r>
              <a:rPr lang="de-DE" sz="1800" dirty="0">
                <a:solidFill>
                  <a:schemeClr val="tx1"/>
                </a:solidFill>
                <a:effectLst/>
                <a:latin typeface="Avenir LT Std 45 Book" panose="020B0502020203020204" pitchFamily="34" charset="0"/>
                <a:ea typeface="+mj-ea"/>
                <a:cs typeface="+mj-cs"/>
              </a:rPr>
              <a:t>Die kommunale Wärmeplanung zeigt auf, wie Kitzingen bis 2045 klimaneutral beheizt werden kann.</a:t>
            </a:r>
          </a:p>
        </p:txBody>
      </p:sp>
      <p:grpSp>
        <p:nvGrpSpPr>
          <p:cNvPr id="9" name="Gruppieren 8">
            <a:extLst>
              <a:ext uri="{FF2B5EF4-FFF2-40B4-BE49-F238E27FC236}">
                <a16:creationId xmlns:a16="http://schemas.microsoft.com/office/drawing/2014/main" id="{CF9C9AE4-525B-45C2-BD77-5CC239E6398E}"/>
              </a:ext>
            </a:extLst>
          </p:cNvPr>
          <p:cNvGrpSpPr/>
          <p:nvPr/>
        </p:nvGrpSpPr>
        <p:grpSpPr>
          <a:xfrm>
            <a:off x="10910144" y="808924"/>
            <a:ext cx="792000" cy="792000"/>
            <a:chOff x="3876442" y="2120161"/>
            <a:chExt cx="792000" cy="792000"/>
          </a:xfrm>
        </p:grpSpPr>
        <p:sp>
          <p:nvSpPr>
            <p:cNvPr id="10" name="Ellipse 9">
              <a:extLst>
                <a:ext uri="{FF2B5EF4-FFF2-40B4-BE49-F238E27FC236}">
                  <a16:creationId xmlns:a16="http://schemas.microsoft.com/office/drawing/2014/main" id="{F9432AB7-03B0-4F86-9DDD-AC7DCF61B2F2}"/>
                </a:ext>
              </a:extLst>
            </p:cNvPr>
            <p:cNvSpPr/>
            <p:nvPr/>
          </p:nvSpPr>
          <p:spPr>
            <a:xfrm>
              <a:off x="3876442" y="2120161"/>
              <a:ext cx="792000" cy="792000"/>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2" name="Gruppieren 11">
              <a:extLst>
                <a:ext uri="{FF2B5EF4-FFF2-40B4-BE49-F238E27FC236}">
                  <a16:creationId xmlns:a16="http://schemas.microsoft.com/office/drawing/2014/main" id="{7E30EFE5-F41E-4D24-B552-DDAC3009B554}"/>
                </a:ext>
              </a:extLst>
            </p:cNvPr>
            <p:cNvGrpSpPr>
              <a:grpSpLocks noChangeAspect="1"/>
            </p:cNvGrpSpPr>
            <p:nvPr/>
          </p:nvGrpSpPr>
          <p:grpSpPr>
            <a:xfrm>
              <a:off x="4007768" y="2204864"/>
              <a:ext cx="573617" cy="578797"/>
              <a:chOff x="6407554" y="4227135"/>
              <a:chExt cx="664846" cy="670850"/>
            </a:xfrm>
          </p:grpSpPr>
          <p:sp>
            <p:nvSpPr>
              <p:cNvPr id="13" name="Freihandform: Form 1667">
                <a:extLst>
                  <a:ext uri="{FF2B5EF4-FFF2-40B4-BE49-F238E27FC236}">
                    <a16:creationId xmlns:a16="http://schemas.microsoft.com/office/drawing/2014/main" id="{F531F85E-A9F3-402F-8F7F-289ACC8B53F7}"/>
                  </a:ext>
                </a:extLst>
              </p:cNvPr>
              <p:cNvSpPr/>
              <p:nvPr/>
            </p:nvSpPr>
            <p:spPr>
              <a:xfrm>
                <a:off x="6407554" y="4281174"/>
                <a:ext cx="616811" cy="616811"/>
              </a:xfrm>
              <a:custGeom>
                <a:avLst/>
                <a:gdLst>
                  <a:gd name="connsiteX0" fmla="*/ 539164 w 616811"/>
                  <a:gd name="connsiteY0" fmla="*/ 118859 h 616811"/>
                  <a:gd name="connsiteX1" fmla="*/ 607395 w 616811"/>
                  <a:gd name="connsiteY1" fmla="*/ 308815 h 616811"/>
                  <a:gd name="connsiteX2" fmla="*/ 308815 w 616811"/>
                  <a:gd name="connsiteY2" fmla="*/ 607395 h 616811"/>
                  <a:gd name="connsiteX3" fmla="*/ 10235 w 616811"/>
                  <a:gd name="connsiteY3" fmla="*/ 308815 h 616811"/>
                  <a:gd name="connsiteX4" fmla="*/ 308815 w 616811"/>
                  <a:gd name="connsiteY4" fmla="*/ 10235 h 616811"/>
                  <a:gd name="connsiteX5" fmla="*/ 496042 w 616811"/>
                  <a:gd name="connsiteY5" fmla="*/ 76283 h 61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811" h="616811">
                    <a:moveTo>
                      <a:pt x="539164" y="118859"/>
                    </a:moveTo>
                    <a:cubicBezTo>
                      <a:pt x="587199" y="173444"/>
                      <a:pt x="607395" y="236763"/>
                      <a:pt x="607395" y="308815"/>
                    </a:cubicBezTo>
                    <a:cubicBezTo>
                      <a:pt x="607395" y="473662"/>
                      <a:pt x="473662" y="607395"/>
                      <a:pt x="308815" y="607395"/>
                    </a:cubicBezTo>
                    <a:cubicBezTo>
                      <a:pt x="143968" y="607395"/>
                      <a:pt x="10235" y="473662"/>
                      <a:pt x="10235" y="308815"/>
                    </a:cubicBezTo>
                    <a:cubicBezTo>
                      <a:pt x="10235" y="143968"/>
                      <a:pt x="143968" y="10235"/>
                      <a:pt x="308815" y="10235"/>
                    </a:cubicBezTo>
                    <a:cubicBezTo>
                      <a:pt x="378684" y="10235"/>
                      <a:pt x="445823" y="32069"/>
                      <a:pt x="496042" y="76283"/>
                    </a:cubicBezTo>
                  </a:path>
                </a:pathLst>
              </a:custGeom>
              <a:no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4" name="Freihandform: Form 1668">
                <a:extLst>
                  <a:ext uri="{FF2B5EF4-FFF2-40B4-BE49-F238E27FC236}">
                    <a16:creationId xmlns:a16="http://schemas.microsoft.com/office/drawing/2014/main" id="{4303E0DB-C436-4E55-8E24-E395C7028404}"/>
                  </a:ext>
                </a:extLst>
              </p:cNvPr>
              <p:cNvSpPr/>
              <p:nvPr/>
            </p:nvSpPr>
            <p:spPr>
              <a:xfrm>
                <a:off x="6536921" y="4410541"/>
                <a:ext cx="354803" cy="354803"/>
              </a:xfrm>
              <a:custGeom>
                <a:avLst/>
                <a:gdLst>
                  <a:gd name="connsiteX0" fmla="*/ 318094 w 354802"/>
                  <a:gd name="connsiteY0" fmla="*/ 82287 h 354802"/>
                  <a:gd name="connsiteX1" fmla="*/ 348662 w 354802"/>
                  <a:gd name="connsiteY1" fmla="*/ 179448 h 354802"/>
                  <a:gd name="connsiteX2" fmla="*/ 179448 w 354802"/>
                  <a:gd name="connsiteY2" fmla="*/ 348662 h 354802"/>
                  <a:gd name="connsiteX3" fmla="*/ 10235 w 354802"/>
                  <a:gd name="connsiteY3" fmla="*/ 179448 h 354802"/>
                  <a:gd name="connsiteX4" fmla="*/ 179448 w 354802"/>
                  <a:gd name="connsiteY4" fmla="*/ 10235 h 354802"/>
                  <a:gd name="connsiteX5" fmla="*/ 274972 w 354802"/>
                  <a:gd name="connsiteY5" fmla="*/ 39711 h 35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802" h="354802">
                    <a:moveTo>
                      <a:pt x="318094" y="82287"/>
                    </a:moveTo>
                    <a:cubicBezTo>
                      <a:pt x="335562" y="99208"/>
                      <a:pt x="348662" y="143968"/>
                      <a:pt x="348662" y="179448"/>
                    </a:cubicBezTo>
                    <a:cubicBezTo>
                      <a:pt x="348662" y="272789"/>
                      <a:pt x="272789" y="348662"/>
                      <a:pt x="179448" y="348662"/>
                    </a:cubicBezTo>
                    <a:cubicBezTo>
                      <a:pt x="86108" y="348662"/>
                      <a:pt x="10235" y="272789"/>
                      <a:pt x="10235" y="179448"/>
                    </a:cubicBezTo>
                    <a:cubicBezTo>
                      <a:pt x="10235" y="86108"/>
                      <a:pt x="86108" y="10235"/>
                      <a:pt x="179448" y="10235"/>
                    </a:cubicBezTo>
                    <a:cubicBezTo>
                      <a:pt x="213291" y="10235"/>
                      <a:pt x="250409" y="20060"/>
                      <a:pt x="274972" y="39711"/>
                    </a:cubicBezTo>
                  </a:path>
                </a:pathLst>
              </a:custGeom>
              <a:no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5" name="Freihandform: Form 1669">
                <a:extLst>
                  <a:ext uri="{FF2B5EF4-FFF2-40B4-BE49-F238E27FC236}">
                    <a16:creationId xmlns:a16="http://schemas.microsoft.com/office/drawing/2014/main" id="{95DC433D-18D3-4936-B56C-67D304E1FC76}"/>
                  </a:ext>
                </a:extLst>
              </p:cNvPr>
              <p:cNvSpPr/>
              <p:nvPr/>
            </p:nvSpPr>
            <p:spPr>
              <a:xfrm>
                <a:off x="6965959" y="4256611"/>
                <a:ext cx="16376" cy="76419"/>
              </a:xfrm>
              <a:custGeom>
                <a:avLst/>
                <a:gdLst>
                  <a:gd name="connsiteX0" fmla="*/ 10235 w 16375"/>
                  <a:gd name="connsiteY0" fmla="*/ 69187 h 76419"/>
                  <a:gd name="connsiteX1" fmla="*/ 10235 w 16375"/>
                  <a:gd name="connsiteY1" fmla="*/ 10235 h 76419"/>
                </a:gdLst>
                <a:ahLst/>
                <a:cxnLst>
                  <a:cxn ang="0">
                    <a:pos x="connsiteX0" y="connsiteY0"/>
                  </a:cxn>
                  <a:cxn ang="0">
                    <a:pos x="connsiteX1" y="connsiteY1"/>
                  </a:cxn>
                </a:cxnLst>
                <a:rect l="l" t="t" r="r" b="b"/>
                <a:pathLst>
                  <a:path w="16375" h="76419">
                    <a:moveTo>
                      <a:pt x="10235" y="69187"/>
                    </a:moveTo>
                    <a:lnTo>
                      <a:pt x="10235" y="10235"/>
                    </a:lnTo>
                  </a:path>
                </a:pathLst>
              </a:custGeom>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6" name="Freihandform: Form 1670">
                <a:extLst>
                  <a:ext uri="{FF2B5EF4-FFF2-40B4-BE49-F238E27FC236}">
                    <a16:creationId xmlns:a16="http://schemas.microsoft.com/office/drawing/2014/main" id="{E35A832E-D0AE-4DFF-9F72-34D40C8EA923}"/>
                  </a:ext>
                </a:extLst>
              </p:cNvPr>
              <p:cNvSpPr/>
              <p:nvPr/>
            </p:nvSpPr>
            <p:spPr>
              <a:xfrm>
                <a:off x="6935937" y="4284449"/>
                <a:ext cx="16376" cy="76419"/>
              </a:xfrm>
              <a:custGeom>
                <a:avLst/>
                <a:gdLst>
                  <a:gd name="connsiteX0" fmla="*/ 10235 w 16375"/>
                  <a:gd name="connsiteY0" fmla="*/ 69187 h 76419"/>
                  <a:gd name="connsiteX1" fmla="*/ 10235 w 16375"/>
                  <a:gd name="connsiteY1" fmla="*/ 10235 h 76419"/>
                </a:gdLst>
                <a:ahLst/>
                <a:cxnLst>
                  <a:cxn ang="0">
                    <a:pos x="connsiteX0" y="connsiteY0"/>
                  </a:cxn>
                  <a:cxn ang="0">
                    <a:pos x="connsiteX1" y="connsiteY1"/>
                  </a:cxn>
                </a:cxnLst>
                <a:rect l="l" t="t" r="r" b="b"/>
                <a:pathLst>
                  <a:path w="16375" h="76419">
                    <a:moveTo>
                      <a:pt x="10235" y="69187"/>
                    </a:moveTo>
                    <a:lnTo>
                      <a:pt x="10235" y="10235"/>
                    </a:lnTo>
                  </a:path>
                </a:pathLst>
              </a:custGeom>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7" name="Freihandform: Form 1671">
                <a:extLst>
                  <a:ext uri="{FF2B5EF4-FFF2-40B4-BE49-F238E27FC236}">
                    <a16:creationId xmlns:a16="http://schemas.microsoft.com/office/drawing/2014/main" id="{91DBC43D-10ED-4306-940E-EE2ADE5C2211}"/>
                  </a:ext>
                </a:extLst>
              </p:cNvPr>
              <p:cNvSpPr/>
              <p:nvPr/>
            </p:nvSpPr>
            <p:spPr>
              <a:xfrm>
                <a:off x="6996527" y="4227135"/>
                <a:ext cx="16376" cy="76419"/>
              </a:xfrm>
              <a:custGeom>
                <a:avLst/>
                <a:gdLst>
                  <a:gd name="connsiteX0" fmla="*/ 10235 w 16375"/>
                  <a:gd name="connsiteY0" fmla="*/ 69187 h 76419"/>
                  <a:gd name="connsiteX1" fmla="*/ 10235 w 16375"/>
                  <a:gd name="connsiteY1" fmla="*/ 10235 h 76419"/>
                </a:gdLst>
                <a:ahLst/>
                <a:cxnLst>
                  <a:cxn ang="0">
                    <a:pos x="connsiteX0" y="connsiteY0"/>
                  </a:cxn>
                  <a:cxn ang="0">
                    <a:pos x="connsiteX1" y="connsiteY1"/>
                  </a:cxn>
                </a:cxnLst>
                <a:rect l="l" t="t" r="r" b="b"/>
                <a:pathLst>
                  <a:path w="16375" h="76419">
                    <a:moveTo>
                      <a:pt x="10235" y="69187"/>
                    </a:moveTo>
                    <a:lnTo>
                      <a:pt x="10235" y="10235"/>
                    </a:lnTo>
                  </a:path>
                </a:pathLst>
              </a:custGeom>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8" name="Freihandform: Form 1672">
                <a:extLst>
                  <a:ext uri="{FF2B5EF4-FFF2-40B4-BE49-F238E27FC236}">
                    <a16:creationId xmlns:a16="http://schemas.microsoft.com/office/drawing/2014/main" id="{8EB160DC-3777-4C87-A2B8-9AA5270868A5}"/>
                  </a:ext>
                </a:extLst>
              </p:cNvPr>
              <p:cNvSpPr/>
              <p:nvPr/>
            </p:nvSpPr>
            <p:spPr>
              <a:xfrm>
                <a:off x="6966505" y="4315563"/>
                <a:ext cx="76419" cy="16376"/>
              </a:xfrm>
              <a:custGeom>
                <a:avLst/>
                <a:gdLst>
                  <a:gd name="connsiteX0" fmla="*/ 10235 w 76419"/>
                  <a:gd name="connsiteY0" fmla="*/ 10235 h 16375"/>
                  <a:gd name="connsiteX1" fmla="*/ 69187 w 76419"/>
                  <a:gd name="connsiteY1" fmla="*/ 10235 h 16375"/>
                </a:gdLst>
                <a:ahLst/>
                <a:cxnLst>
                  <a:cxn ang="0">
                    <a:pos x="connsiteX0" y="connsiteY0"/>
                  </a:cxn>
                  <a:cxn ang="0">
                    <a:pos x="connsiteX1" y="connsiteY1"/>
                  </a:cxn>
                </a:cxnLst>
                <a:rect l="l" t="t" r="r" b="b"/>
                <a:pathLst>
                  <a:path w="76419" h="16375">
                    <a:moveTo>
                      <a:pt x="10235" y="10235"/>
                    </a:moveTo>
                    <a:lnTo>
                      <a:pt x="69187" y="10235"/>
                    </a:lnTo>
                  </a:path>
                </a:pathLst>
              </a:custGeom>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9" name="Freihandform: Form 1673">
                <a:extLst>
                  <a:ext uri="{FF2B5EF4-FFF2-40B4-BE49-F238E27FC236}">
                    <a16:creationId xmlns:a16="http://schemas.microsoft.com/office/drawing/2014/main" id="{07EDECEA-0ECA-485E-853C-BA654BD679E3}"/>
                  </a:ext>
                </a:extLst>
              </p:cNvPr>
              <p:cNvSpPr/>
              <p:nvPr/>
            </p:nvSpPr>
            <p:spPr>
              <a:xfrm>
                <a:off x="6938121" y="4345584"/>
                <a:ext cx="76419" cy="16376"/>
              </a:xfrm>
              <a:custGeom>
                <a:avLst/>
                <a:gdLst>
                  <a:gd name="connsiteX0" fmla="*/ 10235 w 76419"/>
                  <a:gd name="connsiteY0" fmla="*/ 10235 h 16375"/>
                  <a:gd name="connsiteX1" fmla="*/ 69187 w 76419"/>
                  <a:gd name="connsiteY1" fmla="*/ 10235 h 16375"/>
                </a:gdLst>
                <a:ahLst/>
                <a:cxnLst>
                  <a:cxn ang="0">
                    <a:pos x="connsiteX0" y="connsiteY0"/>
                  </a:cxn>
                  <a:cxn ang="0">
                    <a:pos x="connsiteX1" y="connsiteY1"/>
                  </a:cxn>
                </a:cxnLst>
                <a:rect l="l" t="t" r="r" b="b"/>
                <a:pathLst>
                  <a:path w="76419" h="16375">
                    <a:moveTo>
                      <a:pt x="10235" y="10235"/>
                    </a:moveTo>
                    <a:lnTo>
                      <a:pt x="69187" y="10235"/>
                    </a:lnTo>
                  </a:path>
                </a:pathLst>
              </a:custGeom>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0" name="Freihandform: Form 1674">
                <a:extLst>
                  <a:ext uri="{FF2B5EF4-FFF2-40B4-BE49-F238E27FC236}">
                    <a16:creationId xmlns:a16="http://schemas.microsoft.com/office/drawing/2014/main" id="{E0882D68-7FE2-4077-B1FD-7291E93081D1}"/>
                  </a:ext>
                </a:extLst>
              </p:cNvPr>
              <p:cNvSpPr/>
              <p:nvPr/>
            </p:nvSpPr>
            <p:spPr>
              <a:xfrm>
                <a:off x="6995981" y="4284995"/>
                <a:ext cx="76419" cy="16376"/>
              </a:xfrm>
              <a:custGeom>
                <a:avLst/>
                <a:gdLst>
                  <a:gd name="connsiteX0" fmla="*/ 10235 w 76419"/>
                  <a:gd name="connsiteY0" fmla="*/ 10235 h 16375"/>
                  <a:gd name="connsiteX1" fmla="*/ 69186 w 76419"/>
                  <a:gd name="connsiteY1" fmla="*/ 10235 h 16375"/>
                </a:gdLst>
                <a:ahLst/>
                <a:cxnLst>
                  <a:cxn ang="0">
                    <a:pos x="connsiteX0" y="connsiteY0"/>
                  </a:cxn>
                  <a:cxn ang="0">
                    <a:pos x="connsiteX1" y="connsiteY1"/>
                  </a:cxn>
                </a:cxnLst>
                <a:rect l="l" t="t" r="r" b="b"/>
                <a:pathLst>
                  <a:path w="76419" h="16375">
                    <a:moveTo>
                      <a:pt x="10235" y="10235"/>
                    </a:moveTo>
                    <a:lnTo>
                      <a:pt x="69186" y="10235"/>
                    </a:lnTo>
                  </a:path>
                </a:pathLst>
              </a:custGeom>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1" name="Freihandform: Form 1675">
                <a:extLst>
                  <a:ext uri="{FF2B5EF4-FFF2-40B4-BE49-F238E27FC236}">
                    <a16:creationId xmlns:a16="http://schemas.microsoft.com/office/drawing/2014/main" id="{E9DAFFA2-365E-45AE-A5FB-AA1B5DC1326D}"/>
                  </a:ext>
                </a:extLst>
              </p:cNvPr>
              <p:cNvSpPr/>
              <p:nvPr/>
            </p:nvSpPr>
            <p:spPr>
              <a:xfrm>
                <a:off x="6649366" y="4286087"/>
                <a:ext cx="365720" cy="365720"/>
              </a:xfrm>
              <a:custGeom>
                <a:avLst/>
                <a:gdLst>
                  <a:gd name="connsiteX0" fmla="*/ 122680 w 365719"/>
                  <a:gd name="connsiteY0" fmla="*/ 303902 h 365719"/>
                  <a:gd name="connsiteX1" fmla="*/ 66457 w 365719"/>
                  <a:gd name="connsiteY1" fmla="*/ 360125 h 365719"/>
                  <a:gd name="connsiteX2" fmla="*/ 10235 w 365719"/>
                  <a:gd name="connsiteY2" fmla="*/ 303902 h 365719"/>
                  <a:gd name="connsiteX3" fmla="*/ 66457 w 365719"/>
                  <a:gd name="connsiteY3" fmla="*/ 247680 h 365719"/>
                  <a:gd name="connsiteX4" fmla="*/ 69186 w 365719"/>
                  <a:gd name="connsiteY4" fmla="*/ 247680 h 365719"/>
                  <a:gd name="connsiteX5" fmla="*/ 66457 w 365719"/>
                  <a:gd name="connsiteY5" fmla="*/ 303902 h 365719"/>
                  <a:gd name="connsiteX6" fmla="*/ 357396 w 365719"/>
                  <a:gd name="connsiteY6" fmla="*/ 10235 h 36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719" h="365719">
                    <a:moveTo>
                      <a:pt x="122680" y="303902"/>
                    </a:moveTo>
                    <a:cubicBezTo>
                      <a:pt x="122680" y="335016"/>
                      <a:pt x="97571" y="360125"/>
                      <a:pt x="66457" y="360125"/>
                    </a:cubicBezTo>
                    <a:cubicBezTo>
                      <a:pt x="35344" y="360125"/>
                      <a:pt x="10235" y="335016"/>
                      <a:pt x="10235" y="303902"/>
                    </a:cubicBezTo>
                    <a:cubicBezTo>
                      <a:pt x="10235" y="272789"/>
                      <a:pt x="35344" y="247680"/>
                      <a:pt x="66457" y="247680"/>
                    </a:cubicBezTo>
                    <a:lnTo>
                      <a:pt x="69186" y="247680"/>
                    </a:lnTo>
                    <a:lnTo>
                      <a:pt x="66457" y="303902"/>
                    </a:lnTo>
                    <a:lnTo>
                      <a:pt x="357396" y="10235"/>
                    </a:lnTo>
                  </a:path>
                </a:pathLst>
              </a:custGeom>
              <a:no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grpSp>
      </p:grpSp>
      <p:sp>
        <p:nvSpPr>
          <p:cNvPr id="22" name="Rechteck: abgerundete Ecken 21">
            <a:extLst>
              <a:ext uri="{FF2B5EF4-FFF2-40B4-BE49-F238E27FC236}">
                <a16:creationId xmlns:a16="http://schemas.microsoft.com/office/drawing/2014/main" id="{7AD996D3-B583-4C20-AFC8-DE6250752AC8}"/>
              </a:ext>
            </a:extLst>
          </p:cNvPr>
          <p:cNvSpPr/>
          <p:nvPr/>
        </p:nvSpPr>
        <p:spPr>
          <a:xfrm>
            <a:off x="1343088" y="2373940"/>
            <a:ext cx="10153128" cy="1164632"/>
          </a:xfrm>
          <a:prstGeom prst="roundRect">
            <a:avLst>
              <a:gd name="adj" fmla="val 6238"/>
            </a:avLst>
          </a:prstGeom>
          <a:solidFill>
            <a:schemeClr val="bg1">
              <a:lumMod val="9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a:extLst>
              <a:ext uri="{FF2B5EF4-FFF2-40B4-BE49-F238E27FC236}">
                <a16:creationId xmlns:a16="http://schemas.microsoft.com/office/drawing/2014/main" id="{93F6EAA8-0647-4CB9-8CBE-029E5E792B12}"/>
              </a:ext>
            </a:extLst>
          </p:cNvPr>
          <p:cNvSpPr txBox="1"/>
          <p:nvPr/>
        </p:nvSpPr>
        <p:spPr>
          <a:xfrm>
            <a:off x="1584605" y="2458988"/>
            <a:ext cx="8446261" cy="1004762"/>
          </a:xfrm>
          <a:prstGeom prst="rect">
            <a:avLst/>
          </a:prstGeom>
          <a:noFill/>
        </p:spPr>
        <p:txBody>
          <a:bodyPr wrap="square" rtlCol="0">
            <a:spAutoFit/>
          </a:bodyPr>
          <a:lstStyle/>
          <a:p>
            <a:pPr>
              <a:lnSpc>
                <a:spcPts val="2400"/>
              </a:lnSpc>
              <a:spcBef>
                <a:spcPts val="0"/>
              </a:spcBef>
              <a:buNone/>
            </a:pPr>
            <a:r>
              <a:rPr lang="de-DE" sz="1800" dirty="0">
                <a:solidFill>
                  <a:schemeClr val="tx1"/>
                </a:solidFill>
                <a:effectLst/>
                <a:latin typeface="Avenir LT Std 45 Book" panose="020B0502020203020204" pitchFamily="34" charset="0"/>
                <a:ea typeface="+mj-ea"/>
                <a:cs typeface="+mj-cs"/>
              </a:rPr>
              <a:t>Kitzingen hat einen überdurchschnittlich hohen Anteil an industriellem Wärmebedarf und Wärme aus Erdgas; das erneuerbare (theoretische) Potenzial übersteigt den aktuellen und zukünftigen Wärmebedarf bei Weitem.</a:t>
            </a:r>
          </a:p>
        </p:txBody>
      </p:sp>
      <p:grpSp>
        <p:nvGrpSpPr>
          <p:cNvPr id="24" name="Gruppieren 23">
            <a:extLst>
              <a:ext uri="{FF2B5EF4-FFF2-40B4-BE49-F238E27FC236}">
                <a16:creationId xmlns:a16="http://schemas.microsoft.com/office/drawing/2014/main" id="{33533F6D-FB28-4BB6-BD06-CA95D716032E}"/>
              </a:ext>
            </a:extLst>
          </p:cNvPr>
          <p:cNvGrpSpPr/>
          <p:nvPr/>
        </p:nvGrpSpPr>
        <p:grpSpPr>
          <a:xfrm>
            <a:off x="10901313" y="2185034"/>
            <a:ext cx="792000" cy="792000"/>
            <a:chOff x="875188" y="2143571"/>
            <a:chExt cx="792000" cy="792000"/>
          </a:xfrm>
        </p:grpSpPr>
        <p:sp>
          <p:nvSpPr>
            <p:cNvPr id="25" name="Ellipse 24">
              <a:extLst>
                <a:ext uri="{FF2B5EF4-FFF2-40B4-BE49-F238E27FC236}">
                  <a16:creationId xmlns:a16="http://schemas.microsoft.com/office/drawing/2014/main" id="{8F01F1DB-6A7D-45D4-8F9A-F35FE1E8ABB2}"/>
                </a:ext>
              </a:extLst>
            </p:cNvPr>
            <p:cNvSpPr/>
            <p:nvPr/>
          </p:nvSpPr>
          <p:spPr>
            <a:xfrm>
              <a:off x="875188" y="2143571"/>
              <a:ext cx="792000" cy="792000"/>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6" name="Gruppieren 25">
              <a:extLst>
                <a:ext uri="{FF2B5EF4-FFF2-40B4-BE49-F238E27FC236}">
                  <a16:creationId xmlns:a16="http://schemas.microsoft.com/office/drawing/2014/main" id="{A300BB8D-1680-47F4-9861-E1AABFF86AE5}"/>
                </a:ext>
              </a:extLst>
            </p:cNvPr>
            <p:cNvGrpSpPr>
              <a:grpSpLocks noChangeAspect="1"/>
            </p:cNvGrpSpPr>
            <p:nvPr/>
          </p:nvGrpSpPr>
          <p:grpSpPr>
            <a:xfrm>
              <a:off x="1055440" y="2189530"/>
              <a:ext cx="428924" cy="639935"/>
              <a:chOff x="7408001" y="11106497"/>
              <a:chExt cx="497205" cy="741807"/>
            </a:xfrm>
            <a:noFill/>
          </p:grpSpPr>
          <p:sp>
            <p:nvSpPr>
              <p:cNvPr id="27" name="Freihandform: Form 893">
                <a:extLst>
                  <a:ext uri="{FF2B5EF4-FFF2-40B4-BE49-F238E27FC236}">
                    <a16:creationId xmlns:a16="http://schemas.microsoft.com/office/drawing/2014/main" id="{7CD89950-BCCE-4EB1-B3FF-62AF3DA5497C}"/>
                  </a:ext>
                </a:extLst>
              </p:cNvPr>
              <p:cNvSpPr/>
              <p:nvPr/>
            </p:nvSpPr>
            <p:spPr>
              <a:xfrm>
                <a:off x="7605740" y="11106497"/>
                <a:ext cx="97155" cy="62865"/>
              </a:xfrm>
              <a:custGeom>
                <a:avLst/>
                <a:gdLst>
                  <a:gd name="connsiteX0" fmla="*/ 89440 w 97155"/>
                  <a:gd name="connsiteY0" fmla="*/ 53435 h 62865"/>
                  <a:gd name="connsiteX1" fmla="*/ 89440 w 97155"/>
                  <a:gd name="connsiteY1" fmla="*/ 51149 h 62865"/>
                  <a:gd name="connsiteX2" fmla="*/ 51150 w 97155"/>
                  <a:gd name="connsiteY2" fmla="*/ 12859 h 62865"/>
                  <a:gd name="connsiteX3" fmla="*/ 51150 w 97155"/>
                  <a:gd name="connsiteY3" fmla="*/ 12859 h 62865"/>
                  <a:gd name="connsiteX4" fmla="*/ 12859 w 97155"/>
                  <a:gd name="connsiteY4" fmla="*/ 51149 h 62865"/>
                  <a:gd name="connsiteX5" fmla="*/ 12859 w 97155"/>
                  <a:gd name="connsiteY5" fmla="*/ 53435 h 6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5" h="62865">
                    <a:moveTo>
                      <a:pt x="89440" y="53435"/>
                    </a:moveTo>
                    <a:lnTo>
                      <a:pt x="89440" y="51149"/>
                    </a:lnTo>
                    <a:cubicBezTo>
                      <a:pt x="89440" y="30004"/>
                      <a:pt x="72295" y="12859"/>
                      <a:pt x="51150" y="12859"/>
                    </a:cubicBezTo>
                    <a:lnTo>
                      <a:pt x="51150" y="12859"/>
                    </a:lnTo>
                    <a:cubicBezTo>
                      <a:pt x="30004" y="12859"/>
                      <a:pt x="12859" y="30004"/>
                      <a:pt x="12859" y="51149"/>
                    </a:cubicBezTo>
                    <a:lnTo>
                      <a:pt x="12859" y="53435"/>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8" name="Freihandform: Form 894">
                <a:extLst>
                  <a:ext uri="{FF2B5EF4-FFF2-40B4-BE49-F238E27FC236}">
                    <a16:creationId xmlns:a16="http://schemas.microsoft.com/office/drawing/2014/main" id="{14D224F5-BB18-4F01-A969-D4B58BF84E5C}"/>
                  </a:ext>
                </a:extLst>
              </p:cNvPr>
              <p:cNvSpPr/>
              <p:nvPr/>
            </p:nvSpPr>
            <p:spPr>
              <a:xfrm>
                <a:off x="7566306" y="11147073"/>
                <a:ext cx="177165" cy="125730"/>
              </a:xfrm>
              <a:custGeom>
                <a:avLst/>
                <a:gdLst>
                  <a:gd name="connsiteX0" fmla="*/ 12859 w 177165"/>
                  <a:gd name="connsiteY0" fmla="*/ 23717 h 125730"/>
                  <a:gd name="connsiteX1" fmla="*/ 12859 w 177165"/>
                  <a:gd name="connsiteY1" fmla="*/ 104299 h 125730"/>
                  <a:gd name="connsiteX2" fmla="*/ 26575 w 177165"/>
                  <a:gd name="connsiteY2" fmla="*/ 118015 h 125730"/>
                  <a:gd name="connsiteX3" fmla="*/ 32290 w 177165"/>
                  <a:gd name="connsiteY3" fmla="*/ 118015 h 125730"/>
                  <a:gd name="connsiteX4" fmla="*/ 46006 w 177165"/>
                  <a:gd name="connsiteY4" fmla="*/ 106013 h 125730"/>
                  <a:gd name="connsiteX5" fmla="*/ 46006 w 177165"/>
                  <a:gd name="connsiteY5" fmla="*/ 104299 h 125730"/>
                  <a:gd name="connsiteX6" fmla="*/ 94012 w 177165"/>
                  <a:gd name="connsiteY6" fmla="*/ 62008 h 125730"/>
                  <a:gd name="connsiteX7" fmla="*/ 94012 w 177165"/>
                  <a:gd name="connsiteY7" fmla="*/ 62008 h 125730"/>
                  <a:gd name="connsiteX8" fmla="*/ 142018 w 177165"/>
                  <a:gd name="connsiteY8" fmla="*/ 104299 h 125730"/>
                  <a:gd name="connsiteX9" fmla="*/ 142018 w 177165"/>
                  <a:gd name="connsiteY9" fmla="*/ 106013 h 125730"/>
                  <a:gd name="connsiteX10" fmla="*/ 155734 w 177165"/>
                  <a:gd name="connsiteY10" fmla="*/ 118015 h 125730"/>
                  <a:gd name="connsiteX11" fmla="*/ 155734 w 177165"/>
                  <a:gd name="connsiteY11" fmla="*/ 118015 h 125730"/>
                  <a:gd name="connsiteX12" fmla="*/ 169450 w 177165"/>
                  <a:gd name="connsiteY12" fmla="*/ 104299 h 125730"/>
                  <a:gd name="connsiteX13" fmla="*/ 169450 w 177165"/>
                  <a:gd name="connsiteY13" fmla="*/ 23717 h 125730"/>
                  <a:gd name="connsiteX14" fmla="*/ 158591 w 177165"/>
                  <a:gd name="connsiteY14" fmla="*/ 12859 h 125730"/>
                  <a:gd name="connsiteX15" fmla="*/ 23146 w 177165"/>
                  <a:gd name="connsiteY15" fmla="*/ 12859 h 125730"/>
                  <a:gd name="connsiteX16" fmla="*/ 12859 w 177165"/>
                  <a:gd name="connsiteY16" fmla="*/ 23717 h 125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7165" h="125730">
                    <a:moveTo>
                      <a:pt x="12859" y="23717"/>
                    </a:moveTo>
                    <a:lnTo>
                      <a:pt x="12859" y="104299"/>
                    </a:lnTo>
                    <a:cubicBezTo>
                      <a:pt x="12859" y="111728"/>
                      <a:pt x="19146" y="118015"/>
                      <a:pt x="26575" y="118015"/>
                    </a:cubicBezTo>
                    <a:lnTo>
                      <a:pt x="32290" y="118015"/>
                    </a:lnTo>
                    <a:cubicBezTo>
                      <a:pt x="39148" y="118015"/>
                      <a:pt x="44863" y="112871"/>
                      <a:pt x="46006" y="106013"/>
                    </a:cubicBezTo>
                    <a:lnTo>
                      <a:pt x="46006" y="104299"/>
                    </a:lnTo>
                    <a:cubicBezTo>
                      <a:pt x="48864" y="80295"/>
                      <a:pt x="69437" y="62008"/>
                      <a:pt x="94012" y="62008"/>
                    </a:cubicBezTo>
                    <a:lnTo>
                      <a:pt x="94012" y="62008"/>
                    </a:lnTo>
                    <a:cubicBezTo>
                      <a:pt x="118015" y="62008"/>
                      <a:pt x="138589" y="79724"/>
                      <a:pt x="142018" y="104299"/>
                    </a:cubicBezTo>
                    <a:lnTo>
                      <a:pt x="142018" y="106013"/>
                    </a:lnTo>
                    <a:cubicBezTo>
                      <a:pt x="143161" y="112871"/>
                      <a:pt x="148876" y="118015"/>
                      <a:pt x="155734" y="118015"/>
                    </a:cubicBezTo>
                    <a:lnTo>
                      <a:pt x="155734" y="118015"/>
                    </a:lnTo>
                    <a:cubicBezTo>
                      <a:pt x="163164" y="118015"/>
                      <a:pt x="169450" y="111728"/>
                      <a:pt x="169450" y="104299"/>
                    </a:cubicBezTo>
                    <a:lnTo>
                      <a:pt x="169450" y="23717"/>
                    </a:lnTo>
                    <a:cubicBezTo>
                      <a:pt x="169450" y="18002"/>
                      <a:pt x="164878" y="12859"/>
                      <a:pt x="158591" y="12859"/>
                    </a:cubicBezTo>
                    <a:lnTo>
                      <a:pt x="23146" y="12859"/>
                    </a:lnTo>
                    <a:cubicBezTo>
                      <a:pt x="17431" y="12859"/>
                      <a:pt x="12859" y="18002"/>
                      <a:pt x="12859" y="23717"/>
                    </a:cubicBezTo>
                    <a:close/>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9" name="Freihandform: Form 895">
                <a:extLst>
                  <a:ext uri="{FF2B5EF4-FFF2-40B4-BE49-F238E27FC236}">
                    <a16:creationId xmlns:a16="http://schemas.microsoft.com/office/drawing/2014/main" id="{66B88674-2043-4B2A-AB6A-9C72A5F0D9DA}"/>
                  </a:ext>
                </a:extLst>
              </p:cNvPr>
              <p:cNvSpPr/>
              <p:nvPr/>
            </p:nvSpPr>
            <p:spPr>
              <a:xfrm>
                <a:off x="7408001" y="11179649"/>
                <a:ext cx="497205" cy="668655"/>
              </a:xfrm>
              <a:custGeom>
                <a:avLst/>
                <a:gdLst>
                  <a:gd name="connsiteX0" fmla="*/ 168306 w 497205"/>
                  <a:gd name="connsiteY0" fmla="*/ 12859 h 668655"/>
                  <a:gd name="connsiteX1" fmla="*/ 50006 w 497205"/>
                  <a:gd name="connsiteY1" fmla="*/ 12859 h 668655"/>
                  <a:gd name="connsiteX2" fmla="*/ 12859 w 497205"/>
                  <a:gd name="connsiteY2" fmla="*/ 50006 h 668655"/>
                  <a:gd name="connsiteX3" fmla="*/ 12859 w 497205"/>
                  <a:gd name="connsiteY3" fmla="*/ 622078 h 668655"/>
                  <a:gd name="connsiteX4" fmla="*/ 50006 w 497205"/>
                  <a:gd name="connsiteY4" fmla="*/ 659225 h 668655"/>
                  <a:gd name="connsiteX5" fmla="*/ 448914 w 497205"/>
                  <a:gd name="connsiteY5" fmla="*/ 659225 h 668655"/>
                  <a:gd name="connsiteX6" fmla="*/ 486061 w 497205"/>
                  <a:gd name="connsiteY6" fmla="*/ 622078 h 668655"/>
                  <a:gd name="connsiteX7" fmla="*/ 486061 w 497205"/>
                  <a:gd name="connsiteY7" fmla="*/ 50006 h 668655"/>
                  <a:gd name="connsiteX8" fmla="*/ 448914 w 497205"/>
                  <a:gd name="connsiteY8" fmla="*/ 12859 h 668655"/>
                  <a:gd name="connsiteX9" fmla="*/ 324898 w 497205"/>
                  <a:gd name="connsiteY9" fmla="*/ 12859 h 66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7205" h="668655">
                    <a:moveTo>
                      <a:pt x="168306" y="12859"/>
                    </a:moveTo>
                    <a:lnTo>
                      <a:pt x="50006" y="12859"/>
                    </a:lnTo>
                    <a:cubicBezTo>
                      <a:pt x="29432" y="12859"/>
                      <a:pt x="12859" y="29432"/>
                      <a:pt x="12859" y="50006"/>
                    </a:cubicBezTo>
                    <a:lnTo>
                      <a:pt x="12859" y="622078"/>
                    </a:lnTo>
                    <a:cubicBezTo>
                      <a:pt x="12859" y="642652"/>
                      <a:pt x="29432" y="659225"/>
                      <a:pt x="50006" y="659225"/>
                    </a:cubicBezTo>
                    <a:lnTo>
                      <a:pt x="448914" y="659225"/>
                    </a:lnTo>
                    <a:cubicBezTo>
                      <a:pt x="469487" y="659225"/>
                      <a:pt x="486061" y="642652"/>
                      <a:pt x="486061" y="622078"/>
                    </a:cubicBezTo>
                    <a:lnTo>
                      <a:pt x="486061" y="50006"/>
                    </a:lnTo>
                    <a:cubicBezTo>
                      <a:pt x="486061" y="29432"/>
                      <a:pt x="469487" y="12859"/>
                      <a:pt x="448914" y="12859"/>
                    </a:cubicBezTo>
                    <a:lnTo>
                      <a:pt x="324898" y="12859"/>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30" name="Freihandform: Form 896">
                <a:extLst>
                  <a:ext uri="{FF2B5EF4-FFF2-40B4-BE49-F238E27FC236}">
                    <a16:creationId xmlns:a16="http://schemas.microsoft.com/office/drawing/2014/main" id="{8EDDBC5D-9DF1-46AF-8FF7-AEFCA69BBE71}"/>
                  </a:ext>
                </a:extLst>
              </p:cNvPr>
              <p:cNvSpPr/>
              <p:nvPr/>
            </p:nvSpPr>
            <p:spPr>
              <a:xfrm>
                <a:off x="7462865" y="11235085"/>
                <a:ext cx="388620" cy="560070"/>
              </a:xfrm>
              <a:custGeom>
                <a:avLst/>
                <a:gdLst>
                  <a:gd name="connsiteX0" fmla="*/ 71724 w 388620"/>
                  <a:gd name="connsiteY0" fmla="*/ 12859 h 560070"/>
                  <a:gd name="connsiteX1" fmla="*/ 12859 w 388620"/>
                  <a:gd name="connsiteY1" fmla="*/ 12859 h 560070"/>
                  <a:gd name="connsiteX2" fmla="*/ 12859 w 388620"/>
                  <a:gd name="connsiteY2" fmla="*/ 548925 h 560070"/>
                  <a:gd name="connsiteX3" fmla="*/ 294037 w 388620"/>
                  <a:gd name="connsiteY3" fmla="*/ 548925 h 560070"/>
                  <a:gd name="connsiteX4" fmla="*/ 375761 w 388620"/>
                  <a:gd name="connsiteY4" fmla="*/ 466629 h 560070"/>
                  <a:gd name="connsiteX5" fmla="*/ 375761 w 388620"/>
                  <a:gd name="connsiteY5" fmla="*/ 12859 h 560070"/>
                  <a:gd name="connsiteX6" fmla="*/ 316897 w 388620"/>
                  <a:gd name="connsiteY6" fmla="*/ 12859 h 560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620" h="560070">
                    <a:moveTo>
                      <a:pt x="71724" y="12859"/>
                    </a:moveTo>
                    <a:lnTo>
                      <a:pt x="12859" y="12859"/>
                    </a:lnTo>
                    <a:lnTo>
                      <a:pt x="12859" y="548925"/>
                    </a:lnTo>
                    <a:lnTo>
                      <a:pt x="294037" y="548925"/>
                    </a:lnTo>
                    <a:lnTo>
                      <a:pt x="375761" y="466629"/>
                    </a:lnTo>
                    <a:lnTo>
                      <a:pt x="375761" y="12859"/>
                    </a:lnTo>
                    <a:lnTo>
                      <a:pt x="316897" y="12859"/>
                    </a:lnTo>
                  </a:path>
                </a:pathLst>
              </a:custGeom>
              <a:grp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31" name="Freihandform: Form 897">
                <a:extLst>
                  <a:ext uri="{FF2B5EF4-FFF2-40B4-BE49-F238E27FC236}">
                    <a16:creationId xmlns:a16="http://schemas.microsoft.com/office/drawing/2014/main" id="{2892F02A-DC71-4221-A1DB-66EC91DA09D8}"/>
                  </a:ext>
                </a:extLst>
              </p:cNvPr>
              <p:cNvSpPr/>
              <p:nvPr/>
            </p:nvSpPr>
            <p:spPr>
              <a:xfrm>
                <a:off x="7537160" y="11463112"/>
                <a:ext cx="85725" cy="68580"/>
              </a:xfrm>
              <a:custGeom>
                <a:avLst/>
                <a:gdLst>
                  <a:gd name="connsiteX0" fmla="*/ 77439 w 85725"/>
                  <a:gd name="connsiteY0" fmla="*/ 12859 h 68580"/>
                  <a:gd name="connsiteX1" fmla="*/ 34005 w 85725"/>
                  <a:gd name="connsiteY1" fmla="*/ 59151 h 68580"/>
                  <a:gd name="connsiteX2" fmla="*/ 12859 w 85725"/>
                  <a:gd name="connsiteY2" fmla="*/ 38005 h 68580"/>
                </a:gdLst>
                <a:ahLst/>
                <a:cxnLst>
                  <a:cxn ang="0">
                    <a:pos x="connsiteX0" y="connsiteY0"/>
                  </a:cxn>
                  <a:cxn ang="0">
                    <a:pos x="connsiteX1" y="connsiteY1"/>
                  </a:cxn>
                  <a:cxn ang="0">
                    <a:pos x="connsiteX2" y="connsiteY2"/>
                  </a:cxn>
                </a:cxnLst>
                <a:rect l="l" t="t" r="r" b="b"/>
                <a:pathLst>
                  <a:path w="85725" h="68580">
                    <a:moveTo>
                      <a:pt x="77439" y="12859"/>
                    </a:moveTo>
                    <a:lnTo>
                      <a:pt x="34005" y="59151"/>
                    </a:lnTo>
                    <a:lnTo>
                      <a:pt x="12859" y="38005"/>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32" name="Freihandform: Form 898">
                <a:extLst>
                  <a:ext uri="{FF2B5EF4-FFF2-40B4-BE49-F238E27FC236}">
                    <a16:creationId xmlns:a16="http://schemas.microsoft.com/office/drawing/2014/main" id="{4A7B7F00-A389-432C-AA9C-E987C9D0B0A1}"/>
                  </a:ext>
                </a:extLst>
              </p:cNvPr>
              <p:cNvSpPr/>
              <p:nvPr/>
            </p:nvSpPr>
            <p:spPr>
              <a:xfrm>
                <a:off x="7538875" y="11328239"/>
                <a:ext cx="74295" cy="74295"/>
              </a:xfrm>
              <a:custGeom>
                <a:avLst/>
                <a:gdLst>
                  <a:gd name="connsiteX0" fmla="*/ 12859 w 74295"/>
                  <a:gd name="connsiteY0" fmla="*/ 64865 h 74295"/>
                  <a:gd name="connsiteX1" fmla="*/ 65437 w 74295"/>
                  <a:gd name="connsiteY1" fmla="*/ 12859 h 74295"/>
                </a:gdLst>
                <a:ahLst/>
                <a:cxnLst>
                  <a:cxn ang="0">
                    <a:pos x="connsiteX0" y="connsiteY0"/>
                  </a:cxn>
                  <a:cxn ang="0">
                    <a:pos x="connsiteX1" y="connsiteY1"/>
                  </a:cxn>
                </a:cxnLst>
                <a:rect l="l" t="t" r="r" b="b"/>
                <a:pathLst>
                  <a:path w="74295" h="74295">
                    <a:moveTo>
                      <a:pt x="12859" y="64865"/>
                    </a:moveTo>
                    <a:lnTo>
                      <a:pt x="65437" y="12859"/>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33" name="Freihandform: Form 899">
                <a:extLst>
                  <a:ext uri="{FF2B5EF4-FFF2-40B4-BE49-F238E27FC236}">
                    <a16:creationId xmlns:a16="http://schemas.microsoft.com/office/drawing/2014/main" id="{08016A34-2E29-480E-9115-6FBBE716603A}"/>
                  </a:ext>
                </a:extLst>
              </p:cNvPr>
              <p:cNvSpPr/>
              <p:nvPr/>
            </p:nvSpPr>
            <p:spPr>
              <a:xfrm>
                <a:off x="7538875" y="11328239"/>
                <a:ext cx="74295" cy="74295"/>
              </a:xfrm>
              <a:custGeom>
                <a:avLst/>
                <a:gdLst>
                  <a:gd name="connsiteX0" fmla="*/ 65437 w 74295"/>
                  <a:gd name="connsiteY0" fmla="*/ 64865 h 74295"/>
                  <a:gd name="connsiteX1" fmla="*/ 12859 w 74295"/>
                  <a:gd name="connsiteY1" fmla="*/ 12859 h 74295"/>
                </a:gdLst>
                <a:ahLst/>
                <a:cxnLst>
                  <a:cxn ang="0">
                    <a:pos x="connsiteX0" y="connsiteY0"/>
                  </a:cxn>
                  <a:cxn ang="0">
                    <a:pos x="connsiteX1" y="connsiteY1"/>
                  </a:cxn>
                </a:cxnLst>
                <a:rect l="l" t="t" r="r" b="b"/>
                <a:pathLst>
                  <a:path w="74295" h="74295">
                    <a:moveTo>
                      <a:pt x="65437" y="64865"/>
                    </a:moveTo>
                    <a:lnTo>
                      <a:pt x="12859" y="12859"/>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34" name="Freihandform: Form 900">
                <a:extLst>
                  <a:ext uri="{FF2B5EF4-FFF2-40B4-BE49-F238E27FC236}">
                    <a16:creationId xmlns:a16="http://schemas.microsoft.com/office/drawing/2014/main" id="{116F1D0B-0485-4F75-AD3D-387A18828F0F}"/>
                  </a:ext>
                </a:extLst>
              </p:cNvPr>
              <p:cNvSpPr/>
              <p:nvPr/>
            </p:nvSpPr>
            <p:spPr>
              <a:xfrm>
                <a:off x="7538875" y="11597415"/>
                <a:ext cx="74295" cy="74295"/>
              </a:xfrm>
              <a:custGeom>
                <a:avLst/>
                <a:gdLst>
                  <a:gd name="connsiteX0" fmla="*/ 12859 w 74295"/>
                  <a:gd name="connsiteY0" fmla="*/ 64866 h 74295"/>
                  <a:gd name="connsiteX1" fmla="*/ 65437 w 74295"/>
                  <a:gd name="connsiteY1" fmla="*/ 12858 h 74295"/>
                </a:gdLst>
                <a:ahLst/>
                <a:cxnLst>
                  <a:cxn ang="0">
                    <a:pos x="connsiteX0" y="connsiteY0"/>
                  </a:cxn>
                  <a:cxn ang="0">
                    <a:pos x="connsiteX1" y="connsiteY1"/>
                  </a:cxn>
                </a:cxnLst>
                <a:rect l="l" t="t" r="r" b="b"/>
                <a:pathLst>
                  <a:path w="74295" h="74295">
                    <a:moveTo>
                      <a:pt x="12859" y="64866"/>
                    </a:moveTo>
                    <a:lnTo>
                      <a:pt x="65437" y="12858"/>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35" name="Freihandform: Form 901">
                <a:extLst>
                  <a:ext uri="{FF2B5EF4-FFF2-40B4-BE49-F238E27FC236}">
                    <a16:creationId xmlns:a16="http://schemas.microsoft.com/office/drawing/2014/main" id="{87A9DACC-86C9-447F-9F92-E42FE6B44BC8}"/>
                  </a:ext>
                </a:extLst>
              </p:cNvPr>
              <p:cNvSpPr/>
              <p:nvPr/>
            </p:nvSpPr>
            <p:spPr>
              <a:xfrm>
                <a:off x="7538875" y="11597415"/>
                <a:ext cx="74295" cy="74295"/>
              </a:xfrm>
              <a:custGeom>
                <a:avLst/>
                <a:gdLst>
                  <a:gd name="connsiteX0" fmla="*/ 65437 w 74295"/>
                  <a:gd name="connsiteY0" fmla="*/ 64866 h 74295"/>
                  <a:gd name="connsiteX1" fmla="*/ 12859 w 74295"/>
                  <a:gd name="connsiteY1" fmla="*/ 12858 h 74295"/>
                </a:gdLst>
                <a:ahLst/>
                <a:cxnLst>
                  <a:cxn ang="0">
                    <a:pos x="connsiteX0" y="connsiteY0"/>
                  </a:cxn>
                  <a:cxn ang="0">
                    <a:pos x="connsiteX1" y="connsiteY1"/>
                  </a:cxn>
                </a:cxnLst>
                <a:rect l="l" t="t" r="r" b="b"/>
                <a:pathLst>
                  <a:path w="74295" h="74295">
                    <a:moveTo>
                      <a:pt x="65437" y="64866"/>
                    </a:moveTo>
                    <a:lnTo>
                      <a:pt x="12859" y="12858"/>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36" name="Freihandform: Form 902">
                <a:extLst>
                  <a:ext uri="{FF2B5EF4-FFF2-40B4-BE49-F238E27FC236}">
                    <a16:creationId xmlns:a16="http://schemas.microsoft.com/office/drawing/2014/main" id="{D0F896C5-29BD-40DC-9F39-F60F1AA074A5}"/>
                  </a:ext>
                </a:extLst>
              </p:cNvPr>
              <p:cNvSpPr/>
              <p:nvPr/>
            </p:nvSpPr>
            <p:spPr>
              <a:xfrm>
                <a:off x="7628600" y="11380245"/>
                <a:ext cx="177165" cy="22860"/>
              </a:xfrm>
              <a:custGeom>
                <a:avLst/>
                <a:gdLst>
                  <a:gd name="connsiteX0" fmla="*/ 12859 w 177165"/>
                  <a:gd name="connsiteY0" fmla="*/ 12858 h 22860"/>
                  <a:gd name="connsiteX1" fmla="*/ 164306 w 177165"/>
                  <a:gd name="connsiteY1" fmla="*/ 12858 h 22860"/>
                </a:gdLst>
                <a:ahLst/>
                <a:cxnLst>
                  <a:cxn ang="0">
                    <a:pos x="connsiteX0" y="connsiteY0"/>
                  </a:cxn>
                  <a:cxn ang="0">
                    <a:pos x="connsiteX1" y="connsiteY1"/>
                  </a:cxn>
                </a:cxnLst>
                <a:rect l="l" t="t" r="r" b="b"/>
                <a:pathLst>
                  <a:path w="177165" h="22860">
                    <a:moveTo>
                      <a:pt x="12859" y="12858"/>
                    </a:moveTo>
                    <a:lnTo>
                      <a:pt x="164306" y="12858"/>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37" name="Freihandform: Form 903">
                <a:extLst>
                  <a:ext uri="{FF2B5EF4-FFF2-40B4-BE49-F238E27FC236}">
                    <a16:creationId xmlns:a16="http://schemas.microsoft.com/office/drawing/2014/main" id="{D32017DD-DC03-47C2-90A3-472E83571013}"/>
                  </a:ext>
                </a:extLst>
              </p:cNvPr>
              <p:cNvSpPr/>
              <p:nvPr/>
            </p:nvSpPr>
            <p:spPr>
              <a:xfrm>
                <a:off x="7628600" y="11512262"/>
                <a:ext cx="177165" cy="22860"/>
              </a:xfrm>
              <a:custGeom>
                <a:avLst/>
                <a:gdLst>
                  <a:gd name="connsiteX0" fmla="*/ 12859 w 177165"/>
                  <a:gd name="connsiteY0" fmla="*/ 12859 h 22860"/>
                  <a:gd name="connsiteX1" fmla="*/ 164306 w 177165"/>
                  <a:gd name="connsiteY1" fmla="*/ 12859 h 22860"/>
                </a:gdLst>
                <a:ahLst/>
                <a:cxnLst>
                  <a:cxn ang="0">
                    <a:pos x="connsiteX0" y="connsiteY0"/>
                  </a:cxn>
                  <a:cxn ang="0">
                    <a:pos x="connsiteX1" y="connsiteY1"/>
                  </a:cxn>
                </a:cxnLst>
                <a:rect l="l" t="t" r="r" b="b"/>
                <a:pathLst>
                  <a:path w="177165" h="22860">
                    <a:moveTo>
                      <a:pt x="12859" y="12859"/>
                    </a:moveTo>
                    <a:lnTo>
                      <a:pt x="164306" y="12859"/>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38" name="Freihandform: Form 904">
                <a:extLst>
                  <a:ext uri="{FF2B5EF4-FFF2-40B4-BE49-F238E27FC236}">
                    <a16:creationId xmlns:a16="http://schemas.microsoft.com/office/drawing/2014/main" id="{DD3E8C48-2FF0-4DC7-880D-C124C816518C}"/>
                  </a:ext>
                </a:extLst>
              </p:cNvPr>
              <p:cNvSpPr/>
              <p:nvPr/>
            </p:nvSpPr>
            <p:spPr>
              <a:xfrm>
                <a:off x="7726326" y="11671710"/>
                <a:ext cx="91440" cy="91440"/>
              </a:xfrm>
              <a:custGeom>
                <a:avLst/>
                <a:gdLst>
                  <a:gd name="connsiteX0" fmla="*/ 12859 w 91440"/>
                  <a:gd name="connsiteY0" fmla="*/ 78581 h 91440"/>
                  <a:gd name="connsiteX1" fmla="*/ 12859 w 91440"/>
                  <a:gd name="connsiteY1" fmla="*/ 12859 h 91440"/>
                  <a:gd name="connsiteX2" fmla="*/ 79153 w 91440"/>
                  <a:gd name="connsiteY2" fmla="*/ 12859 h 91440"/>
                </a:gdLst>
                <a:ahLst/>
                <a:cxnLst>
                  <a:cxn ang="0">
                    <a:pos x="connsiteX0" y="connsiteY0"/>
                  </a:cxn>
                  <a:cxn ang="0">
                    <a:pos x="connsiteX1" y="connsiteY1"/>
                  </a:cxn>
                  <a:cxn ang="0">
                    <a:pos x="connsiteX2" y="connsiteY2"/>
                  </a:cxn>
                </a:cxnLst>
                <a:rect l="l" t="t" r="r" b="b"/>
                <a:pathLst>
                  <a:path w="91440" h="91440">
                    <a:moveTo>
                      <a:pt x="12859" y="78581"/>
                    </a:moveTo>
                    <a:lnTo>
                      <a:pt x="12859" y="12859"/>
                    </a:lnTo>
                    <a:lnTo>
                      <a:pt x="79153" y="12859"/>
                    </a:lnTo>
                  </a:path>
                </a:pathLst>
              </a:custGeom>
              <a:grp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grpSp>
      </p:grpSp>
      <p:sp>
        <p:nvSpPr>
          <p:cNvPr id="39" name="Rechteck: abgerundete Ecken 38">
            <a:extLst>
              <a:ext uri="{FF2B5EF4-FFF2-40B4-BE49-F238E27FC236}">
                <a16:creationId xmlns:a16="http://schemas.microsoft.com/office/drawing/2014/main" id="{D15A82C8-D76F-4289-9E45-D625AA823D20}"/>
              </a:ext>
            </a:extLst>
          </p:cNvPr>
          <p:cNvSpPr/>
          <p:nvPr/>
        </p:nvSpPr>
        <p:spPr>
          <a:xfrm>
            <a:off x="1343088" y="3771647"/>
            <a:ext cx="10153128" cy="1164632"/>
          </a:xfrm>
          <a:prstGeom prst="roundRect">
            <a:avLst>
              <a:gd name="adj" fmla="val 6238"/>
            </a:avLst>
          </a:prstGeom>
          <a:solidFill>
            <a:schemeClr val="bg1">
              <a:lumMod val="9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0" name="Gruppieren 39">
            <a:extLst>
              <a:ext uri="{FF2B5EF4-FFF2-40B4-BE49-F238E27FC236}">
                <a16:creationId xmlns:a16="http://schemas.microsoft.com/office/drawing/2014/main" id="{456F9CB3-E09A-4C63-9B82-16932A157E36}"/>
              </a:ext>
            </a:extLst>
          </p:cNvPr>
          <p:cNvGrpSpPr/>
          <p:nvPr/>
        </p:nvGrpSpPr>
        <p:grpSpPr>
          <a:xfrm>
            <a:off x="10901313" y="3582741"/>
            <a:ext cx="792000" cy="792000"/>
            <a:chOff x="2104370" y="2110519"/>
            <a:chExt cx="792000" cy="792000"/>
          </a:xfrm>
        </p:grpSpPr>
        <p:sp>
          <p:nvSpPr>
            <p:cNvPr id="41" name="Ellipse 40">
              <a:extLst>
                <a:ext uri="{FF2B5EF4-FFF2-40B4-BE49-F238E27FC236}">
                  <a16:creationId xmlns:a16="http://schemas.microsoft.com/office/drawing/2014/main" id="{B24C9E40-F386-4501-962C-9F84CA01BEA9}"/>
                </a:ext>
              </a:extLst>
            </p:cNvPr>
            <p:cNvSpPr/>
            <p:nvPr/>
          </p:nvSpPr>
          <p:spPr>
            <a:xfrm>
              <a:off x="2104370" y="2110519"/>
              <a:ext cx="792000" cy="792000"/>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2" name="Grafik 41">
              <a:extLst>
                <a:ext uri="{FF2B5EF4-FFF2-40B4-BE49-F238E27FC236}">
                  <a16:creationId xmlns:a16="http://schemas.microsoft.com/office/drawing/2014/main" id="{6277FBE8-3FC7-40AF-B70B-73B3CD8A19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07568" y="2199249"/>
              <a:ext cx="585604" cy="585604"/>
            </a:xfrm>
            <a:prstGeom prst="rect">
              <a:avLst/>
            </a:prstGeom>
          </p:spPr>
        </p:pic>
      </p:grpSp>
      <p:sp>
        <p:nvSpPr>
          <p:cNvPr id="43" name="Textfeld 42">
            <a:extLst>
              <a:ext uri="{FF2B5EF4-FFF2-40B4-BE49-F238E27FC236}">
                <a16:creationId xmlns:a16="http://schemas.microsoft.com/office/drawing/2014/main" id="{E905F899-584B-4D29-9731-8EFA215BCFB6}"/>
              </a:ext>
            </a:extLst>
          </p:cNvPr>
          <p:cNvSpPr txBox="1"/>
          <p:nvPr/>
        </p:nvSpPr>
        <p:spPr>
          <a:xfrm>
            <a:off x="1580330" y="3867244"/>
            <a:ext cx="8446261" cy="1004762"/>
          </a:xfrm>
          <a:prstGeom prst="rect">
            <a:avLst/>
          </a:prstGeom>
          <a:noFill/>
        </p:spPr>
        <p:txBody>
          <a:bodyPr wrap="square" rtlCol="0">
            <a:spAutoFit/>
          </a:bodyPr>
          <a:lstStyle/>
          <a:p>
            <a:pPr>
              <a:lnSpc>
                <a:spcPts val="2400"/>
              </a:lnSpc>
              <a:spcBef>
                <a:spcPts val="0"/>
              </a:spcBef>
              <a:buNone/>
            </a:pPr>
            <a:r>
              <a:rPr lang="de-DE" sz="1800" dirty="0">
                <a:solidFill>
                  <a:schemeClr val="tx1"/>
                </a:solidFill>
                <a:effectLst/>
                <a:latin typeface="Avenir LT Std 45 Book" panose="020B0502020203020204" pitchFamily="34" charset="0"/>
                <a:ea typeface="+mj-ea"/>
                <a:cs typeface="+mj-cs"/>
              </a:rPr>
              <a:t>Im Bereich Altstadt, Südstadt, Etwashausen, Siedlung-Süd, Marshall-Heights sowie dem </a:t>
            </a:r>
            <a:r>
              <a:rPr lang="de-DE" sz="1800" dirty="0" err="1">
                <a:solidFill>
                  <a:schemeClr val="tx1"/>
                </a:solidFill>
                <a:effectLst/>
                <a:latin typeface="Avenir LT Std 45 Book" panose="020B0502020203020204" pitchFamily="34" charset="0"/>
                <a:ea typeface="+mj-ea"/>
                <a:cs typeface="+mj-cs"/>
              </a:rPr>
              <a:t>ConneKT</a:t>
            </a:r>
            <a:r>
              <a:rPr lang="de-DE" sz="1800" dirty="0">
                <a:solidFill>
                  <a:schemeClr val="tx1"/>
                </a:solidFill>
                <a:effectLst/>
                <a:latin typeface="Avenir LT Std 45 Book" panose="020B0502020203020204" pitchFamily="34" charset="0"/>
                <a:ea typeface="+mj-ea"/>
                <a:cs typeface="+mj-cs"/>
              </a:rPr>
              <a:t>-Areal ist Versorgung über Wärmenetze naheliegend. Ansonsten werden dezentrale Lösungen empfohlen.</a:t>
            </a:r>
          </a:p>
        </p:txBody>
      </p:sp>
    </p:spTree>
    <p:extLst>
      <p:ext uri="{BB962C8B-B14F-4D97-AF65-F5344CB8AC3E}">
        <p14:creationId xmlns:p14="http://schemas.microsoft.com/office/powerpoint/2010/main" val="2811286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hteck: abgerundete Ecken 59">
            <a:extLst>
              <a:ext uri="{FF2B5EF4-FFF2-40B4-BE49-F238E27FC236}">
                <a16:creationId xmlns:a16="http://schemas.microsoft.com/office/drawing/2014/main" id="{119006EF-835A-C1A2-9B2A-968F54C1672C}"/>
              </a:ext>
            </a:extLst>
          </p:cNvPr>
          <p:cNvSpPr/>
          <p:nvPr/>
        </p:nvSpPr>
        <p:spPr>
          <a:xfrm>
            <a:off x="767408" y="1398706"/>
            <a:ext cx="6267569" cy="4694590"/>
          </a:xfrm>
          <a:prstGeom prst="roundRect">
            <a:avLst>
              <a:gd name="adj" fmla="val 6238"/>
            </a:avLst>
          </a:prstGeom>
          <a:solidFill>
            <a:schemeClr val="bg1">
              <a:lumMod val="9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Textfeld 69">
            <a:extLst>
              <a:ext uri="{FF2B5EF4-FFF2-40B4-BE49-F238E27FC236}">
                <a16:creationId xmlns:a16="http://schemas.microsoft.com/office/drawing/2014/main" id="{C1AE92B0-4C88-B634-26A3-DE294CE29DF3}"/>
              </a:ext>
            </a:extLst>
          </p:cNvPr>
          <p:cNvSpPr txBox="1"/>
          <p:nvPr/>
        </p:nvSpPr>
        <p:spPr>
          <a:xfrm>
            <a:off x="652229" y="338031"/>
            <a:ext cx="11273546" cy="738664"/>
          </a:xfrm>
          <a:prstGeom prst="rect">
            <a:avLst/>
          </a:prstGeom>
          <a:noFill/>
        </p:spPr>
        <p:txBody>
          <a:bodyPr wrap="square">
            <a:spAutoFit/>
          </a:bodyPr>
          <a:lstStyle/>
          <a:p>
            <a:pPr>
              <a:spcBef>
                <a:spcPts val="0"/>
              </a:spcBef>
              <a:buNone/>
            </a:pPr>
            <a:r>
              <a:rPr lang="de-DE" sz="2800" b="1" dirty="0">
                <a:solidFill>
                  <a:srgbClr val="F7B105"/>
                </a:solidFill>
                <a:effectLst/>
                <a:latin typeface="Avenir LT Std 35 Light" panose="020B0402020203020204" pitchFamily="34" charset="0"/>
                <a:cs typeface="Segoe UI Light" panose="020B0502040204020203" pitchFamily="34" charset="0"/>
              </a:rPr>
              <a:t>Quartierssteckbriefe – Ziele </a:t>
            </a:r>
          </a:p>
          <a:p>
            <a:pPr>
              <a:spcBef>
                <a:spcPts val="0"/>
              </a:spcBef>
            </a:pPr>
            <a:endParaRPr lang="de-DE" sz="1400" b="1" dirty="0">
              <a:solidFill>
                <a:srgbClr val="F7B105"/>
              </a:solidFill>
              <a:effectLst/>
              <a:latin typeface="Avenir LT Std 35 Light" panose="020B0402020203020204" pitchFamily="34" charset="0"/>
              <a:cs typeface="Segoe UI Light" panose="020B0502040204020203" pitchFamily="34" charset="0"/>
            </a:endParaRPr>
          </a:p>
        </p:txBody>
      </p:sp>
      <p:sp>
        <p:nvSpPr>
          <p:cNvPr id="47" name="Textfeld 46">
            <a:extLst>
              <a:ext uri="{FF2B5EF4-FFF2-40B4-BE49-F238E27FC236}">
                <a16:creationId xmlns:a16="http://schemas.microsoft.com/office/drawing/2014/main" id="{6ACC4567-A2DB-DC95-AAFF-E0CAD63C8166}"/>
              </a:ext>
            </a:extLst>
          </p:cNvPr>
          <p:cNvSpPr txBox="1"/>
          <p:nvPr/>
        </p:nvSpPr>
        <p:spPr>
          <a:xfrm>
            <a:off x="1123281" y="1689770"/>
            <a:ext cx="5620791" cy="4075218"/>
          </a:xfrm>
          <a:prstGeom prst="rect">
            <a:avLst/>
          </a:prstGeom>
          <a:noFill/>
        </p:spPr>
        <p:txBody>
          <a:bodyPr wrap="square" rtlCol="0">
            <a:spAutoFit/>
          </a:bodyPr>
          <a:lstStyle/>
          <a:p>
            <a:pPr marL="171450" indent="-171450">
              <a:lnSpc>
                <a:spcPts val="2400"/>
              </a:lnSpc>
              <a:spcBef>
                <a:spcPts val="0"/>
              </a:spcBef>
            </a:pPr>
            <a:r>
              <a:rPr lang="de-DE" sz="1600" b="1" dirty="0">
                <a:solidFill>
                  <a:schemeClr val="tx1"/>
                </a:solidFill>
                <a:effectLst/>
                <a:latin typeface="Avenir LT Std 45 Book" panose="020B0502020203020204" pitchFamily="34" charset="0"/>
                <a:ea typeface="+mj-ea"/>
                <a:cs typeface="+mj-cs"/>
              </a:rPr>
              <a:t>Ziel</a:t>
            </a:r>
            <a:r>
              <a:rPr lang="de-DE" sz="1600" dirty="0">
                <a:solidFill>
                  <a:schemeClr val="tx1"/>
                </a:solidFill>
                <a:effectLst/>
                <a:latin typeface="Avenir LT Std 45 Book" panose="020B0502020203020204" pitchFamily="34" charset="0"/>
                <a:ea typeface="+mj-ea"/>
                <a:cs typeface="+mj-cs"/>
              </a:rPr>
              <a:t>: Steckbriefe als Handlungshilfen für Bürgerinnen und Bürger bereitstellen</a:t>
            </a:r>
          </a:p>
          <a:p>
            <a:pPr marL="171450" indent="-171450">
              <a:lnSpc>
                <a:spcPts val="2400"/>
              </a:lnSpc>
              <a:spcBef>
                <a:spcPts val="0"/>
              </a:spcBef>
            </a:pPr>
            <a:r>
              <a:rPr lang="de-DE" sz="1600" b="1" dirty="0">
                <a:solidFill>
                  <a:schemeClr val="tx1"/>
                </a:solidFill>
                <a:effectLst/>
                <a:latin typeface="Avenir LT Std 45 Book" panose="020B0502020203020204" pitchFamily="34" charset="0"/>
                <a:ea typeface="+mj-ea"/>
                <a:cs typeface="+mj-cs"/>
              </a:rPr>
              <a:t>Zentrale Fragen sollen beantwortet werden:</a:t>
            </a:r>
          </a:p>
          <a:p>
            <a:pPr marL="628650" lvl="1" indent="-171450">
              <a:lnSpc>
                <a:spcPts val="2400"/>
              </a:lnSpc>
              <a:spcBef>
                <a:spcPts val="0"/>
              </a:spcBef>
            </a:pPr>
            <a:r>
              <a:rPr lang="de-DE" sz="1400" dirty="0">
                <a:solidFill>
                  <a:schemeClr val="tx1"/>
                </a:solidFill>
                <a:effectLst/>
                <a:latin typeface="Avenir LT Std 45 Book" panose="020B0502020203020204" pitchFamily="34" charset="0"/>
                <a:ea typeface="+mj-ea"/>
                <a:cs typeface="+mj-cs"/>
              </a:rPr>
              <a:t>Wie ist der aktuelle Stand der Wärmeversorgung in meinem Quartier? Gibt es Wärmenetze in meiner Nähe?</a:t>
            </a:r>
          </a:p>
          <a:p>
            <a:pPr marL="628650" lvl="1" indent="-171450">
              <a:lnSpc>
                <a:spcPts val="2400"/>
              </a:lnSpc>
              <a:spcBef>
                <a:spcPts val="0"/>
              </a:spcBef>
            </a:pPr>
            <a:r>
              <a:rPr lang="de-DE" sz="1400" dirty="0">
                <a:solidFill>
                  <a:schemeClr val="tx1"/>
                </a:solidFill>
                <a:effectLst/>
                <a:latin typeface="Avenir LT Std 45 Book" panose="020B0502020203020204" pitchFamily="34" charset="0"/>
                <a:ea typeface="+mj-ea"/>
                <a:cs typeface="+mj-cs"/>
              </a:rPr>
              <a:t>Welche Wärmeversorgung kann in meiner Umgebung künftig welche Rolle spielen?</a:t>
            </a:r>
          </a:p>
          <a:p>
            <a:pPr marL="628650" lvl="1" indent="-171450">
              <a:lnSpc>
                <a:spcPts val="2400"/>
              </a:lnSpc>
              <a:spcBef>
                <a:spcPts val="0"/>
              </a:spcBef>
            </a:pPr>
            <a:r>
              <a:rPr lang="de-DE" sz="1400" dirty="0">
                <a:solidFill>
                  <a:schemeClr val="tx1"/>
                </a:solidFill>
                <a:effectLst/>
                <a:latin typeface="Avenir LT Std 45 Book" panose="020B0502020203020204" pitchFamily="34" charset="0"/>
                <a:ea typeface="+mj-ea"/>
                <a:cs typeface="+mj-cs"/>
              </a:rPr>
              <a:t>Werden Wärmenetze in meinem Quartier geprüft? Muss ich mich auf eine dezentrale Versorgung einstellen? </a:t>
            </a:r>
          </a:p>
          <a:p>
            <a:pPr marL="628650" lvl="1" indent="-171450">
              <a:lnSpc>
                <a:spcPts val="2400"/>
              </a:lnSpc>
              <a:spcBef>
                <a:spcPts val="0"/>
              </a:spcBef>
            </a:pPr>
            <a:r>
              <a:rPr lang="de-DE" sz="1400" dirty="0">
                <a:solidFill>
                  <a:schemeClr val="tx1"/>
                </a:solidFill>
                <a:effectLst/>
                <a:latin typeface="Avenir LT Std 45 Book" panose="020B0502020203020204" pitchFamily="34" charset="0"/>
                <a:ea typeface="+mj-ea"/>
                <a:cs typeface="+mj-cs"/>
              </a:rPr>
              <a:t>Welche Technologien kommen für mich in Frage?</a:t>
            </a:r>
          </a:p>
          <a:p>
            <a:pPr marL="628650" lvl="1" indent="-171450">
              <a:lnSpc>
                <a:spcPts val="2400"/>
              </a:lnSpc>
              <a:spcBef>
                <a:spcPts val="0"/>
              </a:spcBef>
            </a:pPr>
            <a:r>
              <a:rPr lang="de-DE" sz="1400" dirty="0">
                <a:solidFill>
                  <a:schemeClr val="tx1"/>
                </a:solidFill>
                <a:effectLst/>
                <a:latin typeface="Avenir LT Std 45 Book" panose="020B0502020203020204" pitchFamily="34" charset="0"/>
                <a:ea typeface="+mj-ea"/>
                <a:cs typeface="+mj-cs"/>
              </a:rPr>
              <a:t>Welche Maßnahmen und Schritte werden in meinem Quartier empfohlen?</a:t>
            </a:r>
          </a:p>
          <a:p>
            <a:pPr marL="171450" indent="-171450">
              <a:lnSpc>
                <a:spcPts val="2400"/>
              </a:lnSpc>
              <a:spcBef>
                <a:spcPts val="0"/>
              </a:spcBef>
            </a:pPr>
            <a:r>
              <a:rPr lang="de-DE" sz="1600" dirty="0">
                <a:solidFill>
                  <a:schemeClr val="tx1"/>
                </a:solidFill>
                <a:effectLst/>
                <a:latin typeface="Avenir LT Std 45 Book" panose="020B0502020203020204" pitchFamily="34" charset="0"/>
                <a:ea typeface="+mj-ea"/>
                <a:cs typeface="+mj-cs"/>
              </a:rPr>
              <a:t>Veröffentlichung der Steckbriefe gemeinsam mit der KWP</a:t>
            </a:r>
          </a:p>
        </p:txBody>
      </p:sp>
      <p:sp>
        <p:nvSpPr>
          <p:cNvPr id="6" name="Foliennummer">
            <a:extLst>
              <a:ext uri="{FF2B5EF4-FFF2-40B4-BE49-F238E27FC236}">
                <a16:creationId xmlns:a16="http://schemas.microsoft.com/office/drawing/2014/main" id="{34F51A59-516C-4E44-82D7-60E7F442AD01}"/>
              </a:ext>
            </a:extLst>
          </p:cNvPr>
          <p:cNvSpPr>
            <a:spLocks noGrp="1"/>
          </p:cNvSpPr>
          <p:nvPr>
            <p:ph type="sldNum" sz="quarter" idx="4"/>
          </p:nvPr>
        </p:nvSpPr>
        <p:spPr bwMode="gray">
          <a:xfrm>
            <a:off x="263352" y="6513564"/>
            <a:ext cx="1008112" cy="288000"/>
          </a:xfrm>
          <a:prstGeom prst="rect">
            <a:avLst/>
          </a:prstGeom>
        </p:spPr>
        <p:txBody>
          <a:bodyPr vert="horz" lIns="0" tIns="0" rIns="0" bIns="0" rtlCol="0" anchor="ctr" anchorCtr="0"/>
          <a:lstStyle>
            <a:defPPr>
              <a:defRPr lang="de-DE"/>
            </a:defPPr>
            <a:lvl1pPr algn="l" rtl="0" fontAlgn="base">
              <a:spcBef>
                <a:spcPct val="20000"/>
              </a:spcBef>
              <a:spcAft>
                <a:spcPct val="0"/>
              </a:spcAft>
              <a:buChar char="•"/>
              <a:defRPr lang="de-DE" sz="1000" kern="1200" cap="none" smtClean="0">
                <a:solidFill>
                  <a:srgbClr val="2C2C2C"/>
                </a:solidFill>
                <a:effectLst/>
                <a:latin typeface="Avenir LT Std 65 Medium" panose="020B0603020203020204" pitchFamily="34" charset="0"/>
                <a:ea typeface="+mn-ea"/>
                <a:cs typeface="+mn-cs"/>
              </a:defRPr>
            </a:lvl1pPr>
            <a:lvl2pPr marL="4572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2pPr>
            <a:lvl3pPr marL="9144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3pPr>
            <a:lvl4pPr marL="13716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4pPr>
            <a:lvl5pPr marL="18288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5pPr>
            <a:lvl6pPr marL="22860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6pPr>
            <a:lvl7pPr marL="27432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7pPr>
            <a:lvl8pPr marL="32004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8pPr>
            <a:lvl9pPr marL="36576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9pPr>
          </a:lstStyle>
          <a:p>
            <a:pPr>
              <a:buFontTx/>
              <a:buNone/>
            </a:pPr>
            <a:r>
              <a:rPr lang="de-DE"/>
              <a:t>Folie </a:t>
            </a:r>
            <a:fld id="{02CEFE82-39F2-4F47-8A0C-D5AB3496FA5C}" type="slidenum">
              <a:rPr smtClean="0"/>
              <a:pPr>
                <a:buFontTx/>
                <a:buNone/>
              </a:pPr>
              <a:t>26</a:t>
            </a:fld>
            <a:endParaRPr lang="de-DE" dirty="0"/>
          </a:p>
        </p:txBody>
      </p:sp>
      <p:pic>
        <p:nvPicPr>
          <p:cNvPr id="2" name="Grafik 1">
            <a:extLst>
              <a:ext uri="{FF2B5EF4-FFF2-40B4-BE49-F238E27FC236}">
                <a16:creationId xmlns:a16="http://schemas.microsoft.com/office/drawing/2014/main" id="{175F1530-B71F-4DD0-A815-35193411462D}"/>
              </a:ext>
            </a:extLst>
          </p:cNvPr>
          <p:cNvPicPr>
            <a:picLocks noChangeAspect="1"/>
          </p:cNvPicPr>
          <p:nvPr/>
        </p:nvPicPr>
        <p:blipFill>
          <a:blip r:embed="rId2"/>
          <a:stretch>
            <a:fillRect/>
          </a:stretch>
        </p:blipFill>
        <p:spPr>
          <a:xfrm>
            <a:off x="7248128" y="1379653"/>
            <a:ext cx="4740170" cy="4605087"/>
          </a:xfrm>
          <a:prstGeom prst="rect">
            <a:avLst/>
          </a:prstGeom>
        </p:spPr>
      </p:pic>
    </p:spTree>
    <p:extLst>
      <p:ext uri="{BB962C8B-B14F-4D97-AF65-F5344CB8AC3E}">
        <p14:creationId xmlns:p14="http://schemas.microsoft.com/office/powerpoint/2010/main" val="2739482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00FBAC0-EC51-429B-A154-C4B65CD9404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63976" y="1148658"/>
            <a:ext cx="3471073" cy="4907089"/>
          </a:xfrm>
          <a:prstGeom prst="rect">
            <a:avLst/>
          </a:prstGeom>
          <a:ln>
            <a:solidFill>
              <a:schemeClr val="tx1"/>
            </a:solidFill>
          </a:ln>
        </p:spPr>
      </p:pic>
      <p:pic>
        <p:nvPicPr>
          <p:cNvPr id="5" name="Grafik 4">
            <a:extLst>
              <a:ext uri="{FF2B5EF4-FFF2-40B4-BE49-F238E27FC236}">
                <a16:creationId xmlns:a16="http://schemas.microsoft.com/office/drawing/2014/main" id="{F2228145-04B8-4F19-AF6F-16E1DB50A48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60096" y="1142692"/>
            <a:ext cx="3479514" cy="4919022"/>
          </a:xfrm>
          <a:prstGeom prst="rect">
            <a:avLst/>
          </a:prstGeom>
          <a:ln>
            <a:solidFill>
              <a:schemeClr val="tx1"/>
            </a:solidFill>
          </a:ln>
        </p:spPr>
      </p:pic>
      <p:sp>
        <p:nvSpPr>
          <p:cNvPr id="6" name="Textfeld 5">
            <a:extLst>
              <a:ext uri="{FF2B5EF4-FFF2-40B4-BE49-F238E27FC236}">
                <a16:creationId xmlns:a16="http://schemas.microsoft.com/office/drawing/2014/main" id="{A286D6DE-3A42-4573-884F-7667675CFCAA}"/>
              </a:ext>
            </a:extLst>
          </p:cNvPr>
          <p:cNvSpPr txBox="1"/>
          <p:nvPr/>
        </p:nvSpPr>
        <p:spPr>
          <a:xfrm>
            <a:off x="652229" y="338031"/>
            <a:ext cx="11273546" cy="738664"/>
          </a:xfrm>
          <a:prstGeom prst="rect">
            <a:avLst/>
          </a:prstGeom>
          <a:noFill/>
        </p:spPr>
        <p:txBody>
          <a:bodyPr wrap="square">
            <a:spAutoFit/>
          </a:bodyPr>
          <a:lstStyle/>
          <a:p>
            <a:pPr>
              <a:spcBef>
                <a:spcPts val="0"/>
              </a:spcBef>
              <a:buNone/>
            </a:pPr>
            <a:r>
              <a:rPr lang="de-DE" sz="2800" b="1" dirty="0">
                <a:solidFill>
                  <a:srgbClr val="F7B105"/>
                </a:solidFill>
                <a:effectLst/>
                <a:latin typeface="Avenir LT Std 35 Light" panose="020B0402020203020204" pitchFamily="34" charset="0"/>
                <a:cs typeface="Segoe UI Light" panose="020B0502040204020203" pitchFamily="34" charset="0"/>
              </a:rPr>
              <a:t>Beispiel: Gebietssteckbrief „Altstadt“</a:t>
            </a:r>
          </a:p>
          <a:p>
            <a:pPr>
              <a:spcBef>
                <a:spcPts val="0"/>
              </a:spcBef>
            </a:pPr>
            <a:endParaRPr lang="de-DE" sz="1400" b="1" dirty="0">
              <a:solidFill>
                <a:srgbClr val="F7B105"/>
              </a:solidFill>
              <a:effectLst/>
              <a:latin typeface="Avenir LT Std 35 Light" panose="020B0402020203020204" pitchFamily="34" charset="0"/>
              <a:cs typeface="Segoe UI Light" panose="020B0502040204020203" pitchFamily="34" charset="0"/>
            </a:endParaRPr>
          </a:p>
        </p:txBody>
      </p:sp>
      <p:sp>
        <p:nvSpPr>
          <p:cNvPr id="7" name="Foliennummer">
            <a:extLst>
              <a:ext uri="{FF2B5EF4-FFF2-40B4-BE49-F238E27FC236}">
                <a16:creationId xmlns:a16="http://schemas.microsoft.com/office/drawing/2014/main" id="{055581EF-1FFA-456A-A415-51F6D038B36E}"/>
              </a:ext>
            </a:extLst>
          </p:cNvPr>
          <p:cNvSpPr txBox="1">
            <a:spLocks/>
          </p:cNvSpPr>
          <p:nvPr/>
        </p:nvSpPr>
        <p:spPr bwMode="gray">
          <a:xfrm>
            <a:off x="263352" y="6513564"/>
            <a:ext cx="1008112" cy="288000"/>
          </a:xfrm>
          <a:prstGeom prst="rect">
            <a:avLst/>
          </a:prstGeom>
        </p:spPr>
        <p:txBody>
          <a:bodyPr vert="horz" lIns="0" tIns="0" rIns="0" bIns="0" rtlCol="0" anchor="ctr" anchorCtr="0"/>
          <a:lstStyle>
            <a:defPPr>
              <a:defRPr lang="de-DE"/>
            </a:defPPr>
            <a:lvl1pPr algn="l" rtl="0" fontAlgn="base">
              <a:spcBef>
                <a:spcPct val="20000"/>
              </a:spcBef>
              <a:spcAft>
                <a:spcPct val="0"/>
              </a:spcAft>
              <a:buChar char="•"/>
              <a:defRPr lang="de-DE" sz="1000" kern="1200" cap="none" smtClean="0">
                <a:solidFill>
                  <a:srgbClr val="2C2C2C"/>
                </a:solidFill>
                <a:effectLst/>
                <a:latin typeface="Avenir LT Std 65 Medium" panose="020B0603020203020204" pitchFamily="34" charset="0"/>
                <a:ea typeface="+mn-ea"/>
                <a:cs typeface="+mn-cs"/>
              </a:defRPr>
            </a:lvl1pPr>
            <a:lvl2pPr marL="4572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2pPr>
            <a:lvl3pPr marL="9144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3pPr>
            <a:lvl4pPr marL="13716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4pPr>
            <a:lvl5pPr marL="18288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5pPr>
            <a:lvl6pPr marL="22860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6pPr>
            <a:lvl7pPr marL="27432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7pPr>
            <a:lvl8pPr marL="32004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8pPr>
            <a:lvl9pPr marL="36576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9pPr>
          </a:lstStyle>
          <a:p>
            <a:pPr>
              <a:buFontTx/>
              <a:buNone/>
            </a:pPr>
            <a:r>
              <a:rPr lang="de-DE" dirty="0"/>
              <a:t>Folie </a:t>
            </a:r>
            <a:fld id="{02CEFE82-39F2-4F47-8A0C-D5AB3496FA5C}" type="slidenum">
              <a:rPr smtClean="0"/>
              <a:pPr>
                <a:buFontTx/>
                <a:buNone/>
              </a:pPr>
              <a:t>27</a:t>
            </a:fld>
            <a:endParaRPr dirty="0"/>
          </a:p>
        </p:txBody>
      </p:sp>
    </p:spTree>
    <p:extLst>
      <p:ext uri="{BB962C8B-B14F-4D97-AF65-F5344CB8AC3E}">
        <p14:creationId xmlns:p14="http://schemas.microsoft.com/office/powerpoint/2010/main" val="1146242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5CC14E3D-67D3-47CE-AC1D-C918CA2926D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400199" y="966853"/>
            <a:ext cx="7063386" cy="5266918"/>
          </a:xfrm>
          <a:prstGeom prst="rect">
            <a:avLst/>
          </a:prstGeom>
          <a:ln>
            <a:solidFill>
              <a:schemeClr val="tx1"/>
            </a:solidFill>
          </a:ln>
        </p:spPr>
      </p:pic>
      <p:pic>
        <p:nvPicPr>
          <p:cNvPr id="4" name="Grafik 3">
            <a:extLst>
              <a:ext uri="{FF2B5EF4-FFF2-40B4-BE49-F238E27FC236}">
                <a16:creationId xmlns:a16="http://schemas.microsoft.com/office/drawing/2014/main" id="{BDAE4F31-BD5E-49ED-BD44-5DE7917C7E5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995068" y="3714526"/>
            <a:ext cx="1781476" cy="2518489"/>
          </a:xfrm>
          <a:prstGeom prst="rect">
            <a:avLst/>
          </a:prstGeom>
          <a:ln>
            <a:solidFill>
              <a:schemeClr val="tx1"/>
            </a:solidFill>
          </a:ln>
        </p:spPr>
      </p:pic>
      <p:pic>
        <p:nvPicPr>
          <p:cNvPr id="9" name="Grafik 8">
            <a:extLst>
              <a:ext uri="{FF2B5EF4-FFF2-40B4-BE49-F238E27FC236}">
                <a16:creationId xmlns:a16="http://schemas.microsoft.com/office/drawing/2014/main" id="{D71C5EDA-A2A2-4738-B449-533B06EDBC2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995470" y="1105436"/>
            <a:ext cx="1773541" cy="2507272"/>
          </a:xfrm>
          <a:prstGeom prst="rect">
            <a:avLst/>
          </a:prstGeom>
          <a:ln>
            <a:solidFill>
              <a:schemeClr val="tx1"/>
            </a:solidFill>
          </a:ln>
        </p:spPr>
      </p:pic>
      <p:sp>
        <p:nvSpPr>
          <p:cNvPr id="70" name="Textfeld 69">
            <a:extLst>
              <a:ext uri="{FF2B5EF4-FFF2-40B4-BE49-F238E27FC236}">
                <a16:creationId xmlns:a16="http://schemas.microsoft.com/office/drawing/2014/main" id="{C1AE92B0-4C88-B634-26A3-DE294CE29DF3}"/>
              </a:ext>
            </a:extLst>
          </p:cNvPr>
          <p:cNvSpPr txBox="1"/>
          <p:nvPr/>
        </p:nvSpPr>
        <p:spPr>
          <a:xfrm>
            <a:off x="652229" y="338031"/>
            <a:ext cx="11273546" cy="738664"/>
          </a:xfrm>
          <a:prstGeom prst="rect">
            <a:avLst/>
          </a:prstGeom>
          <a:noFill/>
        </p:spPr>
        <p:txBody>
          <a:bodyPr wrap="square">
            <a:spAutoFit/>
          </a:bodyPr>
          <a:lstStyle/>
          <a:p>
            <a:pPr>
              <a:spcBef>
                <a:spcPts val="0"/>
              </a:spcBef>
              <a:buNone/>
            </a:pPr>
            <a:r>
              <a:rPr lang="de-DE" sz="2800" b="1" dirty="0">
                <a:solidFill>
                  <a:srgbClr val="F7B105"/>
                </a:solidFill>
                <a:effectLst/>
                <a:latin typeface="Avenir LT Std 35 Light" panose="020B0402020203020204" pitchFamily="34" charset="0"/>
                <a:cs typeface="Segoe UI Light" panose="020B0502040204020203" pitchFamily="34" charset="0"/>
              </a:rPr>
              <a:t>Beispiel: Gebietssteckbrief „Altstadt“</a:t>
            </a:r>
          </a:p>
          <a:p>
            <a:pPr>
              <a:spcBef>
                <a:spcPts val="0"/>
              </a:spcBef>
            </a:pPr>
            <a:endParaRPr lang="de-DE" sz="1400" b="1" dirty="0">
              <a:solidFill>
                <a:srgbClr val="F7B105"/>
              </a:solidFill>
              <a:effectLst/>
              <a:latin typeface="Avenir LT Std 35 Light" panose="020B0402020203020204" pitchFamily="34" charset="0"/>
              <a:cs typeface="Segoe UI Light" panose="020B0502040204020203" pitchFamily="34" charset="0"/>
            </a:endParaRPr>
          </a:p>
        </p:txBody>
      </p:sp>
      <p:sp>
        <p:nvSpPr>
          <p:cNvPr id="29" name="Rechteck 28">
            <a:extLst>
              <a:ext uri="{FF2B5EF4-FFF2-40B4-BE49-F238E27FC236}">
                <a16:creationId xmlns:a16="http://schemas.microsoft.com/office/drawing/2014/main" id="{CD803D17-9EB3-48B0-89B9-8CF30BF2F64A}"/>
              </a:ext>
            </a:extLst>
          </p:cNvPr>
          <p:cNvSpPr/>
          <p:nvPr/>
        </p:nvSpPr>
        <p:spPr>
          <a:xfrm>
            <a:off x="9885704" y="1291136"/>
            <a:ext cx="1980000" cy="1345775"/>
          </a:xfrm>
          <a:prstGeom prst="rect">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1" name="Gerader Verbinder 30">
            <a:extLst>
              <a:ext uri="{FF2B5EF4-FFF2-40B4-BE49-F238E27FC236}">
                <a16:creationId xmlns:a16="http://schemas.microsoft.com/office/drawing/2014/main" id="{1CD9C2EE-FC05-4219-A992-E4510858CBDF}"/>
              </a:ext>
            </a:extLst>
          </p:cNvPr>
          <p:cNvCxnSpPr>
            <a:cxnSpLocks/>
          </p:cNvCxnSpPr>
          <p:nvPr/>
        </p:nvCxnSpPr>
        <p:spPr>
          <a:xfrm>
            <a:off x="8463585" y="966853"/>
            <a:ext cx="1422119" cy="324283"/>
          </a:xfrm>
          <a:prstGeom prst="line">
            <a:avLst/>
          </a:prstGeom>
          <a:ln w="6350"/>
        </p:spPr>
        <p:style>
          <a:lnRef idx="1">
            <a:schemeClr val="dk1"/>
          </a:lnRef>
          <a:fillRef idx="0">
            <a:schemeClr val="dk1"/>
          </a:fillRef>
          <a:effectRef idx="0">
            <a:schemeClr val="dk1"/>
          </a:effectRef>
          <a:fontRef idx="minor">
            <a:schemeClr val="tx1"/>
          </a:fontRef>
        </p:style>
      </p:cxnSp>
      <p:cxnSp>
        <p:nvCxnSpPr>
          <p:cNvPr id="35" name="Gerader Verbinder 34">
            <a:extLst>
              <a:ext uri="{FF2B5EF4-FFF2-40B4-BE49-F238E27FC236}">
                <a16:creationId xmlns:a16="http://schemas.microsoft.com/office/drawing/2014/main" id="{56E64648-A194-4789-A64C-06B8F3BBC94F}"/>
              </a:ext>
            </a:extLst>
          </p:cNvPr>
          <p:cNvCxnSpPr>
            <a:cxnSpLocks/>
          </p:cNvCxnSpPr>
          <p:nvPr/>
        </p:nvCxnSpPr>
        <p:spPr>
          <a:xfrm flipH="1">
            <a:off x="8463585" y="2636911"/>
            <a:ext cx="1422120" cy="3596860"/>
          </a:xfrm>
          <a:prstGeom prst="line">
            <a:avLst/>
          </a:prstGeom>
          <a:ln w="6350"/>
        </p:spPr>
        <p:style>
          <a:lnRef idx="1">
            <a:schemeClr val="dk1"/>
          </a:lnRef>
          <a:fillRef idx="0">
            <a:schemeClr val="dk1"/>
          </a:fillRef>
          <a:effectRef idx="0">
            <a:schemeClr val="dk1"/>
          </a:effectRef>
          <a:fontRef idx="minor">
            <a:schemeClr val="tx1"/>
          </a:fontRef>
        </p:style>
      </p:cxnSp>
      <p:sp>
        <p:nvSpPr>
          <p:cNvPr id="10" name="Foliennummer">
            <a:extLst>
              <a:ext uri="{FF2B5EF4-FFF2-40B4-BE49-F238E27FC236}">
                <a16:creationId xmlns:a16="http://schemas.microsoft.com/office/drawing/2014/main" id="{5A8CA3A5-3F2C-4A8B-BBB5-B3B4AD0AC2A0}"/>
              </a:ext>
            </a:extLst>
          </p:cNvPr>
          <p:cNvSpPr txBox="1">
            <a:spLocks/>
          </p:cNvSpPr>
          <p:nvPr/>
        </p:nvSpPr>
        <p:spPr bwMode="gray">
          <a:xfrm>
            <a:off x="263352" y="6513564"/>
            <a:ext cx="1008112" cy="288000"/>
          </a:xfrm>
          <a:prstGeom prst="rect">
            <a:avLst/>
          </a:prstGeom>
        </p:spPr>
        <p:txBody>
          <a:bodyPr vert="horz" lIns="0" tIns="0" rIns="0" bIns="0" rtlCol="0" anchor="ctr" anchorCtr="0"/>
          <a:lstStyle>
            <a:defPPr>
              <a:defRPr lang="de-DE"/>
            </a:defPPr>
            <a:lvl1pPr algn="l" rtl="0" fontAlgn="base">
              <a:spcBef>
                <a:spcPct val="20000"/>
              </a:spcBef>
              <a:spcAft>
                <a:spcPct val="0"/>
              </a:spcAft>
              <a:buChar char="•"/>
              <a:defRPr lang="de-DE" sz="1000" kern="1200" cap="none" smtClean="0">
                <a:solidFill>
                  <a:srgbClr val="2C2C2C"/>
                </a:solidFill>
                <a:effectLst/>
                <a:latin typeface="Avenir LT Std 65 Medium" panose="020B0603020203020204" pitchFamily="34" charset="0"/>
                <a:ea typeface="+mn-ea"/>
                <a:cs typeface="+mn-cs"/>
              </a:defRPr>
            </a:lvl1pPr>
            <a:lvl2pPr marL="4572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2pPr>
            <a:lvl3pPr marL="9144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3pPr>
            <a:lvl4pPr marL="13716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4pPr>
            <a:lvl5pPr marL="18288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5pPr>
            <a:lvl6pPr marL="22860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6pPr>
            <a:lvl7pPr marL="27432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7pPr>
            <a:lvl8pPr marL="32004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8pPr>
            <a:lvl9pPr marL="36576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9pPr>
          </a:lstStyle>
          <a:p>
            <a:pPr>
              <a:buFontTx/>
              <a:buNone/>
            </a:pPr>
            <a:r>
              <a:rPr lang="de-DE" dirty="0"/>
              <a:t>Folie </a:t>
            </a:r>
            <a:fld id="{02CEFE82-39F2-4F47-8A0C-D5AB3496FA5C}" type="slidenum">
              <a:rPr smtClean="0"/>
              <a:pPr>
                <a:buFontTx/>
                <a:buNone/>
              </a:pPr>
              <a:t>28</a:t>
            </a:fld>
            <a:endParaRPr dirty="0"/>
          </a:p>
        </p:txBody>
      </p:sp>
    </p:spTree>
    <p:extLst>
      <p:ext uri="{BB962C8B-B14F-4D97-AF65-F5344CB8AC3E}">
        <p14:creationId xmlns:p14="http://schemas.microsoft.com/office/powerpoint/2010/main" val="4004051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3D0A742C-83A3-441E-8BA7-63B63BA7CF2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995068" y="3714526"/>
            <a:ext cx="1781476" cy="2518489"/>
          </a:xfrm>
          <a:prstGeom prst="rect">
            <a:avLst/>
          </a:prstGeom>
          <a:ln>
            <a:solidFill>
              <a:schemeClr val="tx1"/>
            </a:solidFill>
          </a:ln>
        </p:spPr>
      </p:pic>
      <p:pic>
        <p:nvPicPr>
          <p:cNvPr id="14" name="Grafik 13">
            <a:extLst>
              <a:ext uri="{FF2B5EF4-FFF2-40B4-BE49-F238E27FC236}">
                <a16:creationId xmlns:a16="http://schemas.microsoft.com/office/drawing/2014/main" id="{B6B8D1A2-57D7-42E2-B7D4-21CC28365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995470" y="1105436"/>
            <a:ext cx="1773541" cy="2507272"/>
          </a:xfrm>
          <a:prstGeom prst="rect">
            <a:avLst/>
          </a:prstGeom>
          <a:ln>
            <a:solidFill>
              <a:schemeClr val="tx1"/>
            </a:solidFill>
          </a:ln>
        </p:spPr>
      </p:pic>
      <p:cxnSp>
        <p:nvCxnSpPr>
          <p:cNvPr id="31" name="Gerader Verbinder 30">
            <a:extLst>
              <a:ext uri="{FF2B5EF4-FFF2-40B4-BE49-F238E27FC236}">
                <a16:creationId xmlns:a16="http://schemas.microsoft.com/office/drawing/2014/main" id="{1CD9C2EE-FC05-4219-A992-E4510858CBDF}"/>
              </a:ext>
            </a:extLst>
          </p:cNvPr>
          <p:cNvCxnSpPr>
            <a:cxnSpLocks/>
          </p:cNvCxnSpPr>
          <p:nvPr/>
        </p:nvCxnSpPr>
        <p:spPr>
          <a:xfrm>
            <a:off x="8976296" y="1596594"/>
            <a:ext cx="909407" cy="1040318"/>
          </a:xfrm>
          <a:prstGeom prst="line">
            <a:avLst/>
          </a:prstGeom>
          <a:ln w="6350"/>
        </p:spPr>
        <p:style>
          <a:lnRef idx="1">
            <a:schemeClr val="dk1"/>
          </a:lnRef>
          <a:fillRef idx="0">
            <a:schemeClr val="dk1"/>
          </a:fillRef>
          <a:effectRef idx="0">
            <a:schemeClr val="dk1"/>
          </a:effectRef>
          <a:fontRef idx="minor">
            <a:schemeClr val="tx1"/>
          </a:fontRef>
        </p:style>
      </p:cxnSp>
      <p:cxnSp>
        <p:nvCxnSpPr>
          <p:cNvPr id="35" name="Gerader Verbinder 34">
            <a:extLst>
              <a:ext uri="{FF2B5EF4-FFF2-40B4-BE49-F238E27FC236}">
                <a16:creationId xmlns:a16="http://schemas.microsoft.com/office/drawing/2014/main" id="{56E64648-A194-4789-A64C-06B8F3BBC94F}"/>
              </a:ext>
            </a:extLst>
          </p:cNvPr>
          <p:cNvCxnSpPr>
            <a:cxnSpLocks/>
          </p:cNvCxnSpPr>
          <p:nvPr/>
        </p:nvCxnSpPr>
        <p:spPr>
          <a:xfrm flipH="1">
            <a:off x="8976296" y="3533214"/>
            <a:ext cx="909411" cy="1119922"/>
          </a:xfrm>
          <a:prstGeom prst="line">
            <a:avLst/>
          </a:prstGeom>
          <a:ln w="6350"/>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D5071FF9-D59F-427A-A8A8-39FF37A2ED9F}"/>
              </a:ext>
            </a:extLst>
          </p:cNvPr>
          <p:cNvPicPr>
            <a:picLocks noChangeAspect="1"/>
          </p:cNvPicPr>
          <p:nvPr/>
        </p:nvPicPr>
        <p:blipFill rotWithShape="1">
          <a:blip r:embed="rId4">
            <a:extLst>
              <a:ext uri="{28A0092B-C50C-407E-A947-70E740481C1C}">
                <a14:useLocalDpi xmlns:a14="http://schemas.microsoft.com/office/drawing/2010/main" val="0"/>
              </a:ext>
            </a:extLst>
          </a:blip>
          <a:srcRect t="61983" b="11026"/>
          <a:stretch/>
        </p:blipFill>
        <p:spPr>
          <a:xfrm>
            <a:off x="965818" y="1596594"/>
            <a:ext cx="8010478" cy="3056542"/>
          </a:xfrm>
          <a:prstGeom prst="rect">
            <a:avLst/>
          </a:prstGeom>
          <a:ln>
            <a:solidFill>
              <a:schemeClr val="tx1"/>
            </a:solidFill>
          </a:ln>
        </p:spPr>
      </p:pic>
      <p:sp>
        <p:nvSpPr>
          <p:cNvPr id="29" name="Rechteck 28">
            <a:extLst>
              <a:ext uri="{FF2B5EF4-FFF2-40B4-BE49-F238E27FC236}">
                <a16:creationId xmlns:a16="http://schemas.microsoft.com/office/drawing/2014/main" id="{CD803D17-9EB3-48B0-89B9-8CF30BF2F64A}"/>
              </a:ext>
            </a:extLst>
          </p:cNvPr>
          <p:cNvSpPr/>
          <p:nvPr/>
        </p:nvSpPr>
        <p:spPr>
          <a:xfrm>
            <a:off x="9885704" y="2636912"/>
            <a:ext cx="1980000" cy="896302"/>
          </a:xfrm>
          <a:prstGeom prst="rect">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3900A699-81B3-45A9-8C94-B62951150AA4}"/>
              </a:ext>
            </a:extLst>
          </p:cNvPr>
          <p:cNvSpPr txBox="1"/>
          <p:nvPr/>
        </p:nvSpPr>
        <p:spPr>
          <a:xfrm>
            <a:off x="652229" y="338031"/>
            <a:ext cx="11273546" cy="738664"/>
          </a:xfrm>
          <a:prstGeom prst="rect">
            <a:avLst/>
          </a:prstGeom>
          <a:noFill/>
        </p:spPr>
        <p:txBody>
          <a:bodyPr wrap="square">
            <a:spAutoFit/>
          </a:bodyPr>
          <a:lstStyle/>
          <a:p>
            <a:pPr>
              <a:spcBef>
                <a:spcPts val="0"/>
              </a:spcBef>
              <a:buNone/>
            </a:pPr>
            <a:r>
              <a:rPr lang="de-DE" sz="2800" b="1" dirty="0">
                <a:solidFill>
                  <a:srgbClr val="F7B105"/>
                </a:solidFill>
                <a:effectLst/>
                <a:latin typeface="Avenir LT Std 35 Light" panose="020B0402020203020204" pitchFamily="34" charset="0"/>
                <a:cs typeface="Segoe UI Light" panose="020B0502040204020203" pitchFamily="34" charset="0"/>
              </a:rPr>
              <a:t>Beispiel: Gebietssteckbrief „Altstadt“</a:t>
            </a:r>
          </a:p>
          <a:p>
            <a:pPr>
              <a:spcBef>
                <a:spcPts val="0"/>
              </a:spcBef>
              <a:buNone/>
            </a:pPr>
            <a:endParaRPr lang="de-DE" sz="1400" b="1" dirty="0">
              <a:solidFill>
                <a:srgbClr val="F7B105"/>
              </a:solidFill>
              <a:effectLst/>
              <a:latin typeface="Avenir LT Std 35 Light" panose="020B0402020203020204" pitchFamily="34" charset="0"/>
              <a:cs typeface="Segoe UI Light" panose="020B0502040204020203" pitchFamily="34" charset="0"/>
            </a:endParaRPr>
          </a:p>
        </p:txBody>
      </p:sp>
      <p:sp>
        <p:nvSpPr>
          <p:cNvPr id="11" name="Foliennummer">
            <a:extLst>
              <a:ext uri="{FF2B5EF4-FFF2-40B4-BE49-F238E27FC236}">
                <a16:creationId xmlns:a16="http://schemas.microsoft.com/office/drawing/2014/main" id="{C12B509D-36C8-4E0D-B09E-055D1DB9DB9F}"/>
              </a:ext>
            </a:extLst>
          </p:cNvPr>
          <p:cNvSpPr txBox="1">
            <a:spLocks/>
          </p:cNvSpPr>
          <p:nvPr/>
        </p:nvSpPr>
        <p:spPr bwMode="gray">
          <a:xfrm>
            <a:off x="263352" y="6513564"/>
            <a:ext cx="1008112" cy="288000"/>
          </a:xfrm>
          <a:prstGeom prst="rect">
            <a:avLst/>
          </a:prstGeom>
        </p:spPr>
        <p:txBody>
          <a:bodyPr vert="horz" lIns="0" tIns="0" rIns="0" bIns="0" rtlCol="0" anchor="ctr" anchorCtr="0"/>
          <a:lstStyle>
            <a:defPPr>
              <a:defRPr lang="de-DE"/>
            </a:defPPr>
            <a:lvl1pPr algn="l" rtl="0" fontAlgn="base">
              <a:spcBef>
                <a:spcPct val="20000"/>
              </a:spcBef>
              <a:spcAft>
                <a:spcPct val="0"/>
              </a:spcAft>
              <a:buChar char="•"/>
              <a:defRPr lang="de-DE" sz="1000" kern="1200" cap="none" smtClean="0">
                <a:solidFill>
                  <a:srgbClr val="2C2C2C"/>
                </a:solidFill>
                <a:effectLst/>
                <a:latin typeface="Avenir LT Std 65 Medium" panose="020B0603020203020204" pitchFamily="34" charset="0"/>
                <a:ea typeface="+mn-ea"/>
                <a:cs typeface="+mn-cs"/>
              </a:defRPr>
            </a:lvl1pPr>
            <a:lvl2pPr marL="4572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2pPr>
            <a:lvl3pPr marL="9144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3pPr>
            <a:lvl4pPr marL="13716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4pPr>
            <a:lvl5pPr marL="18288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5pPr>
            <a:lvl6pPr marL="22860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6pPr>
            <a:lvl7pPr marL="27432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7pPr>
            <a:lvl8pPr marL="32004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8pPr>
            <a:lvl9pPr marL="36576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9pPr>
          </a:lstStyle>
          <a:p>
            <a:pPr>
              <a:buFontTx/>
              <a:buNone/>
            </a:pPr>
            <a:r>
              <a:rPr lang="de-DE" dirty="0"/>
              <a:t>Folie </a:t>
            </a:r>
            <a:fld id="{02CEFE82-39F2-4F47-8A0C-D5AB3496FA5C}" type="slidenum">
              <a:rPr smtClean="0"/>
              <a:pPr>
                <a:buFontTx/>
                <a:buNone/>
              </a:pPr>
              <a:t>29</a:t>
            </a:fld>
            <a:endParaRPr dirty="0"/>
          </a:p>
        </p:txBody>
      </p:sp>
    </p:spTree>
    <p:extLst>
      <p:ext uri="{BB962C8B-B14F-4D97-AF65-F5344CB8AC3E}">
        <p14:creationId xmlns:p14="http://schemas.microsoft.com/office/powerpoint/2010/main" val="379783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feld 69">
            <a:extLst>
              <a:ext uri="{FF2B5EF4-FFF2-40B4-BE49-F238E27FC236}">
                <a16:creationId xmlns:a16="http://schemas.microsoft.com/office/drawing/2014/main" id="{C1AE92B0-4C88-B634-26A3-DE294CE29DF3}"/>
              </a:ext>
            </a:extLst>
          </p:cNvPr>
          <p:cNvSpPr txBox="1"/>
          <p:nvPr/>
        </p:nvSpPr>
        <p:spPr>
          <a:xfrm>
            <a:off x="652229" y="338031"/>
            <a:ext cx="11273546" cy="523220"/>
          </a:xfrm>
          <a:prstGeom prst="rect">
            <a:avLst/>
          </a:prstGeom>
          <a:noFill/>
        </p:spPr>
        <p:txBody>
          <a:bodyPr wrap="square">
            <a:spAutoFit/>
          </a:bodyPr>
          <a:lstStyle/>
          <a:p>
            <a:pPr>
              <a:spcBef>
                <a:spcPts val="0"/>
              </a:spcBef>
              <a:buNone/>
            </a:pPr>
            <a:r>
              <a:rPr lang="de-DE" sz="2800" b="1" dirty="0">
                <a:solidFill>
                  <a:srgbClr val="F7B105"/>
                </a:solidFill>
                <a:effectLst/>
                <a:latin typeface="Avenir LT Std 35 Light" panose="020B0402020203020204" pitchFamily="34" charset="0"/>
                <a:cs typeface="Segoe UI Light" panose="020B0502040204020203" pitchFamily="34" charset="0"/>
              </a:rPr>
              <a:t>Anspruch der kommunalen Wärmeplanung</a:t>
            </a:r>
          </a:p>
        </p:txBody>
      </p:sp>
      <p:sp>
        <p:nvSpPr>
          <p:cNvPr id="27" name="Rechteck: abgerundete Ecken 59">
            <a:extLst>
              <a:ext uri="{FF2B5EF4-FFF2-40B4-BE49-F238E27FC236}">
                <a16:creationId xmlns:a16="http://schemas.microsoft.com/office/drawing/2014/main" id="{119006EF-835A-C1A2-9B2A-968F54C1672C}"/>
              </a:ext>
            </a:extLst>
          </p:cNvPr>
          <p:cNvSpPr/>
          <p:nvPr/>
        </p:nvSpPr>
        <p:spPr>
          <a:xfrm>
            <a:off x="767408" y="1398706"/>
            <a:ext cx="10153128" cy="4838606"/>
          </a:xfrm>
          <a:prstGeom prst="roundRect">
            <a:avLst>
              <a:gd name="adj" fmla="val 6238"/>
            </a:avLst>
          </a:prstGeom>
          <a:solidFill>
            <a:schemeClr val="bg1">
              <a:lumMod val="9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Textfeld 27">
            <a:extLst>
              <a:ext uri="{FF2B5EF4-FFF2-40B4-BE49-F238E27FC236}">
                <a16:creationId xmlns:a16="http://schemas.microsoft.com/office/drawing/2014/main" id="{6ACC4567-A2DB-DC95-AAFF-E0CAD63C8166}"/>
              </a:ext>
            </a:extLst>
          </p:cNvPr>
          <p:cNvSpPr txBox="1"/>
          <p:nvPr/>
        </p:nvSpPr>
        <p:spPr>
          <a:xfrm>
            <a:off x="1127448" y="1700808"/>
            <a:ext cx="8856984" cy="4375621"/>
          </a:xfrm>
          <a:prstGeom prst="rect">
            <a:avLst/>
          </a:prstGeom>
          <a:noFill/>
        </p:spPr>
        <p:txBody>
          <a:bodyPr wrap="square" rtlCol="0">
            <a:spAutoFit/>
          </a:bodyPr>
          <a:lstStyle/>
          <a:p>
            <a:pPr marL="171450" indent="-171450">
              <a:lnSpc>
                <a:spcPts val="2400"/>
              </a:lnSpc>
              <a:spcBef>
                <a:spcPts val="0"/>
              </a:spcBef>
            </a:pPr>
            <a:endParaRPr lang="de-DE" sz="1400" dirty="0">
              <a:solidFill>
                <a:schemeClr val="tx1"/>
              </a:solidFill>
              <a:effectLst/>
              <a:latin typeface="Avenir LT Std 45 Book" panose="020B0502020203020204" pitchFamily="34" charset="0"/>
            </a:endParaRPr>
          </a:p>
          <a:p>
            <a:pPr marL="171450" indent="-171450">
              <a:lnSpc>
                <a:spcPts val="2400"/>
              </a:lnSpc>
              <a:spcBef>
                <a:spcPts val="0"/>
              </a:spcBef>
            </a:pPr>
            <a:endParaRPr lang="de-DE" sz="1400" dirty="0">
              <a:solidFill>
                <a:schemeClr val="tx1"/>
              </a:solidFill>
              <a:effectLst/>
              <a:latin typeface="Avenir LT Std 45 Book" panose="020B0502020203020204" pitchFamily="34" charset="0"/>
            </a:endParaRPr>
          </a:p>
          <a:p>
            <a:pPr marL="171450" indent="-171450">
              <a:lnSpc>
                <a:spcPts val="2400"/>
              </a:lnSpc>
              <a:spcBef>
                <a:spcPts val="0"/>
              </a:spcBef>
            </a:pPr>
            <a:r>
              <a:rPr lang="de-DE" sz="1400" dirty="0">
                <a:solidFill>
                  <a:schemeClr val="tx1"/>
                </a:solidFill>
                <a:effectLst/>
                <a:latin typeface="Avenir LT Std 45 Book" panose="020B0502020203020204" pitchFamily="34" charset="0"/>
              </a:rPr>
              <a:t>Es gibt </a:t>
            </a:r>
            <a:r>
              <a:rPr lang="de-DE" sz="1400" b="1" dirty="0">
                <a:solidFill>
                  <a:schemeClr val="tx1"/>
                </a:solidFill>
                <a:effectLst/>
                <a:latin typeface="Avenir LT Std 45 Book" panose="020B0502020203020204" pitchFamily="34" charset="0"/>
              </a:rPr>
              <a:t>einen konkreten Fahrplan </a:t>
            </a:r>
            <a:r>
              <a:rPr lang="de-DE" sz="1400" dirty="0">
                <a:solidFill>
                  <a:schemeClr val="tx1"/>
                </a:solidFill>
                <a:effectLst/>
                <a:latin typeface="Avenir LT Std 45 Book" panose="020B0502020203020204" pitchFamily="34" charset="0"/>
              </a:rPr>
              <a:t>für die Kommune, wie bis 2045 eine klimaneutrale Wärmeversorgung erreicht werden soll.</a:t>
            </a:r>
          </a:p>
          <a:p>
            <a:pPr marL="171450" indent="-171450">
              <a:lnSpc>
                <a:spcPts val="2400"/>
              </a:lnSpc>
              <a:spcBef>
                <a:spcPts val="0"/>
              </a:spcBef>
            </a:pPr>
            <a:r>
              <a:rPr lang="de-DE" sz="1400" dirty="0">
                <a:solidFill>
                  <a:schemeClr val="tx1"/>
                </a:solidFill>
                <a:effectLst/>
                <a:latin typeface="Avenir LT Std 45 Book" panose="020B0502020203020204" pitchFamily="34" charset="0"/>
              </a:rPr>
              <a:t>Für </a:t>
            </a:r>
            <a:r>
              <a:rPr lang="de-DE" sz="1400" b="1" dirty="0">
                <a:solidFill>
                  <a:schemeClr val="tx1"/>
                </a:solidFill>
                <a:effectLst/>
                <a:latin typeface="Avenir LT Std 45 Book" panose="020B0502020203020204" pitchFamily="34" charset="0"/>
              </a:rPr>
              <a:t>jedes Gebiet der Gemeinde </a:t>
            </a:r>
            <a:r>
              <a:rPr lang="de-DE" sz="1400" dirty="0">
                <a:solidFill>
                  <a:schemeClr val="tx1"/>
                </a:solidFill>
                <a:effectLst/>
                <a:latin typeface="Avenir LT Std 45 Book" panose="020B0502020203020204" pitchFamily="34" charset="0"/>
              </a:rPr>
              <a:t>wird untersucht, wie es aus erneuerbaren Energien mit Wärme versorgt werden kann.</a:t>
            </a:r>
          </a:p>
          <a:p>
            <a:pPr marL="171450" indent="-171450">
              <a:lnSpc>
                <a:spcPts val="2400"/>
              </a:lnSpc>
              <a:spcBef>
                <a:spcPts val="0"/>
              </a:spcBef>
            </a:pPr>
            <a:r>
              <a:rPr lang="de-DE" sz="1400" b="1" dirty="0">
                <a:solidFill>
                  <a:schemeClr val="tx1"/>
                </a:solidFill>
                <a:effectLst/>
                <a:latin typeface="Avenir LT Std 45 Book" panose="020B0502020203020204" pitchFamily="34" charset="0"/>
              </a:rPr>
              <a:t>Einzelmaßnahmen</a:t>
            </a:r>
            <a:r>
              <a:rPr lang="de-DE" sz="1400" dirty="0">
                <a:solidFill>
                  <a:schemeClr val="tx1"/>
                </a:solidFill>
                <a:effectLst/>
                <a:latin typeface="Avenir LT Std 45 Book" panose="020B0502020203020204" pitchFamily="34" charset="0"/>
              </a:rPr>
              <a:t> werden ausgearbeitet und eine Vorgehensweise zur Umsetzung </a:t>
            </a:r>
            <a:r>
              <a:rPr lang="de-DE" sz="1400" b="1" dirty="0">
                <a:solidFill>
                  <a:schemeClr val="tx1"/>
                </a:solidFill>
                <a:effectLst/>
                <a:latin typeface="Avenir LT Std 45 Book" panose="020B0502020203020204" pitchFamily="34" charset="0"/>
              </a:rPr>
              <a:t>vorgeschlagen.</a:t>
            </a:r>
          </a:p>
          <a:p>
            <a:pPr marL="171450" indent="-171450">
              <a:lnSpc>
                <a:spcPts val="2400"/>
              </a:lnSpc>
              <a:spcBef>
                <a:spcPts val="0"/>
              </a:spcBef>
            </a:pPr>
            <a:r>
              <a:rPr lang="de-DE" sz="1400" dirty="0">
                <a:solidFill>
                  <a:schemeClr val="tx1"/>
                </a:solidFill>
                <a:effectLst/>
                <a:latin typeface="Avenir LT Std 45 Book" panose="020B0502020203020204" pitchFamily="34" charset="0"/>
              </a:rPr>
              <a:t>Schaffen von </a:t>
            </a:r>
            <a:r>
              <a:rPr lang="de-DE" sz="1400" b="1" dirty="0">
                <a:solidFill>
                  <a:schemeClr val="tx1"/>
                </a:solidFill>
                <a:effectLst/>
                <a:latin typeface="Avenir LT Std 45 Book" panose="020B0502020203020204" pitchFamily="34" charset="0"/>
              </a:rPr>
              <a:t>Motivation bei den Akteuren vor Ort </a:t>
            </a:r>
            <a:r>
              <a:rPr lang="de-DE" sz="1400" dirty="0">
                <a:solidFill>
                  <a:schemeClr val="tx1"/>
                </a:solidFill>
                <a:effectLst/>
                <a:latin typeface="Avenir LT Std 45 Book" panose="020B0502020203020204" pitchFamily="34" charset="0"/>
              </a:rPr>
              <a:t>zur Umsetzung des Transformationspfads.</a:t>
            </a:r>
          </a:p>
          <a:p>
            <a:pPr>
              <a:lnSpc>
                <a:spcPts val="2400"/>
              </a:lnSpc>
              <a:spcBef>
                <a:spcPts val="0"/>
              </a:spcBef>
              <a:buNone/>
            </a:pPr>
            <a:endParaRPr lang="de-DE" sz="1400" dirty="0">
              <a:solidFill>
                <a:schemeClr val="tx1"/>
              </a:solidFill>
              <a:effectLst/>
              <a:latin typeface="Avenir LT Std 45 Book" panose="020B0502020203020204" pitchFamily="34" charset="0"/>
            </a:endParaRPr>
          </a:p>
          <a:p>
            <a:pPr>
              <a:lnSpc>
                <a:spcPts val="2400"/>
              </a:lnSpc>
              <a:spcBef>
                <a:spcPts val="0"/>
              </a:spcBef>
              <a:buNone/>
            </a:pPr>
            <a:endParaRPr lang="de-DE" sz="1400" dirty="0">
              <a:solidFill>
                <a:schemeClr val="tx1"/>
              </a:solidFill>
              <a:effectLst/>
              <a:latin typeface="Avenir LT Std 45 Book" panose="020B0502020203020204" pitchFamily="34" charset="0"/>
            </a:endParaRPr>
          </a:p>
          <a:p>
            <a:pPr>
              <a:lnSpc>
                <a:spcPts val="2400"/>
              </a:lnSpc>
              <a:spcBef>
                <a:spcPts val="0"/>
              </a:spcBef>
              <a:buNone/>
            </a:pPr>
            <a:endParaRPr lang="de-DE" sz="1400" dirty="0">
              <a:solidFill>
                <a:schemeClr val="tx1"/>
              </a:solidFill>
              <a:effectLst/>
              <a:latin typeface="Avenir LT Std 45 Book" panose="020B0502020203020204" pitchFamily="34" charset="0"/>
            </a:endParaRPr>
          </a:p>
          <a:p>
            <a:pPr marL="171450" indent="-171450">
              <a:lnSpc>
                <a:spcPts val="2400"/>
              </a:lnSpc>
              <a:spcBef>
                <a:spcPts val="0"/>
              </a:spcBef>
            </a:pPr>
            <a:r>
              <a:rPr lang="de-DE" sz="1400" dirty="0">
                <a:solidFill>
                  <a:schemeClr val="tx1"/>
                </a:solidFill>
                <a:effectLst/>
                <a:latin typeface="Avenir LT Std 45 Book" panose="020B0502020203020204" pitchFamily="34" charset="0"/>
              </a:rPr>
              <a:t>Beantwortung dringender Fragen bezüglich der standortspezifischen </a:t>
            </a:r>
            <a:r>
              <a:rPr lang="de-DE" sz="1400" b="1" dirty="0">
                <a:solidFill>
                  <a:schemeClr val="tx1"/>
                </a:solidFill>
                <a:effectLst/>
                <a:latin typeface="Avenir LT Std 45 Book" panose="020B0502020203020204" pitchFamily="34" charset="0"/>
              </a:rPr>
              <a:t>Gebäudebeheizung in der Zukunft.</a:t>
            </a:r>
            <a:endParaRPr lang="de-DE" sz="1400" dirty="0">
              <a:solidFill>
                <a:schemeClr val="tx1"/>
              </a:solidFill>
              <a:effectLst/>
              <a:latin typeface="Avenir LT Std 45 Book" panose="020B0502020203020204" pitchFamily="34" charset="0"/>
            </a:endParaRPr>
          </a:p>
          <a:p>
            <a:pPr marL="171450" indent="-171450">
              <a:lnSpc>
                <a:spcPts val="2400"/>
              </a:lnSpc>
              <a:spcBef>
                <a:spcPts val="0"/>
              </a:spcBef>
            </a:pPr>
            <a:r>
              <a:rPr lang="de-DE" sz="1400" b="1" dirty="0">
                <a:solidFill>
                  <a:schemeClr val="tx1"/>
                </a:solidFill>
                <a:effectLst/>
                <a:latin typeface="Avenir LT Std 45 Book" panose="020B0502020203020204" pitchFamily="34" charset="0"/>
              </a:rPr>
              <a:t>Sachliche Aufklärung </a:t>
            </a:r>
            <a:r>
              <a:rPr lang="de-DE" sz="1400" dirty="0">
                <a:solidFill>
                  <a:schemeClr val="tx1"/>
                </a:solidFill>
                <a:effectLst/>
                <a:latin typeface="Avenir LT Std 45 Book" panose="020B0502020203020204" pitchFamily="34" charset="0"/>
              </a:rPr>
              <a:t>über Vor- und Nachteile verschiedener Heizsysteme.</a:t>
            </a:r>
          </a:p>
          <a:p>
            <a:pPr marL="171450" indent="-171450">
              <a:lnSpc>
                <a:spcPts val="2400"/>
              </a:lnSpc>
              <a:spcBef>
                <a:spcPts val="0"/>
              </a:spcBef>
            </a:pPr>
            <a:r>
              <a:rPr lang="de-DE" sz="1400" dirty="0">
                <a:solidFill>
                  <a:schemeClr val="tx1"/>
                </a:solidFill>
                <a:effectLst/>
                <a:latin typeface="Avenir LT Std 45 Book" panose="020B0502020203020204" pitchFamily="34" charset="0"/>
              </a:rPr>
              <a:t>Informationen zu bestehenden und geplanten </a:t>
            </a:r>
            <a:r>
              <a:rPr lang="de-DE" sz="1400" b="1" dirty="0">
                <a:solidFill>
                  <a:schemeClr val="tx1"/>
                </a:solidFill>
                <a:effectLst/>
                <a:latin typeface="Avenir LT Std 45 Book" panose="020B0502020203020204" pitchFamily="34" charset="0"/>
              </a:rPr>
              <a:t>Wärmenetzen.</a:t>
            </a:r>
          </a:p>
        </p:txBody>
      </p:sp>
      <p:sp>
        <p:nvSpPr>
          <p:cNvPr id="29" name="Textfeld 28">
            <a:extLst>
              <a:ext uri="{FF2B5EF4-FFF2-40B4-BE49-F238E27FC236}">
                <a16:creationId xmlns:a16="http://schemas.microsoft.com/office/drawing/2014/main" id="{CD1F25DE-008A-95E0-A383-331E7A443B56}"/>
              </a:ext>
            </a:extLst>
          </p:cNvPr>
          <p:cNvSpPr txBox="1"/>
          <p:nvPr/>
        </p:nvSpPr>
        <p:spPr>
          <a:xfrm>
            <a:off x="1173603" y="1597670"/>
            <a:ext cx="7514685" cy="389209"/>
          </a:xfrm>
          <a:prstGeom prst="rect">
            <a:avLst/>
          </a:prstGeom>
          <a:noFill/>
        </p:spPr>
        <p:txBody>
          <a:bodyPr wrap="square" rtlCol="0">
            <a:spAutoFit/>
          </a:bodyPr>
          <a:lstStyle/>
          <a:p>
            <a:pPr>
              <a:lnSpc>
                <a:spcPts val="2400"/>
              </a:lnSpc>
              <a:spcBef>
                <a:spcPts val="0"/>
              </a:spcBef>
              <a:buNone/>
            </a:pPr>
            <a:r>
              <a:rPr lang="de-DE" sz="1800" dirty="0">
                <a:solidFill>
                  <a:srgbClr val="F7B105"/>
                </a:solidFill>
                <a:effectLst/>
                <a:latin typeface="Avenir LT Std 45 Book" panose="020B0502020203020204" pitchFamily="34" charset="0"/>
                <a:ea typeface="+mj-ea"/>
                <a:cs typeface="+mj-cs"/>
              </a:rPr>
              <a:t>Aus Sicht der Kommune: Strategisches Planungsinstrument</a:t>
            </a:r>
          </a:p>
        </p:txBody>
      </p:sp>
      <p:cxnSp>
        <p:nvCxnSpPr>
          <p:cNvPr id="30" name="Gerader Verbinder 29">
            <a:extLst>
              <a:ext uri="{FF2B5EF4-FFF2-40B4-BE49-F238E27FC236}">
                <a16:creationId xmlns:a16="http://schemas.microsoft.com/office/drawing/2014/main" id="{B9E7FBF2-D365-4F93-4EBB-E4CCAD80A7C1}"/>
              </a:ext>
            </a:extLst>
          </p:cNvPr>
          <p:cNvCxnSpPr>
            <a:cxnSpLocks/>
          </p:cNvCxnSpPr>
          <p:nvPr/>
        </p:nvCxnSpPr>
        <p:spPr>
          <a:xfrm>
            <a:off x="1836995" y="2100071"/>
            <a:ext cx="4171567" cy="0"/>
          </a:xfrm>
          <a:prstGeom prst="line">
            <a:avLst/>
          </a:prstGeom>
          <a:ln w="38100">
            <a:solidFill>
              <a:srgbClr val="3B3B3B"/>
            </a:solidFill>
          </a:ln>
        </p:spPr>
        <p:style>
          <a:lnRef idx="1">
            <a:schemeClr val="accent1"/>
          </a:lnRef>
          <a:fillRef idx="0">
            <a:schemeClr val="accent1"/>
          </a:fillRef>
          <a:effectRef idx="0">
            <a:schemeClr val="accent1"/>
          </a:effectRef>
          <a:fontRef idx="minor">
            <a:schemeClr val="tx1"/>
          </a:fontRef>
        </p:style>
      </p:cxnSp>
      <p:sp>
        <p:nvSpPr>
          <p:cNvPr id="31" name="Textfeld 30">
            <a:extLst>
              <a:ext uri="{FF2B5EF4-FFF2-40B4-BE49-F238E27FC236}">
                <a16:creationId xmlns:a16="http://schemas.microsoft.com/office/drawing/2014/main" id="{CD1F25DE-008A-95E0-A383-331E7A443B56}"/>
              </a:ext>
            </a:extLst>
          </p:cNvPr>
          <p:cNvSpPr txBox="1"/>
          <p:nvPr/>
        </p:nvSpPr>
        <p:spPr>
          <a:xfrm>
            <a:off x="2927648" y="4437112"/>
            <a:ext cx="7848872" cy="389209"/>
          </a:xfrm>
          <a:prstGeom prst="rect">
            <a:avLst/>
          </a:prstGeom>
          <a:noFill/>
        </p:spPr>
        <p:txBody>
          <a:bodyPr wrap="square" rtlCol="0">
            <a:spAutoFit/>
          </a:bodyPr>
          <a:lstStyle/>
          <a:p>
            <a:pPr>
              <a:lnSpc>
                <a:spcPts val="2400"/>
              </a:lnSpc>
              <a:spcBef>
                <a:spcPts val="0"/>
              </a:spcBef>
              <a:buNone/>
            </a:pPr>
            <a:r>
              <a:rPr lang="de-DE" sz="1800" dirty="0">
                <a:solidFill>
                  <a:srgbClr val="F7B105"/>
                </a:solidFill>
                <a:effectLst/>
                <a:latin typeface="Avenir LT Std 45 Book" panose="020B0502020203020204" pitchFamily="34" charset="0"/>
                <a:ea typeface="+mj-ea"/>
                <a:cs typeface="+mj-cs"/>
              </a:rPr>
              <a:t>Aus Sicht der Bürgerinnen und Bürger: Wunsch nach Planungssicherheit</a:t>
            </a:r>
          </a:p>
        </p:txBody>
      </p:sp>
      <p:cxnSp>
        <p:nvCxnSpPr>
          <p:cNvPr id="32" name="Gerader Verbinder 31">
            <a:extLst>
              <a:ext uri="{FF2B5EF4-FFF2-40B4-BE49-F238E27FC236}">
                <a16:creationId xmlns:a16="http://schemas.microsoft.com/office/drawing/2014/main" id="{B9E7FBF2-D365-4F93-4EBB-E4CCAD80A7C1}"/>
              </a:ext>
            </a:extLst>
          </p:cNvPr>
          <p:cNvCxnSpPr>
            <a:cxnSpLocks/>
          </p:cNvCxnSpPr>
          <p:nvPr/>
        </p:nvCxnSpPr>
        <p:spPr>
          <a:xfrm>
            <a:off x="4239112" y="4939513"/>
            <a:ext cx="4171567" cy="0"/>
          </a:xfrm>
          <a:prstGeom prst="line">
            <a:avLst/>
          </a:prstGeom>
          <a:ln w="38100">
            <a:solidFill>
              <a:srgbClr val="3B3B3B"/>
            </a:solidFill>
          </a:ln>
        </p:spPr>
        <p:style>
          <a:lnRef idx="1">
            <a:schemeClr val="accent1"/>
          </a:lnRef>
          <a:fillRef idx="0">
            <a:schemeClr val="accent1"/>
          </a:fillRef>
          <a:effectRef idx="0">
            <a:schemeClr val="accent1"/>
          </a:effectRef>
          <a:fontRef idx="minor">
            <a:schemeClr val="tx1"/>
          </a:fontRef>
        </p:style>
      </p:cxnSp>
      <p:sp>
        <p:nvSpPr>
          <p:cNvPr id="9" name="Foliennummer">
            <a:extLst>
              <a:ext uri="{FF2B5EF4-FFF2-40B4-BE49-F238E27FC236}">
                <a16:creationId xmlns:a16="http://schemas.microsoft.com/office/drawing/2014/main" id="{5834E905-DC5D-4764-8681-1D10CE64518B}"/>
              </a:ext>
            </a:extLst>
          </p:cNvPr>
          <p:cNvSpPr txBox="1">
            <a:spLocks/>
          </p:cNvSpPr>
          <p:nvPr/>
        </p:nvSpPr>
        <p:spPr bwMode="gray">
          <a:xfrm>
            <a:off x="263352" y="6513564"/>
            <a:ext cx="1008112" cy="288000"/>
          </a:xfrm>
          <a:prstGeom prst="rect">
            <a:avLst/>
          </a:prstGeom>
        </p:spPr>
        <p:txBody>
          <a:bodyPr vert="horz" lIns="0" tIns="0" rIns="0" bIns="0" rtlCol="0" anchor="ctr" anchorCtr="0"/>
          <a:lstStyle>
            <a:defPPr>
              <a:defRPr lang="de-DE"/>
            </a:defPPr>
            <a:lvl1pPr algn="l" rtl="0" fontAlgn="base">
              <a:spcBef>
                <a:spcPct val="20000"/>
              </a:spcBef>
              <a:spcAft>
                <a:spcPct val="0"/>
              </a:spcAft>
              <a:buChar char="•"/>
              <a:defRPr lang="de-DE" sz="1000" kern="1200" cap="none" smtClean="0">
                <a:solidFill>
                  <a:srgbClr val="2C2C2C"/>
                </a:solidFill>
                <a:effectLst/>
                <a:latin typeface="Avenir LT Std 65 Medium" panose="020B0603020203020204" pitchFamily="34" charset="0"/>
                <a:ea typeface="+mn-ea"/>
                <a:cs typeface="+mn-cs"/>
              </a:defRPr>
            </a:lvl1pPr>
            <a:lvl2pPr marL="4572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2pPr>
            <a:lvl3pPr marL="9144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3pPr>
            <a:lvl4pPr marL="13716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4pPr>
            <a:lvl5pPr marL="18288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5pPr>
            <a:lvl6pPr marL="22860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6pPr>
            <a:lvl7pPr marL="27432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7pPr>
            <a:lvl8pPr marL="32004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8pPr>
            <a:lvl9pPr marL="36576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9pPr>
          </a:lstStyle>
          <a:p>
            <a:pPr>
              <a:buFontTx/>
              <a:buNone/>
            </a:pPr>
            <a:r>
              <a:rPr lang="de-DE"/>
              <a:t>Folie </a:t>
            </a:r>
            <a:fld id="{02CEFE82-39F2-4F47-8A0C-D5AB3496FA5C}" type="slidenum">
              <a:rPr smtClean="0"/>
              <a:pPr>
                <a:buFontTx/>
                <a:buNone/>
              </a:pPr>
              <a:t>3</a:t>
            </a:fld>
            <a:endParaRPr dirty="0"/>
          </a:p>
        </p:txBody>
      </p:sp>
    </p:spTree>
    <p:extLst>
      <p:ext uri="{BB962C8B-B14F-4D97-AF65-F5344CB8AC3E}">
        <p14:creationId xmlns:p14="http://schemas.microsoft.com/office/powerpoint/2010/main" val="2486937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FD71D81D-36E4-4078-92A4-F00571540C5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995068" y="3714526"/>
            <a:ext cx="1781476" cy="2518489"/>
          </a:xfrm>
          <a:prstGeom prst="rect">
            <a:avLst/>
          </a:prstGeom>
          <a:ln>
            <a:solidFill>
              <a:schemeClr val="tx1"/>
            </a:solidFill>
          </a:ln>
        </p:spPr>
      </p:pic>
      <p:pic>
        <p:nvPicPr>
          <p:cNvPr id="14" name="Grafik 13">
            <a:extLst>
              <a:ext uri="{FF2B5EF4-FFF2-40B4-BE49-F238E27FC236}">
                <a16:creationId xmlns:a16="http://schemas.microsoft.com/office/drawing/2014/main" id="{A283003F-FC79-4918-A902-A40F5670CBA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995470" y="1105436"/>
            <a:ext cx="1773541" cy="2507272"/>
          </a:xfrm>
          <a:prstGeom prst="rect">
            <a:avLst/>
          </a:prstGeom>
          <a:ln>
            <a:solidFill>
              <a:schemeClr val="tx1"/>
            </a:solidFill>
          </a:ln>
        </p:spPr>
      </p:pic>
      <p:cxnSp>
        <p:nvCxnSpPr>
          <p:cNvPr id="31" name="Gerader Verbinder 30">
            <a:extLst>
              <a:ext uri="{FF2B5EF4-FFF2-40B4-BE49-F238E27FC236}">
                <a16:creationId xmlns:a16="http://schemas.microsoft.com/office/drawing/2014/main" id="{1CD9C2EE-FC05-4219-A992-E4510858CBDF}"/>
              </a:ext>
            </a:extLst>
          </p:cNvPr>
          <p:cNvCxnSpPr>
            <a:cxnSpLocks/>
          </p:cNvCxnSpPr>
          <p:nvPr/>
        </p:nvCxnSpPr>
        <p:spPr>
          <a:xfrm>
            <a:off x="9033027" y="1751418"/>
            <a:ext cx="852677" cy="2134344"/>
          </a:xfrm>
          <a:prstGeom prst="line">
            <a:avLst/>
          </a:prstGeom>
          <a:ln w="6350"/>
        </p:spPr>
        <p:style>
          <a:lnRef idx="1">
            <a:schemeClr val="dk1"/>
          </a:lnRef>
          <a:fillRef idx="0">
            <a:schemeClr val="dk1"/>
          </a:fillRef>
          <a:effectRef idx="0">
            <a:schemeClr val="dk1"/>
          </a:effectRef>
          <a:fontRef idx="minor">
            <a:schemeClr val="tx1"/>
          </a:fontRef>
        </p:style>
      </p:cxnSp>
      <p:cxnSp>
        <p:nvCxnSpPr>
          <p:cNvPr id="35" name="Gerader Verbinder 34">
            <a:extLst>
              <a:ext uri="{FF2B5EF4-FFF2-40B4-BE49-F238E27FC236}">
                <a16:creationId xmlns:a16="http://schemas.microsoft.com/office/drawing/2014/main" id="{56E64648-A194-4789-A64C-06B8F3BBC94F}"/>
              </a:ext>
            </a:extLst>
          </p:cNvPr>
          <p:cNvCxnSpPr>
            <a:cxnSpLocks/>
          </p:cNvCxnSpPr>
          <p:nvPr/>
        </p:nvCxnSpPr>
        <p:spPr>
          <a:xfrm flipH="1">
            <a:off x="9033027" y="4725145"/>
            <a:ext cx="852677" cy="761580"/>
          </a:xfrm>
          <a:prstGeom prst="line">
            <a:avLst/>
          </a:prstGeom>
          <a:ln w="6350"/>
        </p:spPr>
        <p:style>
          <a:lnRef idx="1">
            <a:schemeClr val="dk1"/>
          </a:lnRef>
          <a:fillRef idx="0">
            <a:schemeClr val="dk1"/>
          </a:fillRef>
          <a:effectRef idx="0">
            <a:schemeClr val="dk1"/>
          </a:effectRef>
          <a:fontRef idx="minor">
            <a:schemeClr val="tx1"/>
          </a:fontRef>
        </p:style>
      </p:cxnSp>
      <p:pic>
        <p:nvPicPr>
          <p:cNvPr id="5" name="Grafik 4">
            <a:extLst>
              <a:ext uri="{FF2B5EF4-FFF2-40B4-BE49-F238E27FC236}">
                <a16:creationId xmlns:a16="http://schemas.microsoft.com/office/drawing/2014/main" id="{BBA7CFA0-2A2C-4A86-83F8-D72F87B34C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49333" y="1759027"/>
            <a:ext cx="7883694" cy="3720089"/>
          </a:xfrm>
          <a:prstGeom prst="rect">
            <a:avLst/>
          </a:prstGeom>
          <a:ln>
            <a:solidFill>
              <a:schemeClr val="tx1"/>
            </a:solidFill>
          </a:ln>
        </p:spPr>
      </p:pic>
      <p:sp>
        <p:nvSpPr>
          <p:cNvPr id="29" name="Rechteck 28">
            <a:extLst>
              <a:ext uri="{FF2B5EF4-FFF2-40B4-BE49-F238E27FC236}">
                <a16:creationId xmlns:a16="http://schemas.microsoft.com/office/drawing/2014/main" id="{CD803D17-9EB3-48B0-89B9-8CF30BF2F64A}"/>
              </a:ext>
            </a:extLst>
          </p:cNvPr>
          <p:cNvSpPr/>
          <p:nvPr/>
        </p:nvSpPr>
        <p:spPr>
          <a:xfrm>
            <a:off x="9885704" y="3885763"/>
            <a:ext cx="1980000" cy="839382"/>
          </a:xfrm>
          <a:prstGeom prst="rect">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36A71C7B-B8F0-4CEA-9023-EA0441DCFFFF}"/>
              </a:ext>
            </a:extLst>
          </p:cNvPr>
          <p:cNvSpPr txBox="1"/>
          <p:nvPr/>
        </p:nvSpPr>
        <p:spPr>
          <a:xfrm>
            <a:off x="652229" y="338031"/>
            <a:ext cx="11273546" cy="738664"/>
          </a:xfrm>
          <a:prstGeom prst="rect">
            <a:avLst/>
          </a:prstGeom>
          <a:noFill/>
        </p:spPr>
        <p:txBody>
          <a:bodyPr wrap="square">
            <a:spAutoFit/>
          </a:bodyPr>
          <a:lstStyle/>
          <a:p>
            <a:pPr>
              <a:spcBef>
                <a:spcPts val="0"/>
              </a:spcBef>
              <a:buNone/>
            </a:pPr>
            <a:r>
              <a:rPr lang="de-DE" sz="2800" b="1" dirty="0">
                <a:solidFill>
                  <a:srgbClr val="F7B105"/>
                </a:solidFill>
                <a:effectLst/>
                <a:latin typeface="Avenir LT Std 35 Light" panose="020B0402020203020204" pitchFamily="34" charset="0"/>
                <a:cs typeface="Segoe UI Light" panose="020B0502040204020203" pitchFamily="34" charset="0"/>
              </a:rPr>
              <a:t>Beispiel: Gebietssteckbrief „Altstadt“</a:t>
            </a:r>
          </a:p>
          <a:p>
            <a:pPr>
              <a:spcBef>
                <a:spcPts val="0"/>
              </a:spcBef>
              <a:buNone/>
            </a:pPr>
            <a:endParaRPr lang="de-DE" sz="1400" b="1" dirty="0">
              <a:solidFill>
                <a:srgbClr val="F7B105"/>
              </a:solidFill>
              <a:effectLst/>
              <a:latin typeface="Avenir LT Std 35 Light" panose="020B0402020203020204" pitchFamily="34" charset="0"/>
              <a:cs typeface="Segoe UI Light" panose="020B0502040204020203" pitchFamily="34" charset="0"/>
            </a:endParaRPr>
          </a:p>
        </p:txBody>
      </p:sp>
      <p:sp>
        <p:nvSpPr>
          <p:cNvPr id="11" name="Foliennummer">
            <a:extLst>
              <a:ext uri="{FF2B5EF4-FFF2-40B4-BE49-F238E27FC236}">
                <a16:creationId xmlns:a16="http://schemas.microsoft.com/office/drawing/2014/main" id="{A4290249-B630-4021-9833-21D43EA9F15D}"/>
              </a:ext>
            </a:extLst>
          </p:cNvPr>
          <p:cNvSpPr txBox="1">
            <a:spLocks/>
          </p:cNvSpPr>
          <p:nvPr/>
        </p:nvSpPr>
        <p:spPr bwMode="gray">
          <a:xfrm>
            <a:off x="263352" y="6513564"/>
            <a:ext cx="1008112" cy="288000"/>
          </a:xfrm>
          <a:prstGeom prst="rect">
            <a:avLst/>
          </a:prstGeom>
        </p:spPr>
        <p:txBody>
          <a:bodyPr vert="horz" lIns="0" tIns="0" rIns="0" bIns="0" rtlCol="0" anchor="ctr" anchorCtr="0"/>
          <a:lstStyle>
            <a:defPPr>
              <a:defRPr lang="de-DE"/>
            </a:defPPr>
            <a:lvl1pPr algn="l" rtl="0" fontAlgn="base">
              <a:spcBef>
                <a:spcPct val="20000"/>
              </a:spcBef>
              <a:spcAft>
                <a:spcPct val="0"/>
              </a:spcAft>
              <a:buChar char="•"/>
              <a:defRPr lang="de-DE" sz="1000" kern="1200" cap="none" smtClean="0">
                <a:solidFill>
                  <a:srgbClr val="2C2C2C"/>
                </a:solidFill>
                <a:effectLst/>
                <a:latin typeface="Avenir LT Std 65 Medium" panose="020B0603020203020204" pitchFamily="34" charset="0"/>
                <a:ea typeface="+mn-ea"/>
                <a:cs typeface="+mn-cs"/>
              </a:defRPr>
            </a:lvl1pPr>
            <a:lvl2pPr marL="4572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2pPr>
            <a:lvl3pPr marL="9144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3pPr>
            <a:lvl4pPr marL="13716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4pPr>
            <a:lvl5pPr marL="18288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5pPr>
            <a:lvl6pPr marL="22860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6pPr>
            <a:lvl7pPr marL="27432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7pPr>
            <a:lvl8pPr marL="32004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8pPr>
            <a:lvl9pPr marL="36576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9pPr>
          </a:lstStyle>
          <a:p>
            <a:pPr>
              <a:buFontTx/>
              <a:buNone/>
            </a:pPr>
            <a:r>
              <a:rPr lang="de-DE" dirty="0"/>
              <a:t>Folie </a:t>
            </a:r>
            <a:fld id="{02CEFE82-39F2-4F47-8A0C-D5AB3496FA5C}" type="slidenum">
              <a:rPr smtClean="0"/>
              <a:pPr>
                <a:buFontTx/>
                <a:buNone/>
              </a:pPr>
              <a:t>30</a:t>
            </a:fld>
            <a:endParaRPr dirty="0"/>
          </a:p>
        </p:txBody>
      </p:sp>
    </p:spTree>
    <p:extLst>
      <p:ext uri="{BB962C8B-B14F-4D97-AF65-F5344CB8AC3E}">
        <p14:creationId xmlns:p14="http://schemas.microsoft.com/office/powerpoint/2010/main" val="7281431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4B10521D-83A4-4EB3-8BC6-EC2E853DC44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995068" y="3714526"/>
            <a:ext cx="1781476" cy="2518489"/>
          </a:xfrm>
          <a:prstGeom prst="rect">
            <a:avLst/>
          </a:prstGeom>
          <a:ln>
            <a:solidFill>
              <a:schemeClr val="tx1"/>
            </a:solidFill>
          </a:ln>
        </p:spPr>
      </p:pic>
      <p:pic>
        <p:nvPicPr>
          <p:cNvPr id="13" name="Grafik 12">
            <a:extLst>
              <a:ext uri="{FF2B5EF4-FFF2-40B4-BE49-F238E27FC236}">
                <a16:creationId xmlns:a16="http://schemas.microsoft.com/office/drawing/2014/main" id="{D27D07C1-58DB-4D57-A7AD-78234BD1772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995470" y="1105436"/>
            <a:ext cx="1773541" cy="2507272"/>
          </a:xfrm>
          <a:prstGeom prst="rect">
            <a:avLst/>
          </a:prstGeom>
          <a:ln>
            <a:solidFill>
              <a:schemeClr val="tx1"/>
            </a:solidFill>
          </a:ln>
        </p:spPr>
      </p:pic>
      <p:pic>
        <p:nvPicPr>
          <p:cNvPr id="4" name="Grafik 3">
            <a:extLst>
              <a:ext uri="{FF2B5EF4-FFF2-40B4-BE49-F238E27FC236}">
                <a16:creationId xmlns:a16="http://schemas.microsoft.com/office/drawing/2014/main" id="{2F2EF03B-E258-449D-BBEF-B447187BFEC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00240" y="1903693"/>
            <a:ext cx="6806561" cy="3430757"/>
          </a:xfrm>
          <a:prstGeom prst="rect">
            <a:avLst/>
          </a:prstGeom>
          <a:ln>
            <a:solidFill>
              <a:schemeClr val="tx1"/>
            </a:solidFill>
          </a:ln>
        </p:spPr>
      </p:pic>
      <p:cxnSp>
        <p:nvCxnSpPr>
          <p:cNvPr id="31" name="Gerader Verbinder 30">
            <a:extLst>
              <a:ext uri="{FF2B5EF4-FFF2-40B4-BE49-F238E27FC236}">
                <a16:creationId xmlns:a16="http://schemas.microsoft.com/office/drawing/2014/main" id="{1CD9C2EE-FC05-4219-A992-E4510858CBDF}"/>
              </a:ext>
            </a:extLst>
          </p:cNvPr>
          <p:cNvCxnSpPr>
            <a:cxnSpLocks/>
          </p:cNvCxnSpPr>
          <p:nvPr/>
        </p:nvCxnSpPr>
        <p:spPr>
          <a:xfrm>
            <a:off x="8506801" y="1903693"/>
            <a:ext cx="1378903" cy="2821452"/>
          </a:xfrm>
          <a:prstGeom prst="line">
            <a:avLst/>
          </a:prstGeom>
          <a:ln w="6350"/>
        </p:spPr>
        <p:style>
          <a:lnRef idx="1">
            <a:schemeClr val="dk1"/>
          </a:lnRef>
          <a:fillRef idx="0">
            <a:schemeClr val="dk1"/>
          </a:fillRef>
          <a:effectRef idx="0">
            <a:schemeClr val="dk1"/>
          </a:effectRef>
          <a:fontRef idx="minor">
            <a:schemeClr val="tx1"/>
          </a:fontRef>
        </p:style>
      </p:cxnSp>
      <p:cxnSp>
        <p:nvCxnSpPr>
          <p:cNvPr id="35" name="Gerader Verbinder 34">
            <a:extLst>
              <a:ext uri="{FF2B5EF4-FFF2-40B4-BE49-F238E27FC236}">
                <a16:creationId xmlns:a16="http://schemas.microsoft.com/office/drawing/2014/main" id="{56E64648-A194-4789-A64C-06B8F3BBC94F}"/>
              </a:ext>
            </a:extLst>
          </p:cNvPr>
          <p:cNvCxnSpPr>
            <a:cxnSpLocks/>
          </p:cNvCxnSpPr>
          <p:nvPr/>
        </p:nvCxnSpPr>
        <p:spPr>
          <a:xfrm flipH="1" flipV="1">
            <a:off x="8506802" y="5334450"/>
            <a:ext cx="1378902" cy="266250"/>
          </a:xfrm>
          <a:prstGeom prst="line">
            <a:avLst/>
          </a:prstGeom>
          <a:ln w="6350"/>
        </p:spPr>
        <p:style>
          <a:lnRef idx="1">
            <a:schemeClr val="dk1"/>
          </a:lnRef>
          <a:fillRef idx="0">
            <a:schemeClr val="dk1"/>
          </a:fillRef>
          <a:effectRef idx="0">
            <a:schemeClr val="dk1"/>
          </a:effectRef>
          <a:fontRef idx="minor">
            <a:schemeClr val="tx1"/>
          </a:fontRef>
        </p:style>
      </p:cxnSp>
      <p:sp>
        <p:nvSpPr>
          <p:cNvPr id="29" name="Rechteck 28">
            <a:extLst>
              <a:ext uri="{FF2B5EF4-FFF2-40B4-BE49-F238E27FC236}">
                <a16:creationId xmlns:a16="http://schemas.microsoft.com/office/drawing/2014/main" id="{CD803D17-9EB3-48B0-89B9-8CF30BF2F64A}"/>
              </a:ext>
            </a:extLst>
          </p:cNvPr>
          <p:cNvSpPr/>
          <p:nvPr/>
        </p:nvSpPr>
        <p:spPr>
          <a:xfrm>
            <a:off x="9885704" y="4725145"/>
            <a:ext cx="1980000" cy="875555"/>
          </a:xfrm>
          <a:prstGeom prst="rect">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E020E569-6B6E-4126-AE02-42B0DC5B258F}"/>
              </a:ext>
            </a:extLst>
          </p:cNvPr>
          <p:cNvSpPr txBox="1"/>
          <p:nvPr/>
        </p:nvSpPr>
        <p:spPr>
          <a:xfrm>
            <a:off x="652229" y="338031"/>
            <a:ext cx="11273546" cy="738664"/>
          </a:xfrm>
          <a:prstGeom prst="rect">
            <a:avLst/>
          </a:prstGeom>
          <a:noFill/>
        </p:spPr>
        <p:txBody>
          <a:bodyPr wrap="square">
            <a:spAutoFit/>
          </a:bodyPr>
          <a:lstStyle/>
          <a:p>
            <a:pPr>
              <a:spcBef>
                <a:spcPts val="0"/>
              </a:spcBef>
              <a:buNone/>
            </a:pPr>
            <a:r>
              <a:rPr lang="de-DE" sz="2800" b="1" dirty="0">
                <a:solidFill>
                  <a:srgbClr val="F7B105"/>
                </a:solidFill>
                <a:effectLst/>
                <a:latin typeface="Avenir LT Std 35 Light" panose="020B0402020203020204" pitchFamily="34" charset="0"/>
                <a:cs typeface="Segoe UI Light" panose="020B0502040204020203" pitchFamily="34" charset="0"/>
              </a:rPr>
              <a:t>Beispiel: Gebietssteckbrief „Altstadt“</a:t>
            </a:r>
          </a:p>
          <a:p>
            <a:pPr>
              <a:spcBef>
                <a:spcPts val="0"/>
              </a:spcBef>
              <a:buNone/>
            </a:pPr>
            <a:endParaRPr lang="de-DE" sz="1400" b="1" dirty="0">
              <a:solidFill>
                <a:srgbClr val="F7B105"/>
              </a:solidFill>
              <a:effectLst/>
              <a:latin typeface="Avenir LT Std 35 Light" panose="020B0402020203020204" pitchFamily="34" charset="0"/>
              <a:cs typeface="Segoe UI Light" panose="020B0502040204020203" pitchFamily="34" charset="0"/>
            </a:endParaRPr>
          </a:p>
        </p:txBody>
      </p:sp>
      <p:sp>
        <p:nvSpPr>
          <p:cNvPr id="11" name="Foliennummer">
            <a:extLst>
              <a:ext uri="{FF2B5EF4-FFF2-40B4-BE49-F238E27FC236}">
                <a16:creationId xmlns:a16="http://schemas.microsoft.com/office/drawing/2014/main" id="{7A22768B-C903-4145-AEC1-B60B4F99D7AB}"/>
              </a:ext>
            </a:extLst>
          </p:cNvPr>
          <p:cNvSpPr txBox="1">
            <a:spLocks/>
          </p:cNvSpPr>
          <p:nvPr/>
        </p:nvSpPr>
        <p:spPr bwMode="gray">
          <a:xfrm>
            <a:off x="263352" y="6513564"/>
            <a:ext cx="1008112" cy="288000"/>
          </a:xfrm>
          <a:prstGeom prst="rect">
            <a:avLst/>
          </a:prstGeom>
        </p:spPr>
        <p:txBody>
          <a:bodyPr vert="horz" lIns="0" tIns="0" rIns="0" bIns="0" rtlCol="0" anchor="ctr" anchorCtr="0"/>
          <a:lstStyle>
            <a:defPPr>
              <a:defRPr lang="de-DE"/>
            </a:defPPr>
            <a:lvl1pPr algn="l" rtl="0" fontAlgn="base">
              <a:spcBef>
                <a:spcPct val="20000"/>
              </a:spcBef>
              <a:spcAft>
                <a:spcPct val="0"/>
              </a:spcAft>
              <a:buChar char="•"/>
              <a:defRPr lang="de-DE" sz="1000" kern="1200" cap="none" smtClean="0">
                <a:solidFill>
                  <a:srgbClr val="2C2C2C"/>
                </a:solidFill>
                <a:effectLst/>
                <a:latin typeface="Avenir LT Std 65 Medium" panose="020B0603020203020204" pitchFamily="34" charset="0"/>
                <a:ea typeface="+mn-ea"/>
                <a:cs typeface="+mn-cs"/>
              </a:defRPr>
            </a:lvl1pPr>
            <a:lvl2pPr marL="4572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2pPr>
            <a:lvl3pPr marL="9144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3pPr>
            <a:lvl4pPr marL="13716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4pPr>
            <a:lvl5pPr marL="18288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5pPr>
            <a:lvl6pPr marL="22860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6pPr>
            <a:lvl7pPr marL="27432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7pPr>
            <a:lvl8pPr marL="32004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8pPr>
            <a:lvl9pPr marL="36576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9pPr>
          </a:lstStyle>
          <a:p>
            <a:pPr>
              <a:buFontTx/>
              <a:buNone/>
            </a:pPr>
            <a:r>
              <a:rPr lang="de-DE" dirty="0"/>
              <a:t>Folie </a:t>
            </a:r>
            <a:fld id="{02CEFE82-39F2-4F47-8A0C-D5AB3496FA5C}" type="slidenum">
              <a:rPr smtClean="0"/>
              <a:pPr>
                <a:buFontTx/>
                <a:buNone/>
              </a:pPr>
              <a:t>31</a:t>
            </a:fld>
            <a:endParaRPr dirty="0"/>
          </a:p>
        </p:txBody>
      </p:sp>
    </p:spTree>
    <p:extLst>
      <p:ext uri="{BB962C8B-B14F-4D97-AF65-F5344CB8AC3E}">
        <p14:creationId xmlns:p14="http://schemas.microsoft.com/office/powerpoint/2010/main" val="13465682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0CBFBE26-6144-46E1-9D3E-9638648F517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995068" y="3714526"/>
            <a:ext cx="1781476" cy="2518489"/>
          </a:xfrm>
          <a:prstGeom prst="rect">
            <a:avLst/>
          </a:prstGeom>
          <a:ln>
            <a:solidFill>
              <a:schemeClr val="tx1"/>
            </a:solidFill>
          </a:ln>
        </p:spPr>
      </p:pic>
      <p:pic>
        <p:nvPicPr>
          <p:cNvPr id="14" name="Grafik 13">
            <a:extLst>
              <a:ext uri="{FF2B5EF4-FFF2-40B4-BE49-F238E27FC236}">
                <a16:creationId xmlns:a16="http://schemas.microsoft.com/office/drawing/2014/main" id="{44D1AB95-9B61-4B0F-A46B-19AD0FD80FF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995470" y="1105436"/>
            <a:ext cx="1773541" cy="2507272"/>
          </a:xfrm>
          <a:prstGeom prst="rect">
            <a:avLst/>
          </a:prstGeom>
          <a:ln>
            <a:solidFill>
              <a:schemeClr val="tx1"/>
            </a:solidFill>
          </a:ln>
        </p:spPr>
      </p:pic>
      <p:pic>
        <p:nvPicPr>
          <p:cNvPr id="4" name="Grafik 3">
            <a:extLst>
              <a:ext uri="{FF2B5EF4-FFF2-40B4-BE49-F238E27FC236}">
                <a16:creationId xmlns:a16="http://schemas.microsoft.com/office/drawing/2014/main" id="{2F2EF03B-E258-449D-BBEF-B447187BFEC9}"/>
              </a:ext>
            </a:extLst>
          </p:cNvPr>
          <p:cNvPicPr>
            <a:picLocks noChangeAspect="1"/>
          </p:cNvPicPr>
          <p:nvPr/>
        </p:nvPicPr>
        <p:blipFill rotWithShape="1">
          <a:blip r:embed="rId4">
            <a:extLst>
              <a:ext uri="{28A0092B-C50C-407E-A947-70E740481C1C}">
                <a14:useLocalDpi xmlns:a14="http://schemas.microsoft.com/office/drawing/2010/main" val="0"/>
              </a:ext>
            </a:extLst>
          </a:blip>
          <a:srcRect l="-1347" t="73818" r="1347" b="2821"/>
          <a:stretch/>
        </p:blipFill>
        <p:spPr>
          <a:xfrm>
            <a:off x="1460024" y="2759419"/>
            <a:ext cx="7042212" cy="2325765"/>
          </a:xfrm>
          <a:prstGeom prst="rect">
            <a:avLst/>
          </a:prstGeom>
          <a:ln>
            <a:solidFill>
              <a:schemeClr val="tx1"/>
            </a:solidFill>
          </a:ln>
        </p:spPr>
      </p:pic>
      <p:cxnSp>
        <p:nvCxnSpPr>
          <p:cNvPr id="31" name="Gerader Verbinder 30">
            <a:extLst>
              <a:ext uri="{FF2B5EF4-FFF2-40B4-BE49-F238E27FC236}">
                <a16:creationId xmlns:a16="http://schemas.microsoft.com/office/drawing/2014/main" id="{1CD9C2EE-FC05-4219-A992-E4510858CBDF}"/>
              </a:ext>
            </a:extLst>
          </p:cNvPr>
          <p:cNvCxnSpPr>
            <a:cxnSpLocks/>
          </p:cNvCxnSpPr>
          <p:nvPr/>
        </p:nvCxnSpPr>
        <p:spPr>
          <a:xfrm>
            <a:off x="8506801" y="2759419"/>
            <a:ext cx="1378903" cy="2829821"/>
          </a:xfrm>
          <a:prstGeom prst="line">
            <a:avLst/>
          </a:prstGeom>
          <a:ln w="6350"/>
        </p:spPr>
        <p:style>
          <a:lnRef idx="1">
            <a:schemeClr val="dk1"/>
          </a:lnRef>
          <a:fillRef idx="0">
            <a:schemeClr val="dk1"/>
          </a:fillRef>
          <a:effectRef idx="0">
            <a:schemeClr val="dk1"/>
          </a:effectRef>
          <a:fontRef idx="minor">
            <a:schemeClr val="tx1"/>
          </a:fontRef>
        </p:style>
      </p:cxnSp>
      <p:cxnSp>
        <p:nvCxnSpPr>
          <p:cNvPr id="35" name="Gerader Verbinder 34">
            <a:extLst>
              <a:ext uri="{FF2B5EF4-FFF2-40B4-BE49-F238E27FC236}">
                <a16:creationId xmlns:a16="http://schemas.microsoft.com/office/drawing/2014/main" id="{56E64648-A194-4789-A64C-06B8F3BBC94F}"/>
              </a:ext>
            </a:extLst>
          </p:cNvPr>
          <p:cNvCxnSpPr>
            <a:cxnSpLocks/>
          </p:cNvCxnSpPr>
          <p:nvPr/>
        </p:nvCxnSpPr>
        <p:spPr>
          <a:xfrm flipH="1" flipV="1">
            <a:off x="8502236" y="5085184"/>
            <a:ext cx="1383468" cy="1033249"/>
          </a:xfrm>
          <a:prstGeom prst="line">
            <a:avLst/>
          </a:prstGeom>
          <a:ln w="6350"/>
        </p:spPr>
        <p:style>
          <a:lnRef idx="1">
            <a:schemeClr val="dk1"/>
          </a:lnRef>
          <a:fillRef idx="0">
            <a:schemeClr val="dk1"/>
          </a:fillRef>
          <a:effectRef idx="0">
            <a:schemeClr val="dk1"/>
          </a:effectRef>
          <a:fontRef idx="minor">
            <a:schemeClr val="tx1"/>
          </a:fontRef>
        </p:style>
      </p:cxnSp>
      <p:sp>
        <p:nvSpPr>
          <p:cNvPr id="11" name="Textfeld 10">
            <a:extLst>
              <a:ext uri="{FF2B5EF4-FFF2-40B4-BE49-F238E27FC236}">
                <a16:creationId xmlns:a16="http://schemas.microsoft.com/office/drawing/2014/main" id="{CE62A4BF-1B28-41CF-B58E-B935D10334DE}"/>
              </a:ext>
            </a:extLst>
          </p:cNvPr>
          <p:cNvSpPr txBox="1"/>
          <p:nvPr/>
        </p:nvSpPr>
        <p:spPr>
          <a:xfrm>
            <a:off x="652229" y="338031"/>
            <a:ext cx="11273546" cy="523220"/>
          </a:xfrm>
          <a:prstGeom prst="rect">
            <a:avLst/>
          </a:prstGeom>
          <a:noFill/>
        </p:spPr>
        <p:txBody>
          <a:bodyPr wrap="square">
            <a:spAutoFit/>
          </a:bodyPr>
          <a:lstStyle/>
          <a:p>
            <a:pPr>
              <a:spcBef>
                <a:spcPts val="0"/>
              </a:spcBef>
              <a:buNone/>
            </a:pPr>
            <a:r>
              <a:rPr lang="de-DE" sz="2800" b="1" dirty="0">
                <a:solidFill>
                  <a:srgbClr val="F7B105"/>
                </a:solidFill>
                <a:effectLst/>
                <a:latin typeface="Avenir LT Std 35 Light" panose="020B0402020203020204" pitchFamily="34" charset="0"/>
                <a:cs typeface="Segoe UI Light" panose="020B0502040204020203" pitchFamily="34" charset="0"/>
              </a:rPr>
              <a:t>Beispiel: Gebietssteckbrief „Altstadt“</a:t>
            </a:r>
          </a:p>
        </p:txBody>
      </p:sp>
      <p:sp>
        <p:nvSpPr>
          <p:cNvPr id="29" name="Rechteck 28">
            <a:extLst>
              <a:ext uri="{FF2B5EF4-FFF2-40B4-BE49-F238E27FC236}">
                <a16:creationId xmlns:a16="http://schemas.microsoft.com/office/drawing/2014/main" id="{CD803D17-9EB3-48B0-89B9-8CF30BF2F64A}"/>
              </a:ext>
            </a:extLst>
          </p:cNvPr>
          <p:cNvSpPr/>
          <p:nvPr/>
        </p:nvSpPr>
        <p:spPr>
          <a:xfrm>
            <a:off x="9885704" y="5589240"/>
            <a:ext cx="1980000" cy="529192"/>
          </a:xfrm>
          <a:prstGeom prst="rect">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Foliennummer">
            <a:extLst>
              <a:ext uri="{FF2B5EF4-FFF2-40B4-BE49-F238E27FC236}">
                <a16:creationId xmlns:a16="http://schemas.microsoft.com/office/drawing/2014/main" id="{070C1952-F4AA-439C-8D25-C55E046062AC}"/>
              </a:ext>
            </a:extLst>
          </p:cNvPr>
          <p:cNvSpPr txBox="1">
            <a:spLocks/>
          </p:cNvSpPr>
          <p:nvPr/>
        </p:nvSpPr>
        <p:spPr bwMode="gray">
          <a:xfrm>
            <a:off x="263352" y="6513564"/>
            <a:ext cx="1008112" cy="288000"/>
          </a:xfrm>
          <a:prstGeom prst="rect">
            <a:avLst/>
          </a:prstGeom>
        </p:spPr>
        <p:txBody>
          <a:bodyPr vert="horz" lIns="0" tIns="0" rIns="0" bIns="0" rtlCol="0" anchor="ctr" anchorCtr="0"/>
          <a:lstStyle>
            <a:defPPr>
              <a:defRPr lang="de-DE"/>
            </a:defPPr>
            <a:lvl1pPr algn="l" rtl="0" fontAlgn="base">
              <a:spcBef>
                <a:spcPct val="20000"/>
              </a:spcBef>
              <a:spcAft>
                <a:spcPct val="0"/>
              </a:spcAft>
              <a:buChar char="•"/>
              <a:defRPr lang="de-DE" sz="1000" kern="1200" cap="none" smtClean="0">
                <a:solidFill>
                  <a:srgbClr val="2C2C2C"/>
                </a:solidFill>
                <a:effectLst/>
                <a:latin typeface="Avenir LT Std 65 Medium" panose="020B0603020203020204" pitchFamily="34" charset="0"/>
                <a:ea typeface="+mn-ea"/>
                <a:cs typeface="+mn-cs"/>
              </a:defRPr>
            </a:lvl1pPr>
            <a:lvl2pPr marL="4572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2pPr>
            <a:lvl3pPr marL="9144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3pPr>
            <a:lvl4pPr marL="13716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4pPr>
            <a:lvl5pPr marL="18288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5pPr>
            <a:lvl6pPr marL="22860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6pPr>
            <a:lvl7pPr marL="27432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7pPr>
            <a:lvl8pPr marL="32004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8pPr>
            <a:lvl9pPr marL="36576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9pPr>
          </a:lstStyle>
          <a:p>
            <a:pPr>
              <a:buFontTx/>
              <a:buNone/>
            </a:pPr>
            <a:r>
              <a:rPr lang="de-DE" dirty="0"/>
              <a:t>Folie </a:t>
            </a:r>
            <a:fld id="{02CEFE82-39F2-4F47-8A0C-D5AB3496FA5C}" type="slidenum">
              <a:rPr smtClean="0"/>
              <a:pPr>
                <a:buFontTx/>
                <a:buNone/>
              </a:pPr>
              <a:t>32</a:t>
            </a:fld>
            <a:endParaRPr dirty="0"/>
          </a:p>
        </p:txBody>
      </p:sp>
    </p:spTree>
    <p:extLst>
      <p:ext uri="{BB962C8B-B14F-4D97-AF65-F5344CB8AC3E}">
        <p14:creationId xmlns:p14="http://schemas.microsoft.com/office/powerpoint/2010/main" val="8773053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hteck: abgerundete Ecken 59">
            <a:extLst>
              <a:ext uri="{FF2B5EF4-FFF2-40B4-BE49-F238E27FC236}">
                <a16:creationId xmlns:a16="http://schemas.microsoft.com/office/drawing/2014/main" id="{119006EF-835A-C1A2-9B2A-968F54C1672C}"/>
              </a:ext>
            </a:extLst>
          </p:cNvPr>
          <p:cNvSpPr/>
          <p:nvPr/>
        </p:nvSpPr>
        <p:spPr>
          <a:xfrm>
            <a:off x="767408" y="1398706"/>
            <a:ext cx="6267569" cy="4694590"/>
          </a:xfrm>
          <a:prstGeom prst="roundRect">
            <a:avLst>
              <a:gd name="adj" fmla="val 6238"/>
            </a:avLst>
          </a:prstGeom>
          <a:solidFill>
            <a:schemeClr val="bg1">
              <a:lumMod val="9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Textfeld 69">
            <a:extLst>
              <a:ext uri="{FF2B5EF4-FFF2-40B4-BE49-F238E27FC236}">
                <a16:creationId xmlns:a16="http://schemas.microsoft.com/office/drawing/2014/main" id="{C1AE92B0-4C88-B634-26A3-DE294CE29DF3}"/>
              </a:ext>
            </a:extLst>
          </p:cNvPr>
          <p:cNvSpPr txBox="1"/>
          <p:nvPr/>
        </p:nvSpPr>
        <p:spPr>
          <a:xfrm>
            <a:off x="652229" y="338031"/>
            <a:ext cx="11273546" cy="738664"/>
          </a:xfrm>
          <a:prstGeom prst="rect">
            <a:avLst/>
          </a:prstGeom>
          <a:noFill/>
        </p:spPr>
        <p:txBody>
          <a:bodyPr wrap="square">
            <a:spAutoFit/>
          </a:bodyPr>
          <a:lstStyle/>
          <a:p>
            <a:pPr>
              <a:spcBef>
                <a:spcPts val="0"/>
              </a:spcBef>
              <a:buNone/>
            </a:pPr>
            <a:r>
              <a:rPr lang="de-DE" sz="2800" b="1" dirty="0">
                <a:solidFill>
                  <a:srgbClr val="F7B105"/>
                </a:solidFill>
                <a:effectLst/>
                <a:latin typeface="Avenir LT Std 35 Light" panose="020B0402020203020204" pitchFamily="34" charset="0"/>
                <a:cs typeface="Segoe UI Light" panose="020B0502040204020203" pitchFamily="34" charset="0"/>
              </a:rPr>
              <a:t>Maßnahmensteckbriefe – Ziele </a:t>
            </a:r>
          </a:p>
          <a:p>
            <a:pPr>
              <a:spcBef>
                <a:spcPts val="0"/>
              </a:spcBef>
            </a:pPr>
            <a:endParaRPr lang="de-DE" sz="1400" b="1" dirty="0">
              <a:solidFill>
                <a:srgbClr val="F7B105"/>
              </a:solidFill>
              <a:effectLst/>
              <a:latin typeface="Avenir LT Std 35 Light" panose="020B0402020203020204" pitchFamily="34" charset="0"/>
              <a:cs typeface="Segoe UI Light" panose="020B0502040204020203" pitchFamily="34" charset="0"/>
            </a:endParaRPr>
          </a:p>
        </p:txBody>
      </p:sp>
      <p:sp>
        <p:nvSpPr>
          <p:cNvPr id="47" name="Textfeld 46">
            <a:extLst>
              <a:ext uri="{FF2B5EF4-FFF2-40B4-BE49-F238E27FC236}">
                <a16:creationId xmlns:a16="http://schemas.microsoft.com/office/drawing/2014/main" id="{6ACC4567-A2DB-DC95-AAFF-E0CAD63C8166}"/>
              </a:ext>
            </a:extLst>
          </p:cNvPr>
          <p:cNvSpPr txBox="1"/>
          <p:nvPr/>
        </p:nvSpPr>
        <p:spPr>
          <a:xfrm>
            <a:off x="1123281" y="1689770"/>
            <a:ext cx="5764807" cy="4070602"/>
          </a:xfrm>
          <a:prstGeom prst="rect">
            <a:avLst/>
          </a:prstGeom>
          <a:noFill/>
        </p:spPr>
        <p:txBody>
          <a:bodyPr wrap="square" rtlCol="0">
            <a:spAutoFit/>
          </a:bodyPr>
          <a:lstStyle/>
          <a:p>
            <a:pPr marL="171450" indent="-171450">
              <a:lnSpc>
                <a:spcPts val="2400"/>
              </a:lnSpc>
              <a:spcBef>
                <a:spcPts val="0"/>
              </a:spcBef>
            </a:pPr>
            <a:r>
              <a:rPr lang="de-DE" sz="1600" b="1" dirty="0">
                <a:solidFill>
                  <a:schemeClr val="tx1"/>
                </a:solidFill>
                <a:effectLst/>
                <a:latin typeface="Avenir LT Std 45 Book" panose="020B0502020203020204" pitchFamily="34" charset="0"/>
                <a:ea typeface="+mj-ea"/>
                <a:cs typeface="+mj-cs"/>
              </a:rPr>
              <a:t>Ziel: </a:t>
            </a:r>
            <a:r>
              <a:rPr lang="de-DE" sz="1600" dirty="0">
                <a:solidFill>
                  <a:schemeClr val="tx1"/>
                </a:solidFill>
                <a:effectLst/>
                <a:latin typeface="Avenir LT Std 45 Book" panose="020B0502020203020204" pitchFamily="34" charset="0"/>
                <a:ea typeface="+mj-ea"/>
                <a:cs typeface="+mj-cs"/>
              </a:rPr>
              <a:t>Bereitstellung</a:t>
            </a:r>
            <a:r>
              <a:rPr lang="de-DE" sz="1600" b="1" dirty="0">
                <a:solidFill>
                  <a:schemeClr val="tx1"/>
                </a:solidFill>
                <a:effectLst/>
                <a:latin typeface="Avenir LT Std 45 Book" panose="020B0502020203020204" pitchFamily="34" charset="0"/>
                <a:ea typeface="+mj-ea"/>
                <a:cs typeface="+mj-cs"/>
              </a:rPr>
              <a:t> </a:t>
            </a:r>
            <a:r>
              <a:rPr lang="de-DE" sz="1600" dirty="0">
                <a:solidFill>
                  <a:schemeClr val="tx1"/>
                </a:solidFill>
                <a:effectLst/>
                <a:latin typeface="Avenir LT Std 45 Book" panose="020B0502020203020204" pitchFamily="34" charset="0"/>
                <a:ea typeface="+mj-ea"/>
                <a:cs typeface="+mj-cs"/>
              </a:rPr>
              <a:t>konkreter Maßnahmen zur Umsetzung der Wärmewendestrategie </a:t>
            </a:r>
          </a:p>
          <a:p>
            <a:pPr marL="171450" indent="-171450">
              <a:lnSpc>
                <a:spcPts val="2400"/>
              </a:lnSpc>
              <a:spcBef>
                <a:spcPts val="0"/>
              </a:spcBef>
            </a:pPr>
            <a:r>
              <a:rPr lang="de-DE" sz="1600" b="1" dirty="0">
                <a:solidFill>
                  <a:schemeClr val="tx1"/>
                </a:solidFill>
                <a:effectLst/>
                <a:latin typeface="Avenir LT Std 45 Book" panose="020B0502020203020204" pitchFamily="34" charset="0"/>
                <a:ea typeface="+mj-ea"/>
                <a:cs typeface="+mj-cs"/>
              </a:rPr>
              <a:t>Zentrale Fragen sollen beantwortet werden:</a:t>
            </a:r>
          </a:p>
          <a:p>
            <a:pPr marL="628650" lvl="1" indent="-171450">
              <a:lnSpc>
                <a:spcPts val="2400"/>
              </a:lnSpc>
              <a:spcBef>
                <a:spcPts val="0"/>
              </a:spcBef>
            </a:pPr>
            <a:r>
              <a:rPr lang="de-DE" sz="1400" dirty="0">
                <a:solidFill>
                  <a:schemeClr val="tx1"/>
                </a:solidFill>
                <a:effectLst/>
                <a:latin typeface="Avenir LT Std 45 Book" panose="020B0502020203020204" pitchFamily="34" charset="0"/>
                <a:ea typeface="+mj-ea"/>
                <a:cs typeface="+mj-cs"/>
              </a:rPr>
              <a:t>Welche Maßnahmen sind erforderlich?</a:t>
            </a:r>
          </a:p>
          <a:p>
            <a:pPr marL="628650" lvl="1" indent="-171450">
              <a:lnSpc>
                <a:spcPts val="2400"/>
              </a:lnSpc>
              <a:spcBef>
                <a:spcPts val="0"/>
              </a:spcBef>
            </a:pPr>
            <a:r>
              <a:rPr lang="de-DE" sz="1400" dirty="0">
                <a:solidFill>
                  <a:schemeClr val="tx1"/>
                </a:solidFill>
                <a:effectLst/>
                <a:latin typeface="Avenir LT Std 45 Book" panose="020B0502020203020204" pitchFamily="34" charset="0"/>
                <a:ea typeface="+mj-ea"/>
                <a:cs typeface="+mj-cs"/>
              </a:rPr>
              <a:t>Wer ist dafür verantwortlich?</a:t>
            </a:r>
          </a:p>
          <a:p>
            <a:pPr marL="628650" lvl="1" indent="-171450">
              <a:lnSpc>
                <a:spcPts val="2400"/>
              </a:lnSpc>
              <a:spcBef>
                <a:spcPts val="0"/>
              </a:spcBef>
            </a:pPr>
            <a:r>
              <a:rPr lang="de-DE" sz="1400" dirty="0">
                <a:solidFill>
                  <a:schemeClr val="tx1"/>
                </a:solidFill>
                <a:effectLst/>
                <a:latin typeface="Avenir LT Std 45 Book" panose="020B0502020203020204" pitchFamily="34" charset="0"/>
                <a:ea typeface="+mj-ea"/>
                <a:cs typeface="+mj-cs"/>
              </a:rPr>
              <a:t>Welche Handlungsschritte werden benötigt?</a:t>
            </a:r>
          </a:p>
          <a:p>
            <a:pPr marL="628650" lvl="1" indent="-171450">
              <a:lnSpc>
                <a:spcPts val="2400"/>
              </a:lnSpc>
              <a:spcBef>
                <a:spcPts val="0"/>
              </a:spcBef>
            </a:pPr>
            <a:r>
              <a:rPr lang="de-DE" sz="1400" dirty="0">
                <a:solidFill>
                  <a:schemeClr val="tx1"/>
                </a:solidFill>
                <a:effectLst/>
                <a:latin typeface="Avenir LT Std 45 Book" panose="020B0502020203020204" pitchFamily="34" charset="0"/>
                <a:ea typeface="+mj-ea"/>
                <a:cs typeface="+mj-cs"/>
              </a:rPr>
              <a:t>Wann und wie lange ist die Maßnahme erforderlich?</a:t>
            </a:r>
          </a:p>
          <a:p>
            <a:pPr marL="628650" lvl="1" indent="-171450">
              <a:lnSpc>
                <a:spcPts val="2400"/>
              </a:lnSpc>
              <a:spcBef>
                <a:spcPts val="0"/>
              </a:spcBef>
            </a:pPr>
            <a:r>
              <a:rPr lang="de-DE" sz="1400" dirty="0">
                <a:solidFill>
                  <a:schemeClr val="tx1"/>
                </a:solidFill>
                <a:effectLst/>
                <a:latin typeface="Avenir LT Std 45 Book" panose="020B0502020203020204" pitchFamily="34" charset="0"/>
                <a:ea typeface="+mj-ea"/>
                <a:cs typeface="+mj-cs"/>
              </a:rPr>
              <a:t>Welcher Aufwand kommt bei der Maßnahme auf die Stadt zu?</a:t>
            </a:r>
          </a:p>
          <a:p>
            <a:pPr marL="628650" lvl="1" indent="-171450">
              <a:lnSpc>
                <a:spcPts val="2400"/>
              </a:lnSpc>
              <a:spcBef>
                <a:spcPts val="0"/>
              </a:spcBef>
            </a:pPr>
            <a:r>
              <a:rPr lang="de-DE" sz="1400" dirty="0">
                <a:solidFill>
                  <a:schemeClr val="tx1"/>
                </a:solidFill>
                <a:effectLst/>
                <a:latin typeface="Avenir LT Std 45 Book" panose="020B0502020203020204" pitchFamily="34" charset="0"/>
                <a:ea typeface="+mj-ea"/>
                <a:cs typeface="+mj-cs"/>
              </a:rPr>
              <a:t>Welche Kosten fallen für die Maßnahme an?</a:t>
            </a:r>
          </a:p>
          <a:p>
            <a:pPr marL="628650" lvl="1" indent="-171450">
              <a:lnSpc>
                <a:spcPts val="2400"/>
              </a:lnSpc>
              <a:spcBef>
                <a:spcPts val="0"/>
              </a:spcBef>
            </a:pPr>
            <a:r>
              <a:rPr lang="de-DE" sz="1400" dirty="0">
                <a:solidFill>
                  <a:schemeClr val="tx1"/>
                </a:solidFill>
                <a:effectLst/>
                <a:latin typeface="Avenir LT Std 45 Book" panose="020B0502020203020204" pitchFamily="34" charset="0"/>
                <a:ea typeface="+mj-ea"/>
                <a:cs typeface="+mj-cs"/>
              </a:rPr>
              <a:t>Welche Förderungen können zur Finanzierung genutzt werden?</a:t>
            </a:r>
          </a:p>
          <a:p>
            <a:pPr marL="628650" lvl="1" indent="-171450">
              <a:lnSpc>
                <a:spcPts val="2400"/>
              </a:lnSpc>
              <a:spcBef>
                <a:spcPts val="0"/>
              </a:spcBef>
            </a:pPr>
            <a:endParaRPr lang="de-DE" sz="1400" dirty="0">
              <a:solidFill>
                <a:schemeClr val="tx1"/>
              </a:solidFill>
              <a:effectLst/>
              <a:latin typeface="Avenir LT Std 45 Book" panose="020B0502020203020204" pitchFamily="34" charset="0"/>
              <a:ea typeface="+mj-ea"/>
              <a:cs typeface="+mj-cs"/>
            </a:endParaRPr>
          </a:p>
          <a:p>
            <a:pPr marL="171450" indent="-171450">
              <a:lnSpc>
                <a:spcPts val="2400"/>
              </a:lnSpc>
              <a:spcBef>
                <a:spcPts val="0"/>
              </a:spcBef>
            </a:pPr>
            <a:r>
              <a:rPr lang="de-DE" sz="1600" dirty="0">
                <a:solidFill>
                  <a:schemeClr val="tx1"/>
                </a:solidFill>
                <a:effectLst/>
                <a:latin typeface="Avenir LT Std 45 Book" panose="020B0502020203020204" pitchFamily="34" charset="0"/>
                <a:ea typeface="+mj-ea"/>
                <a:cs typeface="+mj-cs"/>
              </a:rPr>
              <a:t>Veröffentlichung des Maßnahmenkatalogs gemeinsam mit der KWP</a:t>
            </a:r>
          </a:p>
        </p:txBody>
      </p:sp>
      <p:pic>
        <p:nvPicPr>
          <p:cNvPr id="3" name="Grafik 2">
            <a:extLst>
              <a:ext uri="{FF2B5EF4-FFF2-40B4-BE49-F238E27FC236}">
                <a16:creationId xmlns:a16="http://schemas.microsoft.com/office/drawing/2014/main" id="{95FFB054-320C-479E-8D47-908C8142D5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35" b="6935"/>
          <a:stretch/>
        </p:blipFill>
        <p:spPr>
          <a:xfrm>
            <a:off x="7390850" y="836712"/>
            <a:ext cx="4494519" cy="5472608"/>
          </a:xfrm>
          <a:prstGeom prst="rect">
            <a:avLst/>
          </a:prstGeom>
          <a:ln>
            <a:solidFill>
              <a:schemeClr val="tx1"/>
            </a:solidFill>
          </a:ln>
        </p:spPr>
      </p:pic>
      <p:sp>
        <p:nvSpPr>
          <p:cNvPr id="6" name="Foliennummer">
            <a:extLst>
              <a:ext uri="{FF2B5EF4-FFF2-40B4-BE49-F238E27FC236}">
                <a16:creationId xmlns:a16="http://schemas.microsoft.com/office/drawing/2014/main" id="{56067D0E-D1DE-4EDD-8A0F-542A09641AA0}"/>
              </a:ext>
            </a:extLst>
          </p:cNvPr>
          <p:cNvSpPr>
            <a:spLocks noGrp="1"/>
          </p:cNvSpPr>
          <p:nvPr>
            <p:ph type="sldNum" sz="quarter" idx="4"/>
          </p:nvPr>
        </p:nvSpPr>
        <p:spPr bwMode="gray">
          <a:xfrm>
            <a:off x="263352" y="6513564"/>
            <a:ext cx="1008112" cy="288000"/>
          </a:xfrm>
          <a:prstGeom prst="rect">
            <a:avLst/>
          </a:prstGeom>
        </p:spPr>
        <p:txBody>
          <a:bodyPr vert="horz" lIns="0" tIns="0" rIns="0" bIns="0" rtlCol="0" anchor="ctr" anchorCtr="0"/>
          <a:lstStyle>
            <a:defPPr>
              <a:defRPr lang="de-DE"/>
            </a:defPPr>
            <a:lvl1pPr algn="l" rtl="0" fontAlgn="base">
              <a:spcBef>
                <a:spcPct val="20000"/>
              </a:spcBef>
              <a:spcAft>
                <a:spcPct val="0"/>
              </a:spcAft>
              <a:buChar char="•"/>
              <a:defRPr lang="de-DE" sz="1000" kern="1200" cap="none" smtClean="0">
                <a:solidFill>
                  <a:srgbClr val="2C2C2C"/>
                </a:solidFill>
                <a:effectLst/>
                <a:latin typeface="Avenir LT Std 65 Medium" panose="020B0603020203020204" pitchFamily="34" charset="0"/>
                <a:ea typeface="+mn-ea"/>
                <a:cs typeface="+mn-cs"/>
              </a:defRPr>
            </a:lvl1pPr>
            <a:lvl2pPr marL="4572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2pPr>
            <a:lvl3pPr marL="9144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3pPr>
            <a:lvl4pPr marL="13716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4pPr>
            <a:lvl5pPr marL="18288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5pPr>
            <a:lvl6pPr marL="22860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6pPr>
            <a:lvl7pPr marL="27432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7pPr>
            <a:lvl8pPr marL="32004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8pPr>
            <a:lvl9pPr marL="36576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9pPr>
          </a:lstStyle>
          <a:p>
            <a:pPr>
              <a:buFontTx/>
              <a:buNone/>
            </a:pPr>
            <a:r>
              <a:rPr lang="de-DE"/>
              <a:t>Folie </a:t>
            </a:r>
            <a:fld id="{02CEFE82-39F2-4F47-8A0C-D5AB3496FA5C}" type="slidenum">
              <a:rPr smtClean="0"/>
              <a:pPr>
                <a:buFontTx/>
                <a:buNone/>
              </a:pPr>
              <a:t>33</a:t>
            </a:fld>
            <a:endParaRPr lang="de-DE" dirty="0"/>
          </a:p>
        </p:txBody>
      </p:sp>
    </p:spTree>
    <p:extLst>
      <p:ext uri="{BB962C8B-B14F-4D97-AF65-F5344CB8AC3E}">
        <p14:creationId xmlns:p14="http://schemas.microsoft.com/office/powerpoint/2010/main" val="22536924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1EB1FD3-48A5-4D20-B31F-31FA0CEF0D6D}"/>
              </a:ext>
            </a:extLst>
          </p:cNvPr>
          <p:cNvSpPr/>
          <p:nvPr/>
        </p:nvSpPr>
        <p:spPr>
          <a:xfrm>
            <a:off x="7544910" y="6021288"/>
            <a:ext cx="4875223" cy="1164632"/>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8" name="Grafik 57">
            <a:extLst>
              <a:ext uri="{FF2B5EF4-FFF2-40B4-BE49-F238E27FC236}">
                <a16:creationId xmlns:a16="http://schemas.microsoft.com/office/drawing/2014/main" id="{5AA553F1-876B-46F1-BF6A-DB59849A7195}"/>
              </a:ext>
            </a:extLst>
          </p:cNvPr>
          <p:cNvPicPr>
            <a:picLocks noChangeAspect="1"/>
          </p:cNvPicPr>
          <p:nvPr/>
        </p:nvPicPr>
        <p:blipFill rotWithShape="1">
          <a:blip r:embed="rId2">
            <a:extLst>
              <a:ext uri="{28A0092B-C50C-407E-A947-70E740481C1C}">
                <a14:useLocalDpi xmlns:a14="http://schemas.microsoft.com/office/drawing/2010/main" val="0"/>
              </a:ext>
            </a:extLst>
          </a:blip>
          <a:srcRect l="25062"/>
          <a:stretch/>
        </p:blipFill>
        <p:spPr>
          <a:xfrm>
            <a:off x="-2837675" y="0"/>
            <a:ext cx="10443600" cy="6968189"/>
          </a:xfrm>
          <a:prstGeom prst="rect">
            <a:avLst/>
          </a:prstGeom>
        </p:spPr>
      </p:pic>
      <p:sp>
        <p:nvSpPr>
          <p:cNvPr id="59" name="Rechteck 58">
            <a:extLst>
              <a:ext uri="{FF2B5EF4-FFF2-40B4-BE49-F238E27FC236}">
                <a16:creationId xmlns:a16="http://schemas.microsoft.com/office/drawing/2014/main" id="{38D7912D-8835-4D0A-ADD1-ED880DA386AA}"/>
              </a:ext>
            </a:extLst>
          </p:cNvPr>
          <p:cNvSpPr/>
          <p:nvPr/>
        </p:nvSpPr>
        <p:spPr>
          <a:xfrm flipH="1">
            <a:off x="-1104800" y="0"/>
            <a:ext cx="8791066" cy="6949348"/>
          </a:xfrm>
          <a:prstGeom prst="rect">
            <a:avLst/>
          </a:prstGeom>
          <a:gradFill flip="none" rotWithShape="1">
            <a:gsLst>
              <a:gs pos="0">
                <a:schemeClr val="bg1"/>
              </a:gs>
              <a:gs pos="56000">
                <a:srgbClr val="FFFFFF">
                  <a:alpha val="75000"/>
                </a:srgbClr>
              </a:gs>
              <a:gs pos="100000">
                <a:schemeClr val="bg1">
                  <a:shade val="100000"/>
                  <a:satMod val="115000"/>
                  <a:alpha val="0"/>
                </a:schemeClr>
              </a:gs>
            </a:gsLst>
            <a:lin ang="0" scaled="1"/>
            <a:tileRect/>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Rechteck: abgerundete Ecken 59">
            <a:extLst>
              <a:ext uri="{FF2B5EF4-FFF2-40B4-BE49-F238E27FC236}">
                <a16:creationId xmlns:a16="http://schemas.microsoft.com/office/drawing/2014/main" id="{119006EF-835A-C1A2-9B2A-968F54C1672C}"/>
              </a:ext>
            </a:extLst>
          </p:cNvPr>
          <p:cNvSpPr/>
          <p:nvPr/>
        </p:nvSpPr>
        <p:spPr>
          <a:xfrm>
            <a:off x="1343088" y="976233"/>
            <a:ext cx="10153128" cy="1164632"/>
          </a:xfrm>
          <a:prstGeom prst="roundRect">
            <a:avLst>
              <a:gd name="adj" fmla="val 6238"/>
            </a:avLst>
          </a:prstGeom>
          <a:solidFill>
            <a:schemeClr val="bg1">
              <a:lumMod val="9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Textfeld 46">
            <a:extLst>
              <a:ext uri="{FF2B5EF4-FFF2-40B4-BE49-F238E27FC236}">
                <a16:creationId xmlns:a16="http://schemas.microsoft.com/office/drawing/2014/main" id="{6ACC4567-A2DB-DC95-AAFF-E0CAD63C8166}"/>
              </a:ext>
            </a:extLst>
          </p:cNvPr>
          <p:cNvSpPr txBox="1"/>
          <p:nvPr/>
        </p:nvSpPr>
        <p:spPr>
          <a:xfrm>
            <a:off x="1580331" y="1071346"/>
            <a:ext cx="8446261" cy="696986"/>
          </a:xfrm>
          <a:prstGeom prst="rect">
            <a:avLst/>
          </a:prstGeom>
          <a:noFill/>
        </p:spPr>
        <p:txBody>
          <a:bodyPr wrap="square" rtlCol="0">
            <a:spAutoFit/>
          </a:bodyPr>
          <a:lstStyle/>
          <a:p>
            <a:pPr>
              <a:lnSpc>
                <a:spcPts val="2400"/>
              </a:lnSpc>
              <a:spcBef>
                <a:spcPts val="0"/>
              </a:spcBef>
              <a:buNone/>
            </a:pPr>
            <a:r>
              <a:rPr lang="de-DE" sz="1800" dirty="0">
                <a:solidFill>
                  <a:schemeClr val="tx1"/>
                </a:solidFill>
                <a:effectLst/>
                <a:latin typeface="Avenir LT Std 45 Book" panose="020B0502020203020204" pitchFamily="34" charset="0"/>
                <a:ea typeface="+mj-ea"/>
                <a:cs typeface="+mj-cs"/>
              </a:rPr>
              <a:t>Die kommunale Wärmeplanung zeigt auf, wie Kitzingen bis 2045 klimaneutral beheizt werden kann.</a:t>
            </a:r>
          </a:p>
        </p:txBody>
      </p:sp>
      <p:grpSp>
        <p:nvGrpSpPr>
          <p:cNvPr id="9" name="Gruppieren 8">
            <a:extLst>
              <a:ext uri="{FF2B5EF4-FFF2-40B4-BE49-F238E27FC236}">
                <a16:creationId xmlns:a16="http://schemas.microsoft.com/office/drawing/2014/main" id="{CF9C9AE4-525B-45C2-BD77-5CC239E6398E}"/>
              </a:ext>
            </a:extLst>
          </p:cNvPr>
          <p:cNvGrpSpPr/>
          <p:nvPr/>
        </p:nvGrpSpPr>
        <p:grpSpPr>
          <a:xfrm>
            <a:off x="10910144" y="808924"/>
            <a:ext cx="792000" cy="792000"/>
            <a:chOff x="3876442" y="2120161"/>
            <a:chExt cx="792000" cy="792000"/>
          </a:xfrm>
        </p:grpSpPr>
        <p:sp>
          <p:nvSpPr>
            <p:cNvPr id="10" name="Ellipse 9">
              <a:extLst>
                <a:ext uri="{FF2B5EF4-FFF2-40B4-BE49-F238E27FC236}">
                  <a16:creationId xmlns:a16="http://schemas.microsoft.com/office/drawing/2014/main" id="{F9432AB7-03B0-4F86-9DDD-AC7DCF61B2F2}"/>
                </a:ext>
              </a:extLst>
            </p:cNvPr>
            <p:cNvSpPr/>
            <p:nvPr/>
          </p:nvSpPr>
          <p:spPr>
            <a:xfrm>
              <a:off x="3876442" y="2120161"/>
              <a:ext cx="792000" cy="792000"/>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2" name="Gruppieren 11">
              <a:extLst>
                <a:ext uri="{FF2B5EF4-FFF2-40B4-BE49-F238E27FC236}">
                  <a16:creationId xmlns:a16="http://schemas.microsoft.com/office/drawing/2014/main" id="{7E30EFE5-F41E-4D24-B552-DDAC3009B554}"/>
                </a:ext>
              </a:extLst>
            </p:cNvPr>
            <p:cNvGrpSpPr>
              <a:grpSpLocks noChangeAspect="1"/>
            </p:cNvGrpSpPr>
            <p:nvPr/>
          </p:nvGrpSpPr>
          <p:grpSpPr>
            <a:xfrm>
              <a:off x="4007768" y="2204864"/>
              <a:ext cx="573617" cy="578797"/>
              <a:chOff x="6407554" y="4227135"/>
              <a:chExt cx="664846" cy="670850"/>
            </a:xfrm>
          </p:grpSpPr>
          <p:sp>
            <p:nvSpPr>
              <p:cNvPr id="13" name="Freihandform: Form 1667">
                <a:extLst>
                  <a:ext uri="{FF2B5EF4-FFF2-40B4-BE49-F238E27FC236}">
                    <a16:creationId xmlns:a16="http://schemas.microsoft.com/office/drawing/2014/main" id="{F531F85E-A9F3-402F-8F7F-289ACC8B53F7}"/>
                  </a:ext>
                </a:extLst>
              </p:cNvPr>
              <p:cNvSpPr/>
              <p:nvPr/>
            </p:nvSpPr>
            <p:spPr>
              <a:xfrm>
                <a:off x="6407554" y="4281174"/>
                <a:ext cx="616811" cy="616811"/>
              </a:xfrm>
              <a:custGeom>
                <a:avLst/>
                <a:gdLst>
                  <a:gd name="connsiteX0" fmla="*/ 539164 w 616811"/>
                  <a:gd name="connsiteY0" fmla="*/ 118859 h 616811"/>
                  <a:gd name="connsiteX1" fmla="*/ 607395 w 616811"/>
                  <a:gd name="connsiteY1" fmla="*/ 308815 h 616811"/>
                  <a:gd name="connsiteX2" fmla="*/ 308815 w 616811"/>
                  <a:gd name="connsiteY2" fmla="*/ 607395 h 616811"/>
                  <a:gd name="connsiteX3" fmla="*/ 10235 w 616811"/>
                  <a:gd name="connsiteY3" fmla="*/ 308815 h 616811"/>
                  <a:gd name="connsiteX4" fmla="*/ 308815 w 616811"/>
                  <a:gd name="connsiteY4" fmla="*/ 10235 h 616811"/>
                  <a:gd name="connsiteX5" fmla="*/ 496042 w 616811"/>
                  <a:gd name="connsiteY5" fmla="*/ 76283 h 61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811" h="616811">
                    <a:moveTo>
                      <a:pt x="539164" y="118859"/>
                    </a:moveTo>
                    <a:cubicBezTo>
                      <a:pt x="587199" y="173444"/>
                      <a:pt x="607395" y="236763"/>
                      <a:pt x="607395" y="308815"/>
                    </a:cubicBezTo>
                    <a:cubicBezTo>
                      <a:pt x="607395" y="473662"/>
                      <a:pt x="473662" y="607395"/>
                      <a:pt x="308815" y="607395"/>
                    </a:cubicBezTo>
                    <a:cubicBezTo>
                      <a:pt x="143968" y="607395"/>
                      <a:pt x="10235" y="473662"/>
                      <a:pt x="10235" y="308815"/>
                    </a:cubicBezTo>
                    <a:cubicBezTo>
                      <a:pt x="10235" y="143968"/>
                      <a:pt x="143968" y="10235"/>
                      <a:pt x="308815" y="10235"/>
                    </a:cubicBezTo>
                    <a:cubicBezTo>
                      <a:pt x="378684" y="10235"/>
                      <a:pt x="445823" y="32069"/>
                      <a:pt x="496042" y="76283"/>
                    </a:cubicBezTo>
                  </a:path>
                </a:pathLst>
              </a:custGeom>
              <a:no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4" name="Freihandform: Form 1668">
                <a:extLst>
                  <a:ext uri="{FF2B5EF4-FFF2-40B4-BE49-F238E27FC236}">
                    <a16:creationId xmlns:a16="http://schemas.microsoft.com/office/drawing/2014/main" id="{4303E0DB-C436-4E55-8E24-E395C7028404}"/>
                  </a:ext>
                </a:extLst>
              </p:cNvPr>
              <p:cNvSpPr/>
              <p:nvPr/>
            </p:nvSpPr>
            <p:spPr>
              <a:xfrm>
                <a:off x="6536921" y="4410541"/>
                <a:ext cx="354803" cy="354803"/>
              </a:xfrm>
              <a:custGeom>
                <a:avLst/>
                <a:gdLst>
                  <a:gd name="connsiteX0" fmla="*/ 318094 w 354802"/>
                  <a:gd name="connsiteY0" fmla="*/ 82287 h 354802"/>
                  <a:gd name="connsiteX1" fmla="*/ 348662 w 354802"/>
                  <a:gd name="connsiteY1" fmla="*/ 179448 h 354802"/>
                  <a:gd name="connsiteX2" fmla="*/ 179448 w 354802"/>
                  <a:gd name="connsiteY2" fmla="*/ 348662 h 354802"/>
                  <a:gd name="connsiteX3" fmla="*/ 10235 w 354802"/>
                  <a:gd name="connsiteY3" fmla="*/ 179448 h 354802"/>
                  <a:gd name="connsiteX4" fmla="*/ 179448 w 354802"/>
                  <a:gd name="connsiteY4" fmla="*/ 10235 h 354802"/>
                  <a:gd name="connsiteX5" fmla="*/ 274972 w 354802"/>
                  <a:gd name="connsiteY5" fmla="*/ 39711 h 35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802" h="354802">
                    <a:moveTo>
                      <a:pt x="318094" y="82287"/>
                    </a:moveTo>
                    <a:cubicBezTo>
                      <a:pt x="335562" y="99208"/>
                      <a:pt x="348662" y="143968"/>
                      <a:pt x="348662" y="179448"/>
                    </a:cubicBezTo>
                    <a:cubicBezTo>
                      <a:pt x="348662" y="272789"/>
                      <a:pt x="272789" y="348662"/>
                      <a:pt x="179448" y="348662"/>
                    </a:cubicBezTo>
                    <a:cubicBezTo>
                      <a:pt x="86108" y="348662"/>
                      <a:pt x="10235" y="272789"/>
                      <a:pt x="10235" y="179448"/>
                    </a:cubicBezTo>
                    <a:cubicBezTo>
                      <a:pt x="10235" y="86108"/>
                      <a:pt x="86108" y="10235"/>
                      <a:pt x="179448" y="10235"/>
                    </a:cubicBezTo>
                    <a:cubicBezTo>
                      <a:pt x="213291" y="10235"/>
                      <a:pt x="250409" y="20060"/>
                      <a:pt x="274972" y="39711"/>
                    </a:cubicBezTo>
                  </a:path>
                </a:pathLst>
              </a:custGeom>
              <a:no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5" name="Freihandform: Form 1669">
                <a:extLst>
                  <a:ext uri="{FF2B5EF4-FFF2-40B4-BE49-F238E27FC236}">
                    <a16:creationId xmlns:a16="http://schemas.microsoft.com/office/drawing/2014/main" id="{95DC433D-18D3-4936-B56C-67D304E1FC76}"/>
                  </a:ext>
                </a:extLst>
              </p:cNvPr>
              <p:cNvSpPr/>
              <p:nvPr/>
            </p:nvSpPr>
            <p:spPr>
              <a:xfrm>
                <a:off x="6965959" y="4256611"/>
                <a:ext cx="16376" cy="76419"/>
              </a:xfrm>
              <a:custGeom>
                <a:avLst/>
                <a:gdLst>
                  <a:gd name="connsiteX0" fmla="*/ 10235 w 16375"/>
                  <a:gd name="connsiteY0" fmla="*/ 69187 h 76419"/>
                  <a:gd name="connsiteX1" fmla="*/ 10235 w 16375"/>
                  <a:gd name="connsiteY1" fmla="*/ 10235 h 76419"/>
                </a:gdLst>
                <a:ahLst/>
                <a:cxnLst>
                  <a:cxn ang="0">
                    <a:pos x="connsiteX0" y="connsiteY0"/>
                  </a:cxn>
                  <a:cxn ang="0">
                    <a:pos x="connsiteX1" y="connsiteY1"/>
                  </a:cxn>
                </a:cxnLst>
                <a:rect l="l" t="t" r="r" b="b"/>
                <a:pathLst>
                  <a:path w="16375" h="76419">
                    <a:moveTo>
                      <a:pt x="10235" y="69187"/>
                    </a:moveTo>
                    <a:lnTo>
                      <a:pt x="10235" y="10235"/>
                    </a:lnTo>
                  </a:path>
                </a:pathLst>
              </a:custGeom>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6" name="Freihandform: Form 1670">
                <a:extLst>
                  <a:ext uri="{FF2B5EF4-FFF2-40B4-BE49-F238E27FC236}">
                    <a16:creationId xmlns:a16="http://schemas.microsoft.com/office/drawing/2014/main" id="{E35A832E-D0AE-4DFF-9F72-34D40C8EA923}"/>
                  </a:ext>
                </a:extLst>
              </p:cNvPr>
              <p:cNvSpPr/>
              <p:nvPr/>
            </p:nvSpPr>
            <p:spPr>
              <a:xfrm>
                <a:off x="6935937" y="4284449"/>
                <a:ext cx="16376" cy="76419"/>
              </a:xfrm>
              <a:custGeom>
                <a:avLst/>
                <a:gdLst>
                  <a:gd name="connsiteX0" fmla="*/ 10235 w 16375"/>
                  <a:gd name="connsiteY0" fmla="*/ 69187 h 76419"/>
                  <a:gd name="connsiteX1" fmla="*/ 10235 w 16375"/>
                  <a:gd name="connsiteY1" fmla="*/ 10235 h 76419"/>
                </a:gdLst>
                <a:ahLst/>
                <a:cxnLst>
                  <a:cxn ang="0">
                    <a:pos x="connsiteX0" y="connsiteY0"/>
                  </a:cxn>
                  <a:cxn ang="0">
                    <a:pos x="connsiteX1" y="connsiteY1"/>
                  </a:cxn>
                </a:cxnLst>
                <a:rect l="l" t="t" r="r" b="b"/>
                <a:pathLst>
                  <a:path w="16375" h="76419">
                    <a:moveTo>
                      <a:pt x="10235" y="69187"/>
                    </a:moveTo>
                    <a:lnTo>
                      <a:pt x="10235" y="10235"/>
                    </a:lnTo>
                  </a:path>
                </a:pathLst>
              </a:custGeom>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7" name="Freihandform: Form 1671">
                <a:extLst>
                  <a:ext uri="{FF2B5EF4-FFF2-40B4-BE49-F238E27FC236}">
                    <a16:creationId xmlns:a16="http://schemas.microsoft.com/office/drawing/2014/main" id="{91DBC43D-10ED-4306-940E-EE2ADE5C2211}"/>
                  </a:ext>
                </a:extLst>
              </p:cNvPr>
              <p:cNvSpPr/>
              <p:nvPr/>
            </p:nvSpPr>
            <p:spPr>
              <a:xfrm>
                <a:off x="6996527" y="4227135"/>
                <a:ext cx="16376" cy="76419"/>
              </a:xfrm>
              <a:custGeom>
                <a:avLst/>
                <a:gdLst>
                  <a:gd name="connsiteX0" fmla="*/ 10235 w 16375"/>
                  <a:gd name="connsiteY0" fmla="*/ 69187 h 76419"/>
                  <a:gd name="connsiteX1" fmla="*/ 10235 w 16375"/>
                  <a:gd name="connsiteY1" fmla="*/ 10235 h 76419"/>
                </a:gdLst>
                <a:ahLst/>
                <a:cxnLst>
                  <a:cxn ang="0">
                    <a:pos x="connsiteX0" y="connsiteY0"/>
                  </a:cxn>
                  <a:cxn ang="0">
                    <a:pos x="connsiteX1" y="connsiteY1"/>
                  </a:cxn>
                </a:cxnLst>
                <a:rect l="l" t="t" r="r" b="b"/>
                <a:pathLst>
                  <a:path w="16375" h="76419">
                    <a:moveTo>
                      <a:pt x="10235" y="69187"/>
                    </a:moveTo>
                    <a:lnTo>
                      <a:pt x="10235" y="10235"/>
                    </a:lnTo>
                  </a:path>
                </a:pathLst>
              </a:custGeom>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8" name="Freihandform: Form 1672">
                <a:extLst>
                  <a:ext uri="{FF2B5EF4-FFF2-40B4-BE49-F238E27FC236}">
                    <a16:creationId xmlns:a16="http://schemas.microsoft.com/office/drawing/2014/main" id="{8EB160DC-3777-4C87-A2B8-9AA5270868A5}"/>
                  </a:ext>
                </a:extLst>
              </p:cNvPr>
              <p:cNvSpPr/>
              <p:nvPr/>
            </p:nvSpPr>
            <p:spPr>
              <a:xfrm>
                <a:off x="6966505" y="4315563"/>
                <a:ext cx="76419" cy="16376"/>
              </a:xfrm>
              <a:custGeom>
                <a:avLst/>
                <a:gdLst>
                  <a:gd name="connsiteX0" fmla="*/ 10235 w 76419"/>
                  <a:gd name="connsiteY0" fmla="*/ 10235 h 16375"/>
                  <a:gd name="connsiteX1" fmla="*/ 69187 w 76419"/>
                  <a:gd name="connsiteY1" fmla="*/ 10235 h 16375"/>
                </a:gdLst>
                <a:ahLst/>
                <a:cxnLst>
                  <a:cxn ang="0">
                    <a:pos x="connsiteX0" y="connsiteY0"/>
                  </a:cxn>
                  <a:cxn ang="0">
                    <a:pos x="connsiteX1" y="connsiteY1"/>
                  </a:cxn>
                </a:cxnLst>
                <a:rect l="l" t="t" r="r" b="b"/>
                <a:pathLst>
                  <a:path w="76419" h="16375">
                    <a:moveTo>
                      <a:pt x="10235" y="10235"/>
                    </a:moveTo>
                    <a:lnTo>
                      <a:pt x="69187" y="10235"/>
                    </a:lnTo>
                  </a:path>
                </a:pathLst>
              </a:custGeom>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9" name="Freihandform: Form 1673">
                <a:extLst>
                  <a:ext uri="{FF2B5EF4-FFF2-40B4-BE49-F238E27FC236}">
                    <a16:creationId xmlns:a16="http://schemas.microsoft.com/office/drawing/2014/main" id="{07EDECEA-0ECA-485E-853C-BA654BD679E3}"/>
                  </a:ext>
                </a:extLst>
              </p:cNvPr>
              <p:cNvSpPr/>
              <p:nvPr/>
            </p:nvSpPr>
            <p:spPr>
              <a:xfrm>
                <a:off x="6938121" y="4345584"/>
                <a:ext cx="76419" cy="16376"/>
              </a:xfrm>
              <a:custGeom>
                <a:avLst/>
                <a:gdLst>
                  <a:gd name="connsiteX0" fmla="*/ 10235 w 76419"/>
                  <a:gd name="connsiteY0" fmla="*/ 10235 h 16375"/>
                  <a:gd name="connsiteX1" fmla="*/ 69187 w 76419"/>
                  <a:gd name="connsiteY1" fmla="*/ 10235 h 16375"/>
                </a:gdLst>
                <a:ahLst/>
                <a:cxnLst>
                  <a:cxn ang="0">
                    <a:pos x="connsiteX0" y="connsiteY0"/>
                  </a:cxn>
                  <a:cxn ang="0">
                    <a:pos x="connsiteX1" y="connsiteY1"/>
                  </a:cxn>
                </a:cxnLst>
                <a:rect l="l" t="t" r="r" b="b"/>
                <a:pathLst>
                  <a:path w="76419" h="16375">
                    <a:moveTo>
                      <a:pt x="10235" y="10235"/>
                    </a:moveTo>
                    <a:lnTo>
                      <a:pt x="69187" y="10235"/>
                    </a:lnTo>
                  </a:path>
                </a:pathLst>
              </a:custGeom>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0" name="Freihandform: Form 1674">
                <a:extLst>
                  <a:ext uri="{FF2B5EF4-FFF2-40B4-BE49-F238E27FC236}">
                    <a16:creationId xmlns:a16="http://schemas.microsoft.com/office/drawing/2014/main" id="{E0882D68-7FE2-4077-B1FD-7291E93081D1}"/>
                  </a:ext>
                </a:extLst>
              </p:cNvPr>
              <p:cNvSpPr/>
              <p:nvPr/>
            </p:nvSpPr>
            <p:spPr>
              <a:xfrm>
                <a:off x="6995981" y="4284995"/>
                <a:ext cx="76419" cy="16376"/>
              </a:xfrm>
              <a:custGeom>
                <a:avLst/>
                <a:gdLst>
                  <a:gd name="connsiteX0" fmla="*/ 10235 w 76419"/>
                  <a:gd name="connsiteY0" fmla="*/ 10235 h 16375"/>
                  <a:gd name="connsiteX1" fmla="*/ 69186 w 76419"/>
                  <a:gd name="connsiteY1" fmla="*/ 10235 h 16375"/>
                </a:gdLst>
                <a:ahLst/>
                <a:cxnLst>
                  <a:cxn ang="0">
                    <a:pos x="connsiteX0" y="connsiteY0"/>
                  </a:cxn>
                  <a:cxn ang="0">
                    <a:pos x="connsiteX1" y="connsiteY1"/>
                  </a:cxn>
                </a:cxnLst>
                <a:rect l="l" t="t" r="r" b="b"/>
                <a:pathLst>
                  <a:path w="76419" h="16375">
                    <a:moveTo>
                      <a:pt x="10235" y="10235"/>
                    </a:moveTo>
                    <a:lnTo>
                      <a:pt x="69186" y="10235"/>
                    </a:lnTo>
                  </a:path>
                </a:pathLst>
              </a:custGeom>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1" name="Freihandform: Form 1675">
                <a:extLst>
                  <a:ext uri="{FF2B5EF4-FFF2-40B4-BE49-F238E27FC236}">
                    <a16:creationId xmlns:a16="http://schemas.microsoft.com/office/drawing/2014/main" id="{E9DAFFA2-365E-45AE-A5FB-AA1B5DC1326D}"/>
                  </a:ext>
                </a:extLst>
              </p:cNvPr>
              <p:cNvSpPr/>
              <p:nvPr/>
            </p:nvSpPr>
            <p:spPr>
              <a:xfrm>
                <a:off x="6649366" y="4286087"/>
                <a:ext cx="365720" cy="365720"/>
              </a:xfrm>
              <a:custGeom>
                <a:avLst/>
                <a:gdLst>
                  <a:gd name="connsiteX0" fmla="*/ 122680 w 365719"/>
                  <a:gd name="connsiteY0" fmla="*/ 303902 h 365719"/>
                  <a:gd name="connsiteX1" fmla="*/ 66457 w 365719"/>
                  <a:gd name="connsiteY1" fmla="*/ 360125 h 365719"/>
                  <a:gd name="connsiteX2" fmla="*/ 10235 w 365719"/>
                  <a:gd name="connsiteY2" fmla="*/ 303902 h 365719"/>
                  <a:gd name="connsiteX3" fmla="*/ 66457 w 365719"/>
                  <a:gd name="connsiteY3" fmla="*/ 247680 h 365719"/>
                  <a:gd name="connsiteX4" fmla="*/ 69186 w 365719"/>
                  <a:gd name="connsiteY4" fmla="*/ 247680 h 365719"/>
                  <a:gd name="connsiteX5" fmla="*/ 66457 w 365719"/>
                  <a:gd name="connsiteY5" fmla="*/ 303902 h 365719"/>
                  <a:gd name="connsiteX6" fmla="*/ 357396 w 365719"/>
                  <a:gd name="connsiteY6" fmla="*/ 10235 h 36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719" h="365719">
                    <a:moveTo>
                      <a:pt x="122680" y="303902"/>
                    </a:moveTo>
                    <a:cubicBezTo>
                      <a:pt x="122680" y="335016"/>
                      <a:pt x="97571" y="360125"/>
                      <a:pt x="66457" y="360125"/>
                    </a:cubicBezTo>
                    <a:cubicBezTo>
                      <a:pt x="35344" y="360125"/>
                      <a:pt x="10235" y="335016"/>
                      <a:pt x="10235" y="303902"/>
                    </a:cubicBezTo>
                    <a:cubicBezTo>
                      <a:pt x="10235" y="272789"/>
                      <a:pt x="35344" y="247680"/>
                      <a:pt x="66457" y="247680"/>
                    </a:cubicBezTo>
                    <a:lnTo>
                      <a:pt x="69186" y="247680"/>
                    </a:lnTo>
                    <a:lnTo>
                      <a:pt x="66457" y="303902"/>
                    </a:lnTo>
                    <a:lnTo>
                      <a:pt x="357396" y="10235"/>
                    </a:lnTo>
                  </a:path>
                </a:pathLst>
              </a:custGeom>
              <a:no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grpSp>
      </p:grpSp>
      <p:sp>
        <p:nvSpPr>
          <p:cNvPr id="22" name="Rechteck: abgerundete Ecken 21">
            <a:extLst>
              <a:ext uri="{FF2B5EF4-FFF2-40B4-BE49-F238E27FC236}">
                <a16:creationId xmlns:a16="http://schemas.microsoft.com/office/drawing/2014/main" id="{7AD996D3-B583-4C20-AFC8-DE6250752AC8}"/>
              </a:ext>
            </a:extLst>
          </p:cNvPr>
          <p:cNvSpPr/>
          <p:nvPr/>
        </p:nvSpPr>
        <p:spPr>
          <a:xfrm>
            <a:off x="1343088" y="2373940"/>
            <a:ext cx="10153128" cy="1164632"/>
          </a:xfrm>
          <a:prstGeom prst="roundRect">
            <a:avLst>
              <a:gd name="adj" fmla="val 6238"/>
            </a:avLst>
          </a:prstGeom>
          <a:solidFill>
            <a:schemeClr val="bg1">
              <a:lumMod val="9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a:extLst>
              <a:ext uri="{FF2B5EF4-FFF2-40B4-BE49-F238E27FC236}">
                <a16:creationId xmlns:a16="http://schemas.microsoft.com/office/drawing/2014/main" id="{93F6EAA8-0647-4CB9-8CBE-029E5E792B12}"/>
              </a:ext>
            </a:extLst>
          </p:cNvPr>
          <p:cNvSpPr txBox="1"/>
          <p:nvPr/>
        </p:nvSpPr>
        <p:spPr>
          <a:xfrm>
            <a:off x="1584605" y="2458988"/>
            <a:ext cx="8446261" cy="1004762"/>
          </a:xfrm>
          <a:prstGeom prst="rect">
            <a:avLst/>
          </a:prstGeom>
          <a:noFill/>
        </p:spPr>
        <p:txBody>
          <a:bodyPr wrap="square" rtlCol="0">
            <a:spAutoFit/>
          </a:bodyPr>
          <a:lstStyle/>
          <a:p>
            <a:pPr>
              <a:lnSpc>
                <a:spcPts val="2400"/>
              </a:lnSpc>
              <a:spcBef>
                <a:spcPts val="0"/>
              </a:spcBef>
              <a:buNone/>
            </a:pPr>
            <a:r>
              <a:rPr lang="de-DE" sz="1800" dirty="0">
                <a:solidFill>
                  <a:schemeClr val="tx1"/>
                </a:solidFill>
                <a:effectLst/>
                <a:latin typeface="Avenir LT Std 45 Book" panose="020B0502020203020204" pitchFamily="34" charset="0"/>
                <a:ea typeface="+mj-ea"/>
                <a:cs typeface="+mj-cs"/>
              </a:rPr>
              <a:t>Kitzingen hat einen überdurchschnittlich hohen Anteil an industriellem Wärmebedarf und Wärme aus Erdgas; das erneuerbare (theoretische) Potenzial übersteigt den aktuellen und zukünftigen Wärmebedarf bei Weitem.</a:t>
            </a:r>
          </a:p>
        </p:txBody>
      </p:sp>
      <p:grpSp>
        <p:nvGrpSpPr>
          <p:cNvPr id="24" name="Gruppieren 23">
            <a:extLst>
              <a:ext uri="{FF2B5EF4-FFF2-40B4-BE49-F238E27FC236}">
                <a16:creationId xmlns:a16="http://schemas.microsoft.com/office/drawing/2014/main" id="{33533F6D-FB28-4BB6-BD06-CA95D716032E}"/>
              </a:ext>
            </a:extLst>
          </p:cNvPr>
          <p:cNvGrpSpPr/>
          <p:nvPr/>
        </p:nvGrpSpPr>
        <p:grpSpPr>
          <a:xfrm>
            <a:off x="10901313" y="2185034"/>
            <a:ext cx="792000" cy="792000"/>
            <a:chOff x="875188" y="2143571"/>
            <a:chExt cx="792000" cy="792000"/>
          </a:xfrm>
        </p:grpSpPr>
        <p:sp>
          <p:nvSpPr>
            <p:cNvPr id="25" name="Ellipse 24">
              <a:extLst>
                <a:ext uri="{FF2B5EF4-FFF2-40B4-BE49-F238E27FC236}">
                  <a16:creationId xmlns:a16="http://schemas.microsoft.com/office/drawing/2014/main" id="{8F01F1DB-6A7D-45D4-8F9A-F35FE1E8ABB2}"/>
                </a:ext>
              </a:extLst>
            </p:cNvPr>
            <p:cNvSpPr/>
            <p:nvPr/>
          </p:nvSpPr>
          <p:spPr>
            <a:xfrm>
              <a:off x="875188" y="2143571"/>
              <a:ext cx="792000" cy="792000"/>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6" name="Gruppieren 25">
              <a:extLst>
                <a:ext uri="{FF2B5EF4-FFF2-40B4-BE49-F238E27FC236}">
                  <a16:creationId xmlns:a16="http://schemas.microsoft.com/office/drawing/2014/main" id="{A300BB8D-1680-47F4-9861-E1AABFF86AE5}"/>
                </a:ext>
              </a:extLst>
            </p:cNvPr>
            <p:cNvGrpSpPr>
              <a:grpSpLocks noChangeAspect="1"/>
            </p:cNvGrpSpPr>
            <p:nvPr/>
          </p:nvGrpSpPr>
          <p:grpSpPr>
            <a:xfrm>
              <a:off x="1055440" y="2189530"/>
              <a:ext cx="428924" cy="639935"/>
              <a:chOff x="7408001" y="11106497"/>
              <a:chExt cx="497205" cy="741807"/>
            </a:xfrm>
            <a:noFill/>
          </p:grpSpPr>
          <p:sp>
            <p:nvSpPr>
              <p:cNvPr id="27" name="Freihandform: Form 893">
                <a:extLst>
                  <a:ext uri="{FF2B5EF4-FFF2-40B4-BE49-F238E27FC236}">
                    <a16:creationId xmlns:a16="http://schemas.microsoft.com/office/drawing/2014/main" id="{7CD89950-BCCE-4EB1-B3FF-62AF3DA5497C}"/>
                  </a:ext>
                </a:extLst>
              </p:cNvPr>
              <p:cNvSpPr/>
              <p:nvPr/>
            </p:nvSpPr>
            <p:spPr>
              <a:xfrm>
                <a:off x="7605740" y="11106497"/>
                <a:ext cx="97155" cy="62865"/>
              </a:xfrm>
              <a:custGeom>
                <a:avLst/>
                <a:gdLst>
                  <a:gd name="connsiteX0" fmla="*/ 89440 w 97155"/>
                  <a:gd name="connsiteY0" fmla="*/ 53435 h 62865"/>
                  <a:gd name="connsiteX1" fmla="*/ 89440 w 97155"/>
                  <a:gd name="connsiteY1" fmla="*/ 51149 h 62865"/>
                  <a:gd name="connsiteX2" fmla="*/ 51150 w 97155"/>
                  <a:gd name="connsiteY2" fmla="*/ 12859 h 62865"/>
                  <a:gd name="connsiteX3" fmla="*/ 51150 w 97155"/>
                  <a:gd name="connsiteY3" fmla="*/ 12859 h 62865"/>
                  <a:gd name="connsiteX4" fmla="*/ 12859 w 97155"/>
                  <a:gd name="connsiteY4" fmla="*/ 51149 h 62865"/>
                  <a:gd name="connsiteX5" fmla="*/ 12859 w 97155"/>
                  <a:gd name="connsiteY5" fmla="*/ 53435 h 6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5" h="62865">
                    <a:moveTo>
                      <a:pt x="89440" y="53435"/>
                    </a:moveTo>
                    <a:lnTo>
                      <a:pt x="89440" y="51149"/>
                    </a:lnTo>
                    <a:cubicBezTo>
                      <a:pt x="89440" y="30004"/>
                      <a:pt x="72295" y="12859"/>
                      <a:pt x="51150" y="12859"/>
                    </a:cubicBezTo>
                    <a:lnTo>
                      <a:pt x="51150" y="12859"/>
                    </a:lnTo>
                    <a:cubicBezTo>
                      <a:pt x="30004" y="12859"/>
                      <a:pt x="12859" y="30004"/>
                      <a:pt x="12859" y="51149"/>
                    </a:cubicBezTo>
                    <a:lnTo>
                      <a:pt x="12859" y="53435"/>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8" name="Freihandform: Form 894">
                <a:extLst>
                  <a:ext uri="{FF2B5EF4-FFF2-40B4-BE49-F238E27FC236}">
                    <a16:creationId xmlns:a16="http://schemas.microsoft.com/office/drawing/2014/main" id="{14D224F5-BB18-4F01-A969-D4B58BF84E5C}"/>
                  </a:ext>
                </a:extLst>
              </p:cNvPr>
              <p:cNvSpPr/>
              <p:nvPr/>
            </p:nvSpPr>
            <p:spPr>
              <a:xfrm>
                <a:off x="7566306" y="11147073"/>
                <a:ext cx="177165" cy="125730"/>
              </a:xfrm>
              <a:custGeom>
                <a:avLst/>
                <a:gdLst>
                  <a:gd name="connsiteX0" fmla="*/ 12859 w 177165"/>
                  <a:gd name="connsiteY0" fmla="*/ 23717 h 125730"/>
                  <a:gd name="connsiteX1" fmla="*/ 12859 w 177165"/>
                  <a:gd name="connsiteY1" fmla="*/ 104299 h 125730"/>
                  <a:gd name="connsiteX2" fmla="*/ 26575 w 177165"/>
                  <a:gd name="connsiteY2" fmla="*/ 118015 h 125730"/>
                  <a:gd name="connsiteX3" fmla="*/ 32290 w 177165"/>
                  <a:gd name="connsiteY3" fmla="*/ 118015 h 125730"/>
                  <a:gd name="connsiteX4" fmla="*/ 46006 w 177165"/>
                  <a:gd name="connsiteY4" fmla="*/ 106013 h 125730"/>
                  <a:gd name="connsiteX5" fmla="*/ 46006 w 177165"/>
                  <a:gd name="connsiteY5" fmla="*/ 104299 h 125730"/>
                  <a:gd name="connsiteX6" fmla="*/ 94012 w 177165"/>
                  <a:gd name="connsiteY6" fmla="*/ 62008 h 125730"/>
                  <a:gd name="connsiteX7" fmla="*/ 94012 w 177165"/>
                  <a:gd name="connsiteY7" fmla="*/ 62008 h 125730"/>
                  <a:gd name="connsiteX8" fmla="*/ 142018 w 177165"/>
                  <a:gd name="connsiteY8" fmla="*/ 104299 h 125730"/>
                  <a:gd name="connsiteX9" fmla="*/ 142018 w 177165"/>
                  <a:gd name="connsiteY9" fmla="*/ 106013 h 125730"/>
                  <a:gd name="connsiteX10" fmla="*/ 155734 w 177165"/>
                  <a:gd name="connsiteY10" fmla="*/ 118015 h 125730"/>
                  <a:gd name="connsiteX11" fmla="*/ 155734 w 177165"/>
                  <a:gd name="connsiteY11" fmla="*/ 118015 h 125730"/>
                  <a:gd name="connsiteX12" fmla="*/ 169450 w 177165"/>
                  <a:gd name="connsiteY12" fmla="*/ 104299 h 125730"/>
                  <a:gd name="connsiteX13" fmla="*/ 169450 w 177165"/>
                  <a:gd name="connsiteY13" fmla="*/ 23717 h 125730"/>
                  <a:gd name="connsiteX14" fmla="*/ 158591 w 177165"/>
                  <a:gd name="connsiteY14" fmla="*/ 12859 h 125730"/>
                  <a:gd name="connsiteX15" fmla="*/ 23146 w 177165"/>
                  <a:gd name="connsiteY15" fmla="*/ 12859 h 125730"/>
                  <a:gd name="connsiteX16" fmla="*/ 12859 w 177165"/>
                  <a:gd name="connsiteY16" fmla="*/ 23717 h 125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7165" h="125730">
                    <a:moveTo>
                      <a:pt x="12859" y="23717"/>
                    </a:moveTo>
                    <a:lnTo>
                      <a:pt x="12859" y="104299"/>
                    </a:lnTo>
                    <a:cubicBezTo>
                      <a:pt x="12859" y="111728"/>
                      <a:pt x="19146" y="118015"/>
                      <a:pt x="26575" y="118015"/>
                    </a:cubicBezTo>
                    <a:lnTo>
                      <a:pt x="32290" y="118015"/>
                    </a:lnTo>
                    <a:cubicBezTo>
                      <a:pt x="39148" y="118015"/>
                      <a:pt x="44863" y="112871"/>
                      <a:pt x="46006" y="106013"/>
                    </a:cubicBezTo>
                    <a:lnTo>
                      <a:pt x="46006" y="104299"/>
                    </a:lnTo>
                    <a:cubicBezTo>
                      <a:pt x="48864" y="80295"/>
                      <a:pt x="69437" y="62008"/>
                      <a:pt x="94012" y="62008"/>
                    </a:cubicBezTo>
                    <a:lnTo>
                      <a:pt x="94012" y="62008"/>
                    </a:lnTo>
                    <a:cubicBezTo>
                      <a:pt x="118015" y="62008"/>
                      <a:pt x="138589" y="79724"/>
                      <a:pt x="142018" y="104299"/>
                    </a:cubicBezTo>
                    <a:lnTo>
                      <a:pt x="142018" y="106013"/>
                    </a:lnTo>
                    <a:cubicBezTo>
                      <a:pt x="143161" y="112871"/>
                      <a:pt x="148876" y="118015"/>
                      <a:pt x="155734" y="118015"/>
                    </a:cubicBezTo>
                    <a:lnTo>
                      <a:pt x="155734" y="118015"/>
                    </a:lnTo>
                    <a:cubicBezTo>
                      <a:pt x="163164" y="118015"/>
                      <a:pt x="169450" y="111728"/>
                      <a:pt x="169450" y="104299"/>
                    </a:cubicBezTo>
                    <a:lnTo>
                      <a:pt x="169450" y="23717"/>
                    </a:lnTo>
                    <a:cubicBezTo>
                      <a:pt x="169450" y="18002"/>
                      <a:pt x="164878" y="12859"/>
                      <a:pt x="158591" y="12859"/>
                    </a:cubicBezTo>
                    <a:lnTo>
                      <a:pt x="23146" y="12859"/>
                    </a:lnTo>
                    <a:cubicBezTo>
                      <a:pt x="17431" y="12859"/>
                      <a:pt x="12859" y="18002"/>
                      <a:pt x="12859" y="23717"/>
                    </a:cubicBezTo>
                    <a:close/>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9" name="Freihandform: Form 895">
                <a:extLst>
                  <a:ext uri="{FF2B5EF4-FFF2-40B4-BE49-F238E27FC236}">
                    <a16:creationId xmlns:a16="http://schemas.microsoft.com/office/drawing/2014/main" id="{66B88674-2043-4B2A-AB6A-9C72A5F0D9DA}"/>
                  </a:ext>
                </a:extLst>
              </p:cNvPr>
              <p:cNvSpPr/>
              <p:nvPr/>
            </p:nvSpPr>
            <p:spPr>
              <a:xfrm>
                <a:off x="7408001" y="11179649"/>
                <a:ext cx="497205" cy="668655"/>
              </a:xfrm>
              <a:custGeom>
                <a:avLst/>
                <a:gdLst>
                  <a:gd name="connsiteX0" fmla="*/ 168306 w 497205"/>
                  <a:gd name="connsiteY0" fmla="*/ 12859 h 668655"/>
                  <a:gd name="connsiteX1" fmla="*/ 50006 w 497205"/>
                  <a:gd name="connsiteY1" fmla="*/ 12859 h 668655"/>
                  <a:gd name="connsiteX2" fmla="*/ 12859 w 497205"/>
                  <a:gd name="connsiteY2" fmla="*/ 50006 h 668655"/>
                  <a:gd name="connsiteX3" fmla="*/ 12859 w 497205"/>
                  <a:gd name="connsiteY3" fmla="*/ 622078 h 668655"/>
                  <a:gd name="connsiteX4" fmla="*/ 50006 w 497205"/>
                  <a:gd name="connsiteY4" fmla="*/ 659225 h 668655"/>
                  <a:gd name="connsiteX5" fmla="*/ 448914 w 497205"/>
                  <a:gd name="connsiteY5" fmla="*/ 659225 h 668655"/>
                  <a:gd name="connsiteX6" fmla="*/ 486061 w 497205"/>
                  <a:gd name="connsiteY6" fmla="*/ 622078 h 668655"/>
                  <a:gd name="connsiteX7" fmla="*/ 486061 w 497205"/>
                  <a:gd name="connsiteY7" fmla="*/ 50006 h 668655"/>
                  <a:gd name="connsiteX8" fmla="*/ 448914 w 497205"/>
                  <a:gd name="connsiteY8" fmla="*/ 12859 h 668655"/>
                  <a:gd name="connsiteX9" fmla="*/ 324898 w 497205"/>
                  <a:gd name="connsiteY9" fmla="*/ 12859 h 66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7205" h="668655">
                    <a:moveTo>
                      <a:pt x="168306" y="12859"/>
                    </a:moveTo>
                    <a:lnTo>
                      <a:pt x="50006" y="12859"/>
                    </a:lnTo>
                    <a:cubicBezTo>
                      <a:pt x="29432" y="12859"/>
                      <a:pt x="12859" y="29432"/>
                      <a:pt x="12859" y="50006"/>
                    </a:cubicBezTo>
                    <a:lnTo>
                      <a:pt x="12859" y="622078"/>
                    </a:lnTo>
                    <a:cubicBezTo>
                      <a:pt x="12859" y="642652"/>
                      <a:pt x="29432" y="659225"/>
                      <a:pt x="50006" y="659225"/>
                    </a:cubicBezTo>
                    <a:lnTo>
                      <a:pt x="448914" y="659225"/>
                    </a:lnTo>
                    <a:cubicBezTo>
                      <a:pt x="469487" y="659225"/>
                      <a:pt x="486061" y="642652"/>
                      <a:pt x="486061" y="622078"/>
                    </a:cubicBezTo>
                    <a:lnTo>
                      <a:pt x="486061" y="50006"/>
                    </a:lnTo>
                    <a:cubicBezTo>
                      <a:pt x="486061" y="29432"/>
                      <a:pt x="469487" y="12859"/>
                      <a:pt x="448914" y="12859"/>
                    </a:cubicBezTo>
                    <a:lnTo>
                      <a:pt x="324898" y="12859"/>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30" name="Freihandform: Form 896">
                <a:extLst>
                  <a:ext uri="{FF2B5EF4-FFF2-40B4-BE49-F238E27FC236}">
                    <a16:creationId xmlns:a16="http://schemas.microsoft.com/office/drawing/2014/main" id="{8EDDBC5D-9DF1-46AF-8FF7-AEFCA69BBE71}"/>
                  </a:ext>
                </a:extLst>
              </p:cNvPr>
              <p:cNvSpPr/>
              <p:nvPr/>
            </p:nvSpPr>
            <p:spPr>
              <a:xfrm>
                <a:off x="7462865" y="11235085"/>
                <a:ext cx="388620" cy="560070"/>
              </a:xfrm>
              <a:custGeom>
                <a:avLst/>
                <a:gdLst>
                  <a:gd name="connsiteX0" fmla="*/ 71724 w 388620"/>
                  <a:gd name="connsiteY0" fmla="*/ 12859 h 560070"/>
                  <a:gd name="connsiteX1" fmla="*/ 12859 w 388620"/>
                  <a:gd name="connsiteY1" fmla="*/ 12859 h 560070"/>
                  <a:gd name="connsiteX2" fmla="*/ 12859 w 388620"/>
                  <a:gd name="connsiteY2" fmla="*/ 548925 h 560070"/>
                  <a:gd name="connsiteX3" fmla="*/ 294037 w 388620"/>
                  <a:gd name="connsiteY3" fmla="*/ 548925 h 560070"/>
                  <a:gd name="connsiteX4" fmla="*/ 375761 w 388620"/>
                  <a:gd name="connsiteY4" fmla="*/ 466629 h 560070"/>
                  <a:gd name="connsiteX5" fmla="*/ 375761 w 388620"/>
                  <a:gd name="connsiteY5" fmla="*/ 12859 h 560070"/>
                  <a:gd name="connsiteX6" fmla="*/ 316897 w 388620"/>
                  <a:gd name="connsiteY6" fmla="*/ 12859 h 560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620" h="560070">
                    <a:moveTo>
                      <a:pt x="71724" y="12859"/>
                    </a:moveTo>
                    <a:lnTo>
                      <a:pt x="12859" y="12859"/>
                    </a:lnTo>
                    <a:lnTo>
                      <a:pt x="12859" y="548925"/>
                    </a:lnTo>
                    <a:lnTo>
                      <a:pt x="294037" y="548925"/>
                    </a:lnTo>
                    <a:lnTo>
                      <a:pt x="375761" y="466629"/>
                    </a:lnTo>
                    <a:lnTo>
                      <a:pt x="375761" y="12859"/>
                    </a:lnTo>
                    <a:lnTo>
                      <a:pt x="316897" y="12859"/>
                    </a:lnTo>
                  </a:path>
                </a:pathLst>
              </a:custGeom>
              <a:grp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31" name="Freihandform: Form 897">
                <a:extLst>
                  <a:ext uri="{FF2B5EF4-FFF2-40B4-BE49-F238E27FC236}">
                    <a16:creationId xmlns:a16="http://schemas.microsoft.com/office/drawing/2014/main" id="{2892F02A-DC71-4221-A1DB-66EC91DA09D8}"/>
                  </a:ext>
                </a:extLst>
              </p:cNvPr>
              <p:cNvSpPr/>
              <p:nvPr/>
            </p:nvSpPr>
            <p:spPr>
              <a:xfrm>
                <a:off x="7537160" y="11463112"/>
                <a:ext cx="85725" cy="68580"/>
              </a:xfrm>
              <a:custGeom>
                <a:avLst/>
                <a:gdLst>
                  <a:gd name="connsiteX0" fmla="*/ 77439 w 85725"/>
                  <a:gd name="connsiteY0" fmla="*/ 12859 h 68580"/>
                  <a:gd name="connsiteX1" fmla="*/ 34005 w 85725"/>
                  <a:gd name="connsiteY1" fmla="*/ 59151 h 68580"/>
                  <a:gd name="connsiteX2" fmla="*/ 12859 w 85725"/>
                  <a:gd name="connsiteY2" fmla="*/ 38005 h 68580"/>
                </a:gdLst>
                <a:ahLst/>
                <a:cxnLst>
                  <a:cxn ang="0">
                    <a:pos x="connsiteX0" y="connsiteY0"/>
                  </a:cxn>
                  <a:cxn ang="0">
                    <a:pos x="connsiteX1" y="connsiteY1"/>
                  </a:cxn>
                  <a:cxn ang="0">
                    <a:pos x="connsiteX2" y="connsiteY2"/>
                  </a:cxn>
                </a:cxnLst>
                <a:rect l="l" t="t" r="r" b="b"/>
                <a:pathLst>
                  <a:path w="85725" h="68580">
                    <a:moveTo>
                      <a:pt x="77439" y="12859"/>
                    </a:moveTo>
                    <a:lnTo>
                      <a:pt x="34005" y="59151"/>
                    </a:lnTo>
                    <a:lnTo>
                      <a:pt x="12859" y="38005"/>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32" name="Freihandform: Form 898">
                <a:extLst>
                  <a:ext uri="{FF2B5EF4-FFF2-40B4-BE49-F238E27FC236}">
                    <a16:creationId xmlns:a16="http://schemas.microsoft.com/office/drawing/2014/main" id="{4A7B7F00-A389-432C-AA9C-E987C9D0B0A1}"/>
                  </a:ext>
                </a:extLst>
              </p:cNvPr>
              <p:cNvSpPr/>
              <p:nvPr/>
            </p:nvSpPr>
            <p:spPr>
              <a:xfrm>
                <a:off x="7538875" y="11328239"/>
                <a:ext cx="74295" cy="74295"/>
              </a:xfrm>
              <a:custGeom>
                <a:avLst/>
                <a:gdLst>
                  <a:gd name="connsiteX0" fmla="*/ 12859 w 74295"/>
                  <a:gd name="connsiteY0" fmla="*/ 64865 h 74295"/>
                  <a:gd name="connsiteX1" fmla="*/ 65437 w 74295"/>
                  <a:gd name="connsiteY1" fmla="*/ 12859 h 74295"/>
                </a:gdLst>
                <a:ahLst/>
                <a:cxnLst>
                  <a:cxn ang="0">
                    <a:pos x="connsiteX0" y="connsiteY0"/>
                  </a:cxn>
                  <a:cxn ang="0">
                    <a:pos x="connsiteX1" y="connsiteY1"/>
                  </a:cxn>
                </a:cxnLst>
                <a:rect l="l" t="t" r="r" b="b"/>
                <a:pathLst>
                  <a:path w="74295" h="74295">
                    <a:moveTo>
                      <a:pt x="12859" y="64865"/>
                    </a:moveTo>
                    <a:lnTo>
                      <a:pt x="65437" y="12859"/>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33" name="Freihandform: Form 899">
                <a:extLst>
                  <a:ext uri="{FF2B5EF4-FFF2-40B4-BE49-F238E27FC236}">
                    <a16:creationId xmlns:a16="http://schemas.microsoft.com/office/drawing/2014/main" id="{08016A34-2E29-480E-9115-6FBBE716603A}"/>
                  </a:ext>
                </a:extLst>
              </p:cNvPr>
              <p:cNvSpPr/>
              <p:nvPr/>
            </p:nvSpPr>
            <p:spPr>
              <a:xfrm>
                <a:off x="7538875" y="11328239"/>
                <a:ext cx="74295" cy="74295"/>
              </a:xfrm>
              <a:custGeom>
                <a:avLst/>
                <a:gdLst>
                  <a:gd name="connsiteX0" fmla="*/ 65437 w 74295"/>
                  <a:gd name="connsiteY0" fmla="*/ 64865 h 74295"/>
                  <a:gd name="connsiteX1" fmla="*/ 12859 w 74295"/>
                  <a:gd name="connsiteY1" fmla="*/ 12859 h 74295"/>
                </a:gdLst>
                <a:ahLst/>
                <a:cxnLst>
                  <a:cxn ang="0">
                    <a:pos x="connsiteX0" y="connsiteY0"/>
                  </a:cxn>
                  <a:cxn ang="0">
                    <a:pos x="connsiteX1" y="connsiteY1"/>
                  </a:cxn>
                </a:cxnLst>
                <a:rect l="l" t="t" r="r" b="b"/>
                <a:pathLst>
                  <a:path w="74295" h="74295">
                    <a:moveTo>
                      <a:pt x="65437" y="64865"/>
                    </a:moveTo>
                    <a:lnTo>
                      <a:pt x="12859" y="12859"/>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34" name="Freihandform: Form 900">
                <a:extLst>
                  <a:ext uri="{FF2B5EF4-FFF2-40B4-BE49-F238E27FC236}">
                    <a16:creationId xmlns:a16="http://schemas.microsoft.com/office/drawing/2014/main" id="{116F1D0B-0485-4F75-AD3D-387A18828F0F}"/>
                  </a:ext>
                </a:extLst>
              </p:cNvPr>
              <p:cNvSpPr/>
              <p:nvPr/>
            </p:nvSpPr>
            <p:spPr>
              <a:xfrm>
                <a:off x="7538875" y="11597415"/>
                <a:ext cx="74295" cy="74295"/>
              </a:xfrm>
              <a:custGeom>
                <a:avLst/>
                <a:gdLst>
                  <a:gd name="connsiteX0" fmla="*/ 12859 w 74295"/>
                  <a:gd name="connsiteY0" fmla="*/ 64866 h 74295"/>
                  <a:gd name="connsiteX1" fmla="*/ 65437 w 74295"/>
                  <a:gd name="connsiteY1" fmla="*/ 12858 h 74295"/>
                </a:gdLst>
                <a:ahLst/>
                <a:cxnLst>
                  <a:cxn ang="0">
                    <a:pos x="connsiteX0" y="connsiteY0"/>
                  </a:cxn>
                  <a:cxn ang="0">
                    <a:pos x="connsiteX1" y="connsiteY1"/>
                  </a:cxn>
                </a:cxnLst>
                <a:rect l="l" t="t" r="r" b="b"/>
                <a:pathLst>
                  <a:path w="74295" h="74295">
                    <a:moveTo>
                      <a:pt x="12859" y="64866"/>
                    </a:moveTo>
                    <a:lnTo>
                      <a:pt x="65437" y="12858"/>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35" name="Freihandform: Form 901">
                <a:extLst>
                  <a:ext uri="{FF2B5EF4-FFF2-40B4-BE49-F238E27FC236}">
                    <a16:creationId xmlns:a16="http://schemas.microsoft.com/office/drawing/2014/main" id="{87A9DACC-86C9-447F-9F92-E42FE6B44BC8}"/>
                  </a:ext>
                </a:extLst>
              </p:cNvPr>
              <p:cNvSpPr/>
              <p:nvPr/>
            </p:nvSpPr>
            <p:spPr>
              <a:xfrm>
                <a:off x="7538875" y="11597415"/>
                <a:ext cx="74295" cy="74295"/>
              </a:xfrm>
              <a:custGeom>
                <a:avLst/>
                <a:gdLst>
                  <a:gd name="connsiteX0" fmla="*/ 65437 w 74295"/>
                  <a:gd name="connsiteY0" fmla="*/ 64866 h 74295"/>
                  <a:gd name="connsiteX1" fmla="*/ 12859 w 74295"/>
                  <a:gd name="connsiteY1" fmla="*/ 12858 h 74295"/>
                </a:gdLst>
                <a:ahLst/>
                <a:cxnLst>
                  <a:cxn ang="0">
                    <a:pos x="connsiteX0" y="connsiteY0"/>
                  </a:cxn>
                  <a:cxn ang="0">
                    <a:pos x="connsiteX1" y="connsiteY1"/>
                  </a:cxn>
                </a:cxnLst>
                <a:rect l="l" t="t" r="r" b="b"/>
                <a:pathLst>
                  <a:path w="74295" h="74295">
                    <a:moveTo>
                      <a:pt x="65437" y="64866"/>
                    </a:moveTo>
                    <a:lnTo>
                      <a:pt x="12859" y="12858"/>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36" name="Freihandform: Form 902">
                <a:extLst>
                  <a:ext uri="{FF2B5EF4-FFF2-40B4-BE49-F238E27FC236}">
                    <a16:creationId xmlns:a16="http://schemas.microsoft.com/office/drawing/2014/main" id="{D0F896C5-29BD-40DC-9F39-F60F1AA074A5}"/>
                  </a:ext>
                </a:extLst>
              </p:cNvPr>
              <p:cNvSpPr/>
              <p:nvPr/>
            </p:nvSpPr>
            <p:spPr>
              <a:xfrm>
                <a:off x="7628600" y="11380245"/>
                <a:ext cx="177165" cy="22860"/>
              </a:xfrm>
              <a:custGeom>
                <a:avLst/>
                <a:gdLst>
                  <a:gd name="connsiteX0" fmla="*/ 12859 w 177165"/>
                  <a:gd name="connsiteY0" fmla="*/ 12858 h 22860"/>
                  <a:gd name="connsiteX1" fmla="*/ 164306 w 177165"/>
                  <a:gd name="connsiteY1" fmla="*/ 12858 h 22860"/>
                </a:gdLst>
                <a:ahLst/>
                <a:cxnLst>
                  <a:cxn ang="0">
                    <a:pos x="connsiteX0" y="connsiteY0"/>
                  </a:cxn>
                  <a:cxn ang="0">
                    <a:pos x="connsiteX1" y="connsiteY1"/>
                  </a:cxn>
                </a:cxnLst>
                <a:rect l="l" t="t" r="r" b="b"/>
                <a:pathLst>
                  <a:path w="177165" h="22860">
                    <a:moveTo>
                      <a:pt x="12859" y="12858"/>
                    </a:moveTo>
                    <a:lnTo>
                      <a:pt x="164306" y="12858"/>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37" name="Freihandform: Form 903">
                <a:extLst>
                  <a:ext uri="{FF2B5EF4-FFF2-40B4-BE49-F238E27FC236}">
                    <a16:creationId xmlns:a16="http://schemas.microsoft.com/office/drawing/2014/main" id="{D32017DD-DC03-47C2-90A3-472E83571013}"/>
                  </a:ext>
                </a:extLst>
              </p:cNvPr>
              <p:cNvSpPr/>
              <p:nvPr/>
            </p:nvSpPr>
            <p:spPr>
              <a:xfrm>
                <a:off x="7628600" y="11512262"/>
                <a:ext cx="177165" cy="22860"/>
              </a:xfrm>
              <a:custGeom>
                <a:avLst/>
                <a:gdLst>
                  <a:gd name="connsiteX0" fmla="*/ 12859 w 177165"/>
                  <a:gd name="connsiteY0" fmla="*/ 12859 h 22860"/>
                  <a:gd name="connsiteX1" fmla="*/ 164306 w 177165"/>
                  <a:gd name="connsiteY1" fmla="*/ 12859 h 22860"/>
                </a:gdLst>
                <a:ahLst/>
                <a:cxnLst>
                  <a:cxn ang="0">
                    <a:pos x="connsiteX0" y="connsiteY0"/>
                  </a:cxn>
                  <a:cxn ang="0">
                    <a:pos x="connsiteX1" y="connsiteY1"/>
                  </a:cxn>
                </a:cxnLst>
                <a:rect l="l" t="t" r="r" b="b"/>
                <a:pathLst>
                  <a:path w="177165" h="22860">
                    <a:moveTo>
                      <a:pt x="12859" y="12859"/>
                    </a:moveTo>
                    <a:lnTo>
                      <a:pt x="164306" y="12859"/>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38" name="Freihandform: Form 904">
                <a:extLst>
                  <a:ext uri="{FF2B5EF4-FFF2-40B4-BE49-F238E27FC236}">
                    <a16:creationId xmlns:a16="http://schemas.microsoft.com/office/drawing/2014/main" id="{DD3E8C48-2FF0-4DC7-880D-C124C816518C}"/>
                  </a:ext>
                </a:extLst>
              </p:cNvPr>
              <p:cNvSpPr/>
              <p:nvPr/>
            </p:nvSpPr>
            <p:spPr>
              <a:xfrm>
                <a:off x="7726326" y="11671710"/>
                <a:ext cx="91440" cy="91440"/>
              </a:xfrm>
              <a:custGeom>
                <a:avLst/>
                <a:gdLst>
                  <a:gd name="connsiteX0" fmla="*/ 12859 w 91440"/>
                  <a:gd name="connsiteY0" fmla="*/ 78581 h 91440"/>
                  <a:gd name="connsiteX1" fmla="*/ 12859 w 91440"/>
                  <a:gd name="connsiteY1" fmla="*/ 12859 h 91440"/>
                  <a:gd name="connsiteX2" fmla="*/ 79153 w 91440"/>
                  <a:gd name="connsiteY2" fmla="*/ 12859 h 91440"/>
                </a:gdLst>
                <a:ahLst/>
                <a:cxnLst>
                  <a:cxn ang="0">
                    <a:pos x="connsiteX0" y="connsiteY0"/>
                  </a:cxn>
                  <a:cxn ang="0">
                    <a:pos x="connsiteX1" y="connsiteY1"/>
                  </a:cxn>
                  <a:cxn ang="0">
                    <a:pos x="connsiteX2" y="connsiteY2"/>
                  </a:cxn>
                </a:cxnLst>
                <a:rect l="l" t="t" r="r" b="b"/>
                <a:pathLst>
                  <a:path w="91440" h="91440">
                    <a:moveTo>
                      <a:pt x="12859" y="78581"/>
                    </a:moveTo>
                    <a:lnTo>
                      <a:pt x="12859" y="12859"/>
                    </a:lnTo>
                    <a:lnTo>
                      <a:pt x="79153" y="12859"/>
                    </a:lnTo>
                  </a:path>
                </a:pathLst>
              </a:custGeom>
              <a:grp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grpSp>
      </p:grpSp>
      <p:sp>
        <p:nvSpPr>
          <p:cNvPr id="39" name="Rechteck: abgerundete Ecken 38">
            <a:extLst>
              <a:ext uri="{FF2B5EF4-FFF2-40B4-BE49-F238E27FC236}">
                <a16:creationId xmlns:a16="http://schemas.microsoft.com/office/drawing/2014/main" id="{D15A82C8-D76F-4289-9E45-D625AA823D20}"/>
              </a:ext>
            </a:extLst>
          </p:cNvPr>
          <p:cNvSpPr/>
          <p:nvPr/>
        </p:nvSpPr>
        <p:spPr>
          <a:xfrm>
            <a:off x="1343088" y="3771647"/>
            <a:ext cx="10153128" cy="1164632"/>
          </a:xfrm>
          <a:prstGeom prst="roundRect">
            <a:avLst>
              <a:gd name="adj" fmla="val 6238"/>
            </a:avLst>
          </a:prstGeom>
          <a:solidFill>
            <a:schemeClr val="bg1">
              <a:lumMod val="9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0" name="Gruppieren 39">
            <a:extLst>
              <a:ext uri="{FF2B5EF4-FFF2-40B4-BE49-F238E27FC236}">
                <a16:creationId xmlns:a16="http://schemas.microsoft.com/office/drawing/2014/main" id="{456F9CB3-E09A-4C63-9B82-16932A157E36}"/>
              </a:ext>
            </a:extLst>
          </p:cNvPr>
          <p:cNvGrpSpPr/>
          <p:nvPr/>
        </p:nvGrpSpPr>
        <p:grpSpPr>
          <a:xfrm>
            <a:off x="10901313" y="3582741"/>
            <a:ext cx="792000" cy="792000"/>
            <a:chOff x="2104370" y="2110519"/>
            <a:chExt cx="792000" cy="792000"/>
          </a:xfrm>
        </p:grpSpPr>
        <p:sp>
          <p:nvSpPr>
            <p:cNvPr id="41" name="Ellipse 40">
              <a:extLst>
                <a:ext uri="{FF2B5EF4-FFF2-40B4-BE49-F238E27FC236}">
                  <a16:creationId xmlns:a16="http://schemas.microsoft.com/office/drawing/2014/main" id="{B24C9E40-F386-4501-962C-9F84CA01BEA9}"/>
                </a:ext>
              </a:extLst>
            </p:cNvPr>
            <p:cNvSpPr/>
            <p:nvPr/>
          </p:nvSpPr>
          <p:spPr>
            <a:xfrm>
              <a:off x="2104370" y="2110519"/>
              <a:ext cx="792000" cy="792000"/>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2" name="Grafik 41">
              <a:extLst>
                <a:ext uri="{FF2B5EF4-FFF2-40B4-BE49-F238E27FC236}">
                  <a16:creationId xmlns:a16="http://schemas.microsoft.com/office/drawing/2014/main" id="{6277FBE8-3FC7-40AF-B70B-73B3CD8A19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07568" y="2199249"/>
              <a:ext cx="585604" cy="585604"/>
            </a:xfrm>
            <a:prstGeom prst="rect">
              <a:avLst/>
            </a:prstGeom>
          </p:spPr>
        </p:pic>
      </p:grpSp>
      <p:sp>
        <p:nvSpPr>
          <p:cNvPr id="43" name="Textfeld 42">
            <a:extLst>
              <a:ext uri="{FF2B5EF4-FFF2-40B4-BE49-F238E27FC236}">
                <a16:creationId xmlns:a16="http://schemas.microsoft.com/office/drawing/2014/main" id="{E905F899-584B-4D29-9731-8EFA215BCFB6}"/>
              </a:ext>
            </a:extLst>
          </p:cNvPr>
          <p:cNvSpPr txBox="1"/>
          <p:nvPr/>
        </p:nvSpPr>
        <p:spPr>
          <a:xfrm>
            <a:off x="1580330" y="3867244"/>
            <a:ext cx="8446261" cy="1004762"/>
          </a:xfrm>
          <a:prstGeom prst="rect">
            <a:avLst/>
          </a:prstGeom>
          <a:noFill/>
        </p:spPr>
        <p:txBody>
          <a:bodyPr wrap="square" rtlCol="0">
            <a:spAutoFit/>
          </a:bodyPr>
          <a:lstStyle/>
          <a:p>
            <a:pPr>
              <a:lnSpc>
                <a:spcPts val="2400"/>
              </a:lnSpc>
              <a:spcBef>
                <a:spcPts val="0"/>
              </a:spcBef>
              <a:buNone/>
            </a:pPr>
            <a:r>
              <a:rPr lang="de-DE" sz="1800" dirty="0">
                <a:solidFill>
                  <a:schemeClr val="tx1"/>
                </a:solidFill>
                <a:effectLst/>
                <a:latin typeface="Avenir LT Std 45 Book" panose="020B0502020203020204" pitchFamily="34" charset="0"/>
                <a:ea typeface="+mj-ea"/>
                <a:cs typeface="+mj-cs"/>
              </a:rPr>
              <a:t>Im Bereich Altstadt, Südstadt, Etwashausen, Siedlung-Süd, Marshall-Heights sowie dem </a:t>
            </a:r>
            <a:r>
              <a:rPr lang="de-DE" sz="1800" dirty="0" err="1">
                <a:solidFill>
                  <a:schemeClr val="tx1"/>
                </a:solidFill>
                <a:effectLst/>
                <a:latin typeface="Avenir LT Std 45 Book" panose="020B0502020203020204" pitchFamily="34" charset="0"/>
                <a:ea typeface="+mj-ea"/>
                <a:cs typeface="+mj-cs"/>
              </a:rPr>
              <a:t>ConneKT</a:t>
            </a:r>
            <a:r>
              <a:rPr lang="de-DE" sz="1800" dirty="0">
                <a:solidFill>
                  <a:schemeClr val="tx1"/>
                </a:solidFill>
                <a:effectLst/>
                <a:latin typeface="Avenir LT Std 45 Book" panose="020B0502020203020204" pitchFamily="34" charset="0"/>
                <a:ea typeface="+mj-ea"/>
                <a:cs typeface="+mj-cs"/>
              </a:rPr>
              <a:t>-Areal ist Versorgung über Wärmenetze naheliegend. Ansonsten werden dezentrale Lösungen empfohlen.</a:t>
            </a:r>
          </a:p>
        </p:txBody>
      </p:sp>
      <p:sp>
        <p:nvSpPr>
          <p:cNvPr id="44" name="Rechteck: abgerundete Ecken 43">
            <a:extLst>
              <a:ext uri="{FF2B5EF4-FFF2-40B4-BE49-F238E27FC236}">
                <a16:creationId xmlns:a16="http://schemas.microsoft.com/office/drawing/2014/main" id="{16FB333B-78A5-4EAE-92AB-A91824856092}"/>
              </a:ext>
            </a:extLst>
          </p:cNvPr>
          <p:cNvSpPr/>
          <p:nvPr/>
        </p:nvSpPr>
        <p:spPr>
          <a:xfrm>
            <a:off x="1354640" y="5170380"/>
            <a:ext cx="10153128" cy="1164632"/>
          </a:xfrm>
          <a:prstGeom prst="roundRect">
            <a:avLst>
              <a:gd name="adj" fmla="val 6238"/>
            </a:avLst>
          </a:prstGeom>
          <a:solidFill>
            <a:schemeClr val="bg1">
              <a:lumMod val="9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5" name="Gruppieren 44">
            <a:extLst>
              <a:ext uri="{FF2B5EF4-FFF2-40B4-BE49-F238E27FC236}">
                <a16:creationId xmlns:a16="http://schemas.microsoft.com/office/drawing/2014/main" id="{7B653149-69EA-4BA3-A486-4DE2C33F35EF}"/>
              </a:ext>
            </a:extLst>
          </p:cNvPr>
          <p:cNvGrpSpPr/>
          <p:nvPr/>
        </p:nvGrpSpPr>
        <p:grpSpPr>
          <a:xfrm>
            <a:off x="10910144" y="4958851"/>
            <a:ext cx="792000" cy="792000"/>
            <a:chOff x="8305332" y="2146016"/>
            <a:chExt cx="792000" cy="792000"/>
          </a:xfrm>
        </p:grpSpPr>
        <p:sp>
          <p:nvSpPr>
            <p:cNvPr id="46" name="Ellipse 45">
              <a:extLst>
                <a:ext uri="{FF2B5EF4-FFF2-40B4-BE49-F238E27FC236}">
                  <a16:creationId xmlns:a16="http://schemas.microsoft.com/office/drawing/2014/main" id="{F1356E39-AFEC-4EFB-946D-7C8D98D5B95D}"/>
                </a:ext>
              </a:extLst>
            </p:cNvPr>
            <p:cNvSpPr/>
            <p:nvPr/>
          </p:nvSpPr>
          <p:spPr>
            <a:xfrm>
              <a:off x="8305332" y="2146016"/>
              <a:ext cx="792000" cy="792000"/>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8" name="Gruppieren 47">
              <a:extLst>
                <a:ext uri="{FF2B5EF4-FFF2-40B4-BE49-F238E27FC236}">
                  <a16:creationId xmlns:a16="http://schemas.microsoft.com/office/drawing/2014/main" id="{ED4E301D-BF2C-411F-8404-C4BD7554664A}"/>
                </a:ext>
              </a:extLst>
            </p:cNvPr>
            <p:cNvGrpSpPr>
              <a:grpSpLocks noChangeAspect="1"/>
            </p:cNvGrpSpPr>
            <p:nvPr/>
          </p:nvGrpSpPr>
          <p:grpSpPr>
            <a:xfrm>
              <a:off x="8508063" y="2256752"/>
              <a:ext cx="461158" cy="540000"/>
              <a:chOff x="12753892" y="-25145"/>
              <a:chExt cx="1379551" cy="1615406"/>
            </a:xfrm>
          </p:grpSpPr>
          <p:sp>
            <p:nvSpPr>
              <p:cNvPr id="49" name="Freihandform: Form 1412">
                <a:extLst>
                  <a:ext uri="{FF2B5EF4-FFF2-40B4-BE49-F238E27FC236}">
                    <a16:creationId xmlns:a16="http://schemas.microsoft.com/office/drawing/2014/main" id="{65C89241-42FB-43C1-8939-295FB3127AC9}"/>
                  </a:ext>
                </a:extLst>
              </p:cNvPr>
              <p:cNvSpPr/>
              <p:nvPr/>
            </p:nvSpPr>
            <p:spPr>
              <a:xfrm>
                <a:off x="12753892" y="981986"/>
                <a:ext cx="1379551" cy="608275"/>
              </a:xfrm>
              <a:custGeom>
                <a:avLst/>
                <a:gdLst>
                  <a:gd name="connsiteX0" fmla="*/ 310101 w 1379551"/>
                  <a:gd name="connsiteY0" fmla="*/ 11927 h 608275"/>
                  <a:gd name="connsiteX1" fmla="*/ 119270 w 1379551"/>
                  <a:gd name="connsiteY1" fmla="*/ 11927 h 608275"/>
                  <a:gd name="connsiteX2" fmla="*/ 155051 w 1379551"/>
                  <a:gd name="connsiteY2" fmla="*/ 11927 h 608275"/>
                  <a:gd name="connsiteX3" fmla="*/ 0 w 1379551"/>
                  <a:gd name="connsiteY3" fmla="*/ 608275 h 608275"/>
                  <a:gd name="connsiteX4" fmla="*/ 1379551 w 1379551"/>
                  <a:gd name="connsiteY4" fmla="*/ 608275 h 608275"/>
                  <a:gd name="connsiteX5" fmla="*/ 1379551 w 1379551"/>
                  <a:gd name="connsiteY5" fmla="*/ 572494 h 608275"/>
                  <a:gd name="connsiteX6" fmla="*/ 1152939 w 1379551"/>
                  <a:gd name="connsiteY6" fmla="*/ 0 h 608275"/>
                  <a:gd name="connsiteX7" fmla="*/ 775252 w 1379551"/>
                  <a:gd name="connsiteY7" fmla="*/ 0 h 608275"/>
                  <a:gd name="connsiteX0" fmla="*/ 310101 w 1379551"/>
                  <a:gd name="connsiteY0" fmla="*/ 11927 h 608275"/>
                  <a:gd name="connsiteX1" fmla="*/ 155051 w 1379551"/>
                  <a:gd name="connsiteY1" fmla="*/ 11927 h 608275"/>
                  <a:gd name="connsiteX2" fmla="*/ 0 w 1379551"/>
                  <a:gd name="connsiteY2" fmla="*/ 608275 h 608275"/>
                  <a:gd name="connsiteX3" fmla="*/ 1379551 w 1379551"/>
                  <a:gd name="connsiteY3" fmla="*/ 608275 h 608275"/>
                  <a:gd name="connsiteX4" fmla="*/ 1379551 w 1379551"/>
                  <a:gd name="connsiteY4" fmla="*/ 572494 h 608275"/>
                  <a:gd name="connsiteX5" fmla="*/ 1152939 w 1379551"/>
                  <a:gd name="connsiteY5" fmla="*/ 0 h 608275"/>
                  <a:gd name="connsiteX6" fmla="*/ 775252 w 1379551"/>
                  <a:gd name="connsiteY6" fmla="*/ 0 h 608275"/>
                  <a:gd name="connsiteX0" fmla="*/ 310101 w 1379551"/>
                  <a:gd name="connsiteY0" fmla="*/ 11927 h 608275"/>
                  <a:gd name="connsiteX1" fmla="*/ 155051 w 1379551"/>
                  <a:gd name="connsiteY1" fmla="*/ 11927 h 608275"/>
                  <a:gd name="connsiteX2" fmla="*/ 0 w 1379551"/>
                  <a:gd name="connsiteY2" fmla="*/ 608275 h 608275"/>
                  <a:gd name="connsiteX3" fmla="*/ 1379551 w 1379551"/>
                  <a:gd name="connsiteY3" fmla="*/ 608275 h 608275"/>
                  <a:gd name="connsiteX4" fmla="*/ 1367624 w 1379551"/>
                  <a:gd name="connsiteY4" fmla="*/ 584421 h 608275"/>
                  <a:gd name="connsiteX5" fmla="*/ 1152939 w 1379551"/>
                  <a:gd name="connsiteY5" fmla="*/ 0 h 608275"/>
                  <a:gd name="connsiteX6" fmla="*/ 775252 w 1379551"/>
                  <a:gd name="connsiteY6" fmla="*/ 0 h 608275"/>
                  <a:gd name="connsiteX0" fmla="*/ 310101 w 1379551"/>
                  <a:gd name="connsiteY0" fmla="*/ 11927 h 608275"/>
                  <a:gd name="connsiteX1" fmla="*/ 155051 w 1379551"/>
                  <a:gd name="connsiteY1" fmla="*/ 11927 h 608275"/>
                  <a:gd name="connsiteX2" fmla="*/ 0 w 1379551"/>
                  <a:gd name="connsiteY2" fmla="*/ 608275 h 608275"/>
                  <a:gd name="connsiteX3" fmla="*/ 1379551 w 1379551"/>
                  <a:gd name="connsiteY3" fmla="*/ 608275 h 608275"/>
                  <a:gd name="connsiteX4" fmla="*/ 1152939 w 1379551"/>
                  <a:gd name="connsiteY4" fmla="*/ 0 h 608275"/>
                  <a:gd name="connsiteX5" fmla="*/ 775252 w 1379551"/>
                  <a:gd name="connsiteY5" fmla="*/ 0 h 60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9551" h="608275">
                    <a:moveTo>
                      <a:pt x="310101" y="11927"/>
                    </a:moveTo>
                    <a:lnTo>
                      <a:pt x="155051" y="11927"/>
                    </a:lnTo>
                    <a:lnTo>
                      <a:pt x="0" y="608275"/>
                    </a:lnTo>
                    <a:lnTo>
                      <a:pt x="1379551" y="608275"/>
                    </a:lnTo>
                    <a:lnTo>
                      <a:pt x="1152939" y="0"/>
                    </a:lnTo>
                    <a:lnTo>
                      <a:pt x="775252" y="0"/>
                    </a:lnTo>
                  </a:path>
                </a:pathLst>
              </a:custGeom>
              <a:noFill/>
              <a:ln w="12700" cap="rnd" cmpd="sng" algn="ctr">
                <a:solidFill>
                  <a:srgbClr val="3C3C3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rial"/>
                  <a:ea typeface="+mn-ea"/>
                  <a:cs typeface="+mn-cs"/>
                </a:endParaRPr>
              </a:p>
            </p:txBody>
          </p:sp>
          <p:cxnSp>
            <p:nvCxnSpPr>
              <p:cNvPr id="50" name="Gerader Verbinder 49">
                <a:extLst>
                  <a:ext uri="{FF2B5EF4-FFF2-40B4-BE49-F238E27FC236}">
                    <a16:creationId xmlns:a16="http://schemas.microsoft.com/office/drawing/2014/main" id="{DA6E6A90-B370-4104-A22B-AB36F6259A01}"/>
                  </a:ext>
                </a:extLst>
              </p:cNvPr>
              <p:cNvCxnSpPr>
                <a:cxnSpLocks/>
              </p:cNvCxnSpPr>
              <p:nvPr/>
            </p:nvCxnSpPr>
            <p:spPr>
              <a:xfrm>
                <a:off x="12861389" y="1186847"/>
                <a:ext cx="1146273" cy="96050"/>
              </a:xfrm>
              <a:prstGeom prst="line">
                <a:avLst/>
              </a:prstGeom>
              <a:noFill/>
              <a:ln w="12700" cap="rnd" cmpd="sng" algn="ctr">
                <a:solidFill>
                  <a:srgbClr val="3C3C3C"/>
                </a:solidFill>
                <a:prstDash val="solid"/>
                <a:round/>
                <a:tailEnd type="none"/>
              </a:ln>
              <a:effectLst/>
            </p:spPr>
          </p:cxnSp>
          <p:cxnSp>
            <p:nvCxnSpPr>
              <p:cNvPr id="51" name="Gerader Verbinder 50">
                <a:extLst>
                  <a:ext uri="{FF2B5EF4-FFF2-40B4-BE49-F238E27FC236}">
                    <a16:creationId xmlns:a16="http://schemas.microsoft.com/office/drawing/2014/main" id="{D670F8C6-1480-45FD-8E1B-DD2532B40181}"/>
                  </a:ext>
                </a:extLst>
              </p:cNvPr>
              <p:cNvCxnSpPr>
                <a:cxnSpLocks/>
              </p:cNvCxnSpPr>
              <p:nvPr/>
            </p:nvCxnSpPr>
            <p:spPr>
              <a:xfrm flipH="1">
                <a:off x="12888727" y="1175493"/>
                <a:ext cx="259951" cy="394340"/>
              </a:xfrm>
              <a:prstGeom prst="line">
                <a:avLst/>
              </a:prstGeom>
              <a:noFill/>
              <a:ln w="12700" cap="rnd" cmpd="sng" algn="ctr">
                <a:solidFill>
                  <a:srgbClr val="3C3C3C"/>
                </a:solidFill>
                <a:prstDash val="solid"/>
                <a:round/>
                <a:tailEnd type="none"/>
              </a:ln>
              <a:effectLst/>
            </p:spPr>
          </p:cxnSp>
          <p:cxnSp>
            <p:nvCxnSpPr>
              <p:cNvPr id="52" name="Gerader Verbinder 51">
                <a:extLst>
                  <a:ext uri="{FF2B5EF4-FFF2-40B4-BE49-F238E27FC236}">
                    <a16:creationId xmlns:a16="http://schemas.microsoft.com/office/drawing/2014/main" id="{B2E37D7B-C6DB-4291-9643-36E6F067C953}"/>
                  </a:ext>
                </a:extLst>
              </p:cNvPr>
              <p:cNvCxnSpPr>
                <a:cxnSpLocks/>
              </p:cNvCxnSpPr>
              <p:nvPr/>
            </p:nvCxnSpPr>
            <p:spPr>
              <a:xfrm flipH="1">
                <a:off x="13278732" y="981986"/>
                <a:ext cx="408286" cy="608275"/>
              </a:xfrm>
              <a:prstGeom prst="line">
                <a:avLst/>
              </a:prstGeom>
              <a:noFill/>
              <a:ln w="12700" cap="rnd" cmpd="sng" algn="ctr">
                <a:solidFill>
                  <a:srgbClr val="3C3C3C"/>
                </a:solidFill>
                <a:prstDash val="solid"/>
                <a:round/>
                <a:tailEnd type="none"/>
              </a:ln>
              <a:effectLst/>
            </p:spPr>
          </p:cxnSp>
          <p:sp>
            <p:nvSpPr>
              <p:cNvPr id="53" name="Freihandform: Form 1416">
                <a:extLst>
                  <a:ext uri="{FF2B5EF4-FFF2-40B4-BE49-F238E27FC236}">
                    <a16:creationId xmlns:a16="http://schemas.microsoft.com/office/drawing/2014/main" id="{FD019941-AC3B-48AD-85CC-902DABE81255}"/>
                  </a:ext>
                </a:extLst>
              </p:cNvPr>
              <p:cNvSpPr/>
              <p:nvPr/>
            </p:nvSpPr>
            <p:spPr>
              <a:xfrm>
                <a:off x="13287797" y="455511"/>
                <a:ext cx="319049" cy="667160"/>
              </a:xfrm>
              <a:custGeom>
                <a:avLst/>
                <a:gdLst>
                  <a:gd name="connsiteX0" fmla="*/ 17326 w 338816"/>
                  <a:gd name="connsiteY0" fmla="*/ 818165 h 835491"/>
                  <a:gd name="connsiteX1" fmla="*/ 323416 w 338816"/>
                  <a:gd name="connsiteY1" fmla="*/ 17326 h 835491"/>
                </a:gdLst>
                <a:ahLst/>
                <a:cxnLst>
                  <a:cxn ang="0">
                    <a:pos x="connsiteX0" y="connsiteY0"/>
                  </a:cxn>
                  <a:cxn ang="0">
                    <a:pos x="connsiteX1" y="connsiteY1"/>
                  </a:cxn>
                </a:cxnLst>
                <a:rect l="l" t="t" r="r" b="b"/>
                <a:pathLst>
                  <a:path w="338816" h="835491">
                    <a:moveTo>
                      <a:pt x="17326" y="818165"/>
                    </a:moveTo>
                    <a:cubicBezTo>
                      <a:pt x="51978" y="818165"/>
                      <a:pt x="321491" y="189429"/>
                      <a:pt x="323416" y="17326"/>
                    </a:cubicBezTo>
                  </a:path>
                </a:pathLst>
              </a:custGeom>
              <a:noFill/>
              <a:ln w="12700" cap="rnd">
                <a:solidFill>
                  <a:srgbClr val="3C3C3C"/>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55" name="Freihandform: Form 1417">
                <a:extLst>
                  <a:ext uri="{FF2B5EF4-FFF2-40B4-BE49-F238E27FC236}">
                    <a16:creationId xmlns:a16="http://schemas.microsoft.com/office/drawing/2014/main" id="{E1059931-D003-4878-A858-C10A215177BF}"/>
                  </a:ext>
                </a:extLst>
              </p:cNvPr>
              <p:cNvSpPr/>
              <p:nvPr/>
            </p:nvSpPr>
            <p:spPr>
              <a:xfrm>
                <a:off x="12971560" y="-25145"/>
                <a:ext cx="658382" cy="1147357"/>
              </a:xfrm>
              <a:custGeom>
                <a:avLst/>
                <a:gdLst>
                  <a:gd name="connsiteX0" fmla="*/ 641057 w 658382"/>
                  <a:gd name="connsiteY0" fmla="*/ 329191 h 1147356"/>
                  <a:gd name="connsiteX1" fmla="*/ 329191 w 658382"/>
                  <a:gd name="connsiteY1" fmla="*/ 17326 h 1147356"/>
                  <a:gd name="connsiteX2" fmla="*/ 17326 w 658382"/>
                  <a:gd name="connsiteY2" fmla="*/ 329191 h 1147356"/>
                  <a:gd name="connsiteX3" fmla="*/ 334967 w 658382"/>
                  <a:gd name="connsiteY3" fmla="*/ 1130031 h 1147356"/>
                </a:gdLst>
                <a:ahLst/>
                <a:cxnLst>
                  <a:cxn ang="0">
                    <a:pos x="connsiteX0" y="connsiteY0"/>
                  </a:cxn>
                  <a:cxn ang="0">
                    <a:pos x="connsiteX1" y="connsiteY1"/>
                  </a:cxn>
                  <a:cxn ang="0">
                    <a:pos x="connsiteX2" y="connsiteY2"/>
                  </a:cxn>
                  <a:cxn ang="0">
                    <a:pos x="connsiteX3" y="connsiteY3"/>
                  </a:cxn>
                </a:cxnLst>
                <a:rect l="l" t="t" r="r" b="b"/>
                <a:pathLst>
                  <a:path w="658382" h="1147356">
                    <a:moveTo>
                      <a:pt x="641057" y="329191"/>
                    </a:moveTo>
                    <a:cubicBezTo>
                      <a:pt x="642982" y="157088"/>
                      <a:pt x="501295" y="17326"/>
                      <a:pt x="329191" y="17326"/>
                    </a:cubicBezTo>
                    <a:cubicBezTo>
                      <a:pt x="157088" y="17326"/>
                      <a:pt x="17326" y="157088"/>
                      <a:pt x="17326" y="329191"/>
                    </a:cubicBezTo>
                    <a:cubicBezTo>
                      <a:pt x="17326" y="501295"/>
                      <a:pt x="294540" y="1130031"/>
                      <a:pt x="334967" y="1130031"/>
                    </a:cubicBezTo>
                  </a:path>
                </a:pathLst>
              </a:custGeom>
              <a:noFill/>
              <a:ln w="12700" cap="rnd">
                <a:solidFill>
                  <a:srgbClr val="3C3C3C"/>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56" name="Freihandform: Form 1418">
                <a:extLst>
                  <a:ext uri="{FF2B5EF4-FFF2-40B4-BE49-F238E27FC236}">
                    <a16:creationId xmlns:a16="http://schemas.microsoft.com/office/drawing/2014/main" id="{8DC08CC6-6646-4D41-B337-314C8B763C14}"/>
                  </a:ext>
                </a:extLst>
              </p:cNvPr>
              <p:cNvSpPr/>
              <p:nvPr/>
            </p:nvSpPr>
            <p:spPr>
              <a:xfrm>
                <a:off x="13112808" y="121880"/>
                <a:ext cx="372806" cy="372806"/>
              </a:xfrm>
              <a:custGeom>
                <a:avLst/>
                <a:gdLst>
                  <a:gd name="connsiteX0" fmla="*/ 474728 w 488974"/>
                  <a:gd name="connsiteY0" fmla="*/ 246027 h 488974"/>
                  <a:gd name="connsiteX1" fmla="*/ 246027 w 488974"/>
                  <a:gd name="connsiteY1" fmla="*/ 474728 h 488974"/>
                  <a:gd name="connsiteX2" fmla="*/ 17326 w 488974"/>
                  <a:gd name="connsiteY2" fmla="*/ 246027 h 488974"/>
                  <a:gd name="connsiteX3" fmla="*/ 246027 w 488974"/>
                  <a:gd name="connsiteY3" fmla="*/ 17326 h 488974"/>
                  <a:gd name="connsiteX4" fmla="*/ 474728 w 488974"/>
                  <a:gd name="connsiteY4" fmla="*/ 246027 h 488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74" h="488974">
                    <a:moveTo>
                      <a:pt x="474728" y="246027"/>
                    </a:moveTo>
                    <a:cubicBezTo>
                      <a:pt x="474728" y="372335"/>
                      <a:pt x="372335" y="474728"/>
                      <a:pt x="246027" y="474728"/>
                    </a:cubicBezTo>
                    <a:cubicBezTo>
                      <a:pt x="119719" y="474728"/>
                      <a:pt x="17326" y="372335"/>
                      <a:pt x="17326" y="246027"/>
                    </a:cubicBezTo>
                    <a:cubicBezTo>
                      <a:pt x="17326" y="119719"/>
                      <a:pt x="119719" y="17326"/>
                      <a:pt x="246027" y="17326"/>
                    </a:cubicBezTo>
                    <a:cubicBezTo>
                      <a:pt x="372335" y="17326"/>
                      <a:pt x="474728" y="119719"/>
                      <a:pt x="474728" y="246027"/>
                    </a:cubicBezTo>
                    <a:close/>
                  </a:path>
                </a:pathLst>
              </a:custGeom>
              <a:noFill/>
              <a:ln w="12700" cap="rnd">
                <a:solidFill>
                  <a:srgbClr val="3C3C3C"/>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grpSp>
      </p:grpSp>
      <p:sp>
        <p:nvSpPr>
          <p:cNvPr id="57" name="Textfeld 56">
            <a:extLst>
              <a:ext uri="{FF2B5EF4-FFF2-40B4-BE49-F238E27FC236}">
                <a16:creationId xmlns:a16="http://schemas.microsoft.com/office/drawing/2014/main" id="{2E8AAE62-E513-45D1-A235-5B47EC20D478}"/>
              </a:ext>
            </a:extLst>
          </p:cNvPr>
          <p:cNvSpPr txBox="1"/>
          <p:nvPr/>
        </p:nvSpPr>
        <p:spPr>
          <a:xfrm>
            <a:off x="1580331" y="5264413"/>
            <a:ext cx="8446261" cy="1312539"/>
          </a:xfrm>
          <a:prstGeom prst="rect">
            <a:avLst/>
          </a:prstGeom>
          <a:noFill/>
        </p:spPr>
        <p:txBody>
          <a:bodyPr wrap="square" rtlCol="0">
            <a:spAutoFit/>
          </a:bodyPr>
          <a:lstStyle/>
          <a:p>
            <a:pPr>
              <a:lnSpc>
                <a:spcPts val="2400"/>
              </a:lnSpc>
              <a:spcBef>
                <a:spcPts val="0"/>
              </a:spcBef>
              <a:buNone/>
            </a:pPr>
            <a:r>
              <a:rPr lang="de-DE" sz="1800" dirty="0">
                <a:solidFill>
                  <a:schemeClr val="tx1"/>
                </a:solidFill>
                <a:effectLst/>
                <a:latin typeface="Avenir LT Std 45 Book" panose="020B0502020203020204" pitchFamily="34" charset="0"/>
                <a:ea typeface="+mj-ea"/>
                <a:cs typeface="+mj-cs"/>
              </a:rPr>
              <a:t>20 Quartierssteckbriefe geben Handlungsempfehlungen für die individuelle Heizungsumstellung. Maßnahmen leiten die Umsetzung der kommunalen Wärmeplanung in die Wege. </a:t>
            </a:r>
            <a:r>
              <a:rPr lang="de-DE" sz="1800" dirty="0">
                <a:solidFill>
                  <a:schemeClr val="tx1"/>
                </a:solidFill>
                <a:effectLst/>
                <a:latin typeface="Avenir LT Std 45 Book" panose="020B0502020203020204" pitchFamily="34" charset="0"/>
                <a:ea typeface="+mj-ea"/>
                <a:cs typeface="+mj-cs"/>
                <a:sym typeface="Wingdings" panose="05000000000000000000" pitchFamily="2" charset="2"/>
              </a:rPr>
              <a:t> Umsetzungsstrategie</a:t>
            </a:r>
            <a:endParaRPr lang="de-DE" sz="1800" dirty="0">
              <a:solidFill>
                <a:schemeClr val="tx1"/>
              </a:solidFill>
              <a:effectLst/>
              <a:latin typeface="Avenir LT Std 45 Book" panose="020B0502020203020204" pitchFamily="34" charset="0"/>
              <a:ea typeface="+mj-ea"/>
              <a:cs typeface="+mj-cs"/>
            </a:endParaRPr>
          </a:p>
          <a:p>
            <a:pPr>
              <a:lnSpc>
                <a:spcPts val="2400"/>
              </a:lnSpc>
              <a:spcBef>
                <a:spcPts val="0"/>
              </a:spcBef>
              <a:buNone/>
            </a:pPr>
            <a:endParaRPr lang="de-DE" sz="1800" dirty="0">
              <a:solidFill>
                <a:schemeClr val="tx1"/>
              </a:solidFill>
              <a:effectLst/>
              <a:latin typeface="Avenir LT Std 45 Book" panose="020B0502020203020204" pitchFamily="34" charset="0"/>
              <a:ea typeface="+mj-ea"/>
              <a:cs typeface="+mj-cs"/>
            </a:endParaRPr>
          </a:p>
        </p:txBody>
      </p:sp>
    </p:spTree>
    <p:extLst>
      <p:ext uri="{BB962C8B-B14F-4D97-AF65-F5344CB8AC3E}">
        <p14:creationId xmlns:p14="http://schemas.microsoft.com/office/powerpoint/2010/main" val="38384398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59">
            <a:extLst>
              <a:ext uri="{FF2B5EF4-FFF2-40B4-BE49-F238E27FC236}">
                <a16:creationId xmlns:a16="http://schemas.microsoft.com/office/drawing/2014/main" id="{45BBFF9D-42B1-472D-B2B9-6F8876CF2008}"/>
              </a:ext>
            </a:extLst>
          </p:cNvPr>
          <p:cNvSpPr/>
          <p:nvPr/>
        </p:nvSpPr>
        <p:spPr>
          <a:xfrm>
            <a:off x="263352" y="1350687"/>
            <a:ext cx="12385376" cy="4886625"/>
          </a:xfrm>
          <a:prstGeom prst="roundRect">
            <a:avLst>
              <a:gd name="adj" fmla="val 6238"/>
            </a:avLst>
          </a:prstGeom>
          <a:solidFill>
            <a:schemeClr val="bg1">
              <a:lumMod val="9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de-DE" dirty="0"/>
          </a:p>
        </p:txBody>
      </p:sp>
      <p:sp>
        <p:nvSpPr>
          <p:cNvPr id="2" name="Textfeld 1">
            <a:extLst>
              <a:ext uri="{FF2B5EF4-FFF2-40B4-BE49-F238E27FC236}">
                <a16:creationId xmlns:a16="http://schemas.microsoft.com/office/drawing/2014/main" id="{E93AF36A-B994-4103-B1BD-9CD423AA3BDE}"/>
              </a:ext>
            </a:extLst>
          </p:cNvPr>
          <p:cNvSpPr txBox="1"/>
          <p:nvPr/>
        </p:nvSpPr>
        <p:spPr>
          <a:xfrm>
            <a:off x="623392" y="620688"/>
            <a:ext cx="8568952" cy="414281"/>
          </a:xfrm>
          <a:prstGeom prst="rect">
            <a:avLst/>
          </a:prstGeom>
          <a:noFill/>
        </p:spPr>
        <p:txBody>
          <a:bodyPr wrap="square" rtlCol="0">
            <a:spAutoFit/>
          </a:bodyPr>
          <a:lstStyle/>
          <a:p>
            <a:pPr marL="0" indent="0">
              <a:lnSpc>
                <a:spcPts val="2400"/>
              </a:lnSpc>
              <a:spcBef>
                <a:spcPts val="0"/>
              </a:spcBef>
              <a:buNone/>
            </a:pPr>
            <a:r>
              <a:rPr lang="en-US" sz="2800" b="1" dirty="0" err="1">
                <a:solidFill>
                  <a:srgbClr val="F7B105"/>
                </a:solidFill>
                <a:effectLst/>
                <a:latin typeface="Avenir LT Std 35 Light" panose="020B0402020203020204" pitchFamily="34" charset="0"/>
                <a:cs typeface="Segoe UI Light" panose="020B0502040204020203" pitchFamily="34" charset="0"/>
              </a:rPr>
              <a:t>Rechtsfolgen</a:t>
            </a:r>
            <a:r>
              <a:rPr lang="en-US" sz="2800" b="1" dirty="0">
                <a:solidFill>
                  <a:srgbClr val="F7B105"/>
                </a:solidFill>
                <a:effectLst/>
                <a:latin typeface="Avenir LT Std 35 Light" panose="020B0402020203020204" pitchFamily="34" charset="0"/>
                <a:cs typeface="Segoe UI Light" panose="020B0502040204020203" pitchFamily="34" charset="0"/>
              </a:rPr>
              <a:t> des </a:t>
            </a:r>
            <a:r>
              <a:rPr lang="en-US" sz="2800" b="1" dirty="0" err="1">
                <a:solidFill>
                  <a:srgbClr val="F7B105"/>
                </a:solidFill>
                <a:effectLst/>
                <a:latin typeface="Avenir LT Std 35 Light" panose="020B0402020203020204" pitchFamily="34" charset="0"/>
                <a:cs typeface="Segoe UI Light" panose="020B0502040204020203" pitchFamily="34" charset="0"/>
              </a:rPr>
              <a:t>Wärmeplanungsgesetzes</a:t>
            </a:r>
            <a:endParaRPr lang="en-DE" sz="2800" b="1" dirty="0" err="1">
              <a:solidFill>
                <a:srgbClr val="F7B105"/>
              </a:solidFill>
              <a:effectLst/>
              <a:latin typeface="Avenir LT Std 35 Light" panose="020B0402020203020204" pitchFamily="34" charset="0"/>
              <a:cs typeface="Segoe UI Light" panose="020B0502040204020203" pitchFamily="34" charset="0"/>
            </a:endParaRPr>
          </a:p>
        </p:txBody>
      </p:sp>
      <p:sp>
        <p:nvSpPr>
          <p:cNvPr id="36" name="Textfeld 35">
            <a:extLst>
              <a:ext uri="{FF2B5EF4-FFF2-40B4-BE49-F238E27FC236}">
                <a16:creationId xmlns:a16="http://schemas.microsoft.com/office/drawing/2014/main" id="{C472ACC2-86FC-4202-BF11-2C5179A6EA62}"/>
              </a:ext>
            </a:extLst>
          </p:cNvPr>
          <p:cNvSpPr txBox="1"/>
          <p:nvPr/>
        </p:nvSpPr>
        <p:spPr>
          <a:xfrm>
            <a:off x="691233" y="1700808"/>
            <a:ext cx="5764807" cy="3455048"/>
          </a:xfrm>
          <a:prstGeom prst="rect">
            <a:avLst/>
          </a:prstGeom>
          <a:noFill/>
        </p:spPr>
        <p:txBody>
          <a:bodyPr wrap="square" rtlCol="0">
            <a:spAutoFit/>
          </a:bodyPr>
          <a:lstStyle/>
          <a:p>
            <a:pPr marL="171450" indent="-171450">
              <a:lnSpc>
                <a:spcPts val="2400"/>
              </a:lnSpc>
              <a:spcBef>
                <a:spcPts val="0"/>
              </a:spcBef>
            </a:pPr>
            <a:r>
              <a:rPr lang="de-DE" sz="1600" dirty="0">
                <a:solidFill>
                  <a:schemeClr val="tx1"/>
                </a:solidFill>
                <a:effectLst/>
                <a:latin typeface="Avenir LT Std 45 Book" panose="020B0502020203020204" pitchFamily="34" charset="0"/>
                <a:ea typeface="+mj-ea"/>
                <a:cs typeface="+mj-cs"/>
              </a:rPr>
              <a:t>Wärmeplan hat </a:t>
            </a:r>
            <a:r>
              <a:rPr lang="de-DE" sz="1600" b="1" dirty="0">
                <a:solidFill>
                  <a:schemeClr val="tx1"/>
                </a:solidFill>
                <a:effectLst/>
                <a:latin typeface="Avenir LT Std 45 Book" panose="020B0502020203020204" pitchFamily="34" charset="0"/>
                <a:ea typeface="+mj-ea"/>
                <a:cs typeface="+mj-cs"/>
              </a:rPr>
              <a:t>keine rechtliche Außenwirkung </a:t>
            </a:r>
            <a:r>
              <a:rPr lang="de-DE" sz="1600" dirty="0">
                <a:solidFill>
                  <a:schemeClr val="tx1"/>
                </a:solidFill>
                <a:effectLst/>
                <a:latin typeface="Avenir LT Std 45 Book" panose="020B0502020203020204" pitchFamily="34" charset="0"/>
                <a:ea typeface="+mj-ea"/>
                <a:cs typeface="+mj-cs"/>
              </a:rPr>
              <a:t>und führt zu keinen einklagbaren Rechten oder Pflichten</a:t>
            </a:r>
          </a:p>
          <a:p>
            <a:pPr marL="171450" indent="-171450">
              <a:lnSpc>
                <a:spcPts val="2400"/>
              </a:lnSpc>
              <a:spcBef>
                <a:spcPts val="0"/>
              </a:spcBef>
            </a:pPr>
            <a:r>
              <a:rPr lang="de-DE" sz="1600" dirty="0">
                <a:solidFill>
                  <a:schemeClr val="tx1"/>
                </a:solidFill>
                <a:effectLst/>
                <a:latin typeface="Avenir LT Std 45 Book" panose="020B0502020203020204" pitchFamily="34" charset="0"/>
                <a:ea typeface="+mj-ea"/>
                <a:cs typeface="+mj-cs"/>
              </a:rPr>
              <a:t>Ausweisung von Gebieten im Wärmeplan bewirkt </a:t>
            </a:r>
            <a:r>
              <a:rPr lang="de-DE" sz="1600" b="1" dirty="0">
                <a:solidFill>
                  <a:schemeClr val="tx1"/>
                </a:solidFill>
                <a:effectLst/>
                <a:latin typeface="Avenir LT Std 45 Book" panose="020B0502020203020204" pitchFamily="34" charset="0"/>
                <a:ea typeface="+mj-ea"/>
                <a:cs typeface="+mj-cs"/>
              </a:rPr>
              <a:t>keine Pflicht, die Netze tatsächlich zu bauen</a:t>
            </a:r>
            <a:r>
              <a:rPr lang="de-DE" sz="1600" dirty="0">
                <a:solidFill>
                  <a:schemeClr val="tx1"/>
                </a:solidFill>
                <a:effectLst/>
                <a:latin typeface="Avenir LT Std 45 Book" panose="020B0502020203020204" pitchFamily="34" charset="0"/>
                <a:ea typeface="+mj-ea"/>
                <a:cs typeface="+mj-cs"/>
              </a:rPr>
              <a:t> oder die Versorgung zu nutzen.</a:t>
            </a:r>
          </a:p>
          <a:p>
            <a:pPr marL="171450" indent="-171450">
              <a:lnSpc>
                <a:spcPts val="2400"/>
              </a:lnSpc>
              <a:spcBef>
                <a:spcPts val="0"/>
              </a:spcBef>
            </a:pPr>
            <a:r>
              <a:rPr lang="de-DE" sz="1600" dirty="0">
                <a:solidFill>
                  <a:schemeClr val="tx1"/>
                </a:solidFill>
                <a:effectLst/>
                <a:latin typeface="Avenir LT Std 45 Book" panose="020B0502020203020204" pitchFamily="34" charset="0"/>
                <a:ea typeface="+mj-ea"/>
                <a:cs typeface="+mj-cs"/>
              </a:rPr>
              <a:t>GEG-Vorgabe von 65 % erneuerbaren Energien gilt vor 06/2028 </a:t>
            </a:r>
            <a:r>
              <a:rPr lang="de-DE" sz="1600" b="1" dirty="0">
                <a:solidFill>
                  <a:schemeClr val="tx1"/>
                </a:solidFill>
                <a:effectLst/>
                <a:latin typeface="Avenir LT Std 45 Book" panose="020B0502020203020204" pitchFamily="34" charset="0"/>
                <a:ea typeface="+mj-ea"/>
                <a:cs typeface="+mj-cs"/>
              </a:rPr>
              <a:t>nur dann, wenn Kommune zusätzlich Beschluss zur Ausweisung</a:t>
            </a:r>
            <a:r>
              <a:rPr lang="de-DE" sz="1600" dirty="0">
                <a:solidFill>
                  <a:schemeClr val="tx1"/>
                </a:solidFill>
                <a:effectLst/>
                <a:latin typeface="Avenir LT Std 45 Book" panose="020B0502020203020204" pitchFamily="34" charset="0"/>
                <a:ea typeface="+mj-ea"/>
                <a:cs typeface="+mj-cs"/>
              </a:rPr>
              <a:t> eines Netzneu- oder -Ausbaugebiets fasst (Ausnahme: Neubaugebiete).</a:t>
            </a:r>
          </a:p>
          <a:p>
            <a:pPr marL="171450" indent="-171450">
              <a:lnSpc>
                <a:spcPts val="2400"/>
              </a:lnSpc>
              <a:spcBef>
                <a:spcPts val="0"/>
              </a:spcBef>
            </a:pPr>
            <a:r>
              <a:rPr lang="de-DE" sz="1600" dirty="0">
                <a:solidFill>
                  <a:schemeClr val="tx1"/>
                </a:solidFill>
                <a:effectLst/>
                <a:latin typeface="Avenir LT Std 45 Book" panose="020B0502020203020204" pitchFamily="34" charset="0"/>
                <a:ea typeface="+mj-ea"/>
                <a:cs typeface="+mj-cs"/>
              </a:rPr>
              <a:t>Keine endgültige Planungssicherheit durch den Wärmeplan: In Wärmenetzgebieten </a:t>
            </a:r>
            <a:r>
              <a:rPr lang="de-DE" sz="1600" b="1" dirty="0">
                <a:solidFill>
                  <a:schemeClr val="tx1"/>
                </a:solidFill>
                <a:effectLst/>
                <a:latin typeface="Avenir LT Std 45 Book" panose="020B0502020203020204" pitchFamily="34" charset="0"/>
                <a:ea typeface="+mj-ea"/>
                <a:cs typeface="+mj-cs"/>
              </a:rPr>
              <a:t>kann</a:t>
            </a:r>
            <a:r>
              <a:rPr lang="de-DE" sz="1600" dirty="0">
                <a:solidFill>
                  <a:schemeClr val="tx1"/>
                </a:solidFill>
                <a:effectLst/>
                <a:latin typeface="Avenir LT Std 45 Book" panose="020B0502020203020204" pitchFamily="34" charset="0"/>
                <a:ea typeface="+mj-ea"/>
                <a:cs typeface="+mj-cs"/>
              </a:rPr>
              <a:t> ein Wärmenetzanschluss in Zukunft erfolgen. Außerhalb ist dies </a:t>
            </a:r>
            <a:r>
              <a:rPr lang="de-DE" sz="1600" b="1" dirty="0">
                <a:solidFill>
                  <a:schemeClr val="tx1"/>
                </a:solidFill>
                <a:effectLst/>
                <a:latin typeface="Avenir LT Std 45 Book" panose="020B0502020203020204" pitchFamily="34" charset="0"/>
                <a:ea typeface="+mj-ea"/>
                <a:cs typeface="+mj-cs"/>
              </a:rPr>
              <a:t>eher unwahrscheinlich</a:t>
            </a:r>
            <a:r>
              <a:rPr lang="de-DE" sz="1600" dirty="0">
                <a:solidFill>
                  <a:schemeClr val="tx1"/>
                </a:solidFill>
                <a:effectLst/>
                <a:latin typeface="Avenir LT Std 45 Book" panose="020B0502020203020204" pitchFamily="34" charset="0"/>
                <a:ea typeface="+mj-ea"/>
                <a:cs typeface="+mj-cs"/>
              </a:rPr>
              <a:t>.</a:t>
            </a:r>
          </a:p>
        </p:txBody>
      </p:sp>
      <p:pic>
        <p:nvPicPr>
          <p:cNvPr id="13" name="Grafik 12">
            <a:extLst>
              <a:ext uri="{FF2B5EF4-FFF2-40B4-BE49-F238E27FC236}">
                <a16:creationId xmlns:a16="http://schemas.microsoft.com/office/drawing/2014/main" id="{6C9A6646-5061-45BF-96BD-8F01CAEB622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791615" y="1659826"/>
            <a:ext cx="2709152" cy="3835232"/>
          </a:xfrm>
          <a:prstGeom prst="rect">
            <a:avLst/>
          </a:prstGeom>
          <a:ln>
            <a:solidFill>
              <a:schemeClr val="tx1"/>
            </a:solidFill>
          </a:ln>
          <a:scene3d>
            <a:camera prst="perspectiveBelow"/>
            <a:lightRig rig="threePt" dir="t"/>
          </a:scene3d>
        </p:spPr>
      </p:pic>
      <p:pic>
        <p:nvPicPr>
          <p:cNvPr id="9" name="Grafik 8">
            <a:extLst>
              <a:ext uri="{FF2B5EF4-FFF2-40B4-BE49-F238E27FC236}">
                <a16:creationId xmlns:a16="http://schemas.microsoft.com/office/drawing/2014/main" id="{6FB96EDF-2ED9-44F6-B4A2-5BE6B5741A3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46399" y="1772816"/>
            <a:ext cx="3016679" cy="4270586"/>
          </a:xfrm>
          <a:prstGeom prst="rect">
            <a:avLst/>
          </a:prstGeom>
          <a:ln>
            <a:solidFill>
              <a:schemeClr val="tx1"/>
            </a:solidFill>
          </a:ln>
          <a:scene3d>
            <a:camera prst="perspectiveBelow"/>
            <a:lightRig rig="threePt" dir="t"/>
          </a:scene3d>
        </p:spPr>
      </p:pic>
      <p:sp>
        <p:nvSpPr>
          <p:cNvPr id="7" name="Foliennummer">
            <a:extLst>
              <a:ext uri="{FF2B5EF4-FFF2-40B4-BE49-F238E27FC236}">
                <a16:creationId xmlns:a16="http://schemas.microsoft.com/office/drawing/2014/main" id="{F6891F84-38FA-48BC-BC7D-5551C7391328}"/>
              </a:ext>
            </a:extLst>
          </p:cNvPr>
          <p:cNvSpPr txBox="1">
            <a:spLocks/>
          </p:cNvSpPr>
          <p:nvPr/>
        </p:nvSpPr>
        <p:spPr bwMode="gray">
          <a:xfrm>
            <a:off x="263352" y="6513564"/>
            <a:ext cx="1008112" cy="288000"/>
          </a:xfrm>
          <a:prstGeom prst="rect">
            <a:avLst/>
          </a:prstGeom>
        </p:spPr>
        <p:txBody>
          <a:bodyPr vert="horz" lIns="0" tIns="0" rIns="0" bIns="0" rtlCol="0" anchor="ctr" anchorCtr="0"/>
          <a:lstStyle>
            <a:defPPr>
              <a:defRPr lang="de-DE"/>
            </a:defPPr>
            <a:lvl1pPr algn="l" rtl="0" fontAlgn="base">
              <a:spcBef>
                <a:spcPct val="20000"/>
              </a:spcBef>
              <a:spcAft>
                <a:spcPct val="0"/>
              </a:spcAft>
              <a:buChar char="•"/>
              <a:defRPr lang="de-DE" sz="1000" kern="1200" cap="none" smtClean="0">
                <a:solidFill>
                  <a:srgbClr val="2C2C2C"/>
                </a:solidFill>
                <a:effectLst/>
                <a:latin typeface="Avenir LT Std 65 Medium" panose="020B0603020203020204" pitchFamily="34" charset="0"/>
                <a:ea typeface="+mn-ea"/>
                <a:cs typeface="+mn-cs"/>
              </a:defRPr>
            </a:lvl1pPr>
            <a:lvl2pPr marL="4572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2pPr>
            <a:lvl3pPr marL="9144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3pPr>
            <a:lvl4pPr marL="13716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4pPr>
            <a:lvl5pPr marL="18288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5pPr>
            <a:lvl6pPr marL="22860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6pPr>
            <a:lvl7pPr marL="27432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7pPr>
            <a:lvl8pPr marL="32004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8pPr>
            <a:lvl9pPr marL="36576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9pPr>
          </a:lstStyle>
          <a:p>
            <a:pPr>
              <a:buFontTx/>
              <a:buNone/>
            </a:pPr>
            <a:r>
              <a:rPr lang="de-DE"/>
              <a:t>Folie </a:t>
            </a:r>
            <a:fld id="{02CEFE82-39F2-4F47-8A0C-D5AB3496FA5C}" type="slidenum">
              <a:rPr smtClean="0"/>
              <a:pPr>
                <a:buFontTx/>
                <a:buNone/>
              </a:pPr>
              <a:t>35</a:t>
            </a:fld>
            <a:endParaRPr dirty="0"/>
          </a:p>
        </p:txBody>
      </p:sp>
    </p:spTree>
    <p:extLst>
      <p:ext uri="{BB962C8B-B14F-4D97-AF65-F5344CB8AC3E}">
        <p14:creationId xmlns:p14="http://schemas.microsoft.com/office/powerpoint/2010/main" val="24980419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59">
            <a:extLst>
              <a:ext uri="{FF2B5EF4-FFF2-40B4-BE49-F238E27FC236}">
                <a16:creationId xmlns:a16="http://schemas.microsoft.com/office/drawing/2014/main" id="{45BBFF9D-42B1-472D-B2B9-6F8876CF2008}"/>
              </a:ext>
            </a:extLst>
          </p:cNvPr>
          <p:cNvSpPr/>
          <p:nvPr/>
        </p:nvSpPr>
        <p:spPr>
          <a:xfrm>
            <a:off x="263352" y="1350687"/>
            <a:ext cx="12385376" cy="4886625"/>
          </a:xfrm>
          <a:prstGeom prst="roundRect">
            <a:avLst>
              <a:gd name="adj" fmla="val 6238"/>
            </a:avLst>
          </a:prstGeom>
          <a:solidFill>
            <a:schemeClr val="bg1">
              <a:lumMod val="9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de-DE" dirty="0"/>
          </a:p>
        </p:txBody>
      </p:sp>
      <p:cxnSp>
        <p:nvCxnSpPr>
          <p:cNvPr id="53" name="Gerader Verbinder 52">
            <a:extLst>
              <a:ext uri="{FF2B5EF4-FFF2-40B4-BE49-F238E27FC236}">
                <a16:creationId xmlns:a16="http://schemas.microsoft.com/office/drawing/2014/main" id="{E7D2E02B-E6CA-47A3-AA71-022973C864D0}"/>
              </a:ext>
            </a:extLst>
          </p:cNvPr>
          <p:cNvCxnSpPr>
            <a:cxnSpLocks/>
          </p:cNvCxnSpPr>
          <p:nvPr/>
        </p:nvCxnSpPr>
        <p:spPr>
          <a:xfrm>
            <a:off x="-240704" y="3140968"/>
            <a:ext cx="12889432" cy="0"/>
          </a:xfrm>
          <a:prstGeom prst="line">
            <a:avLst/>
          </a:prstGeom>
          <a:ln w="38100">
            <a:solidFill>
              <a:srgbClr val="3B3B3B"/>
            </a:solidFill>
          </a:ln>
        </p:spPr>
        <p:style>
          <a:lnRef idx="1">
            <a:schemeClr val="accent1"/>
          </a:lnRef>
          <a:fillRef idx="0">
            <a:schemeClr val="accent1"/>
          </a:fillRef>
          <a:effectRef idx="0">
            <a:schemeClr val="accent1"/>
          </a:effectRef>
          <a:fontRef idx="minor">
            <a:schemeClr val="tx1"/>
          </a:fontRef>
        </p:style>
      </p:cxnSp>
      <p:sp>
        <p:nvSpPr>
          <p:cNvPr id="2" name="Textfeld 1">
            <a:extLst>
              <a:ext uri="{FF2B5EF4-FFF2-40B4-BE49-F238E27FC236}">
                <a16:creationId xmlns:a16="http://schemas.microsoft.com/office/drawing/2014/main" id="{E93AF36A-B994-4103-B1BD-9CD423AA3BDE}"/>
              </a:ext>
            </a:extLst>
          </p:cNvPr>
          <p:cNvSpPr txBox="1"/>
          <p:nvPr/>
        </p:nvSpPr>
        <p:spPr>
          <a:xfrm>
            <a:off x="623392" y="620688"/>
            <a:ext cx="8568952" cy="414281"/>
          </a:xfrm>
          <a:prstGeom prst="rect">
            <a:avLst/>
          </a:prstGeom>
          <a:noFill/>
        </p:spPr>
        <p:txBody>
          <a:bodyPr wrap="square" rtlCol="0">
            <a:spAutoFit/>
          </a:bodyPr>
          <a:lstStyle/>
          <a:p>
            <a:pPr marL="0" indent="0">
              <a:lnSpc>
                <a:spcPts val="2400"/>
              </a:lnSpc>
              <a:spcBef>
                <a:spcPts val="0"/>
              </a:spcBef>
              <a:buNone/>
            </a:pPr>
            <a:r>
              <a:rPr lang="en-US" sz="2800" b="1" dirty="0" err="1">
                <a:solidFill>
                  <a:srgbClr val="F7B105"/>
                </a:solidFill>
                <a:effectLst/>
                <a:latin typeface="Avenir LT Std 35 Light" panose="020B0402020203020204" pitchFamily="34" charset="0"/>
                <a:cs typeface="Segoe UI Light" panose="020B0502040204020203" pitchFamily="34" charset="0"/>
              </a:rPr>
              <a:t>Szenario</a:t>
            </a:r>
            <a:r>
              <a:rPr lang="en-US" sz="2800" b="1" dirty="0">
                <a:solidFill>
                  <a:srgbClr val="F7B105"/>
                </a:solidFill>
                <a:effectLst/>
                <a:latin typeface="Avenir LT Std 35 Light" panose="020B0402020203020204" pitchFamily="34" charset="0"/>
                <a:cs typeface="Segoe UI Light" panose="020B0502040204020203" pitchFamily="34" charset="0"/>
              </a:rPr>
              <a:t> A: </a:t>
            </a:r>
            <a:r>
              <a:rPr lang="en-US" sz="2800" b="1" dirty="0" err="1">
                <a:solidFill>
                  <a:srgbClr val="F7B105"/>
                </a:solidFill>
                <a:effectLst/>
                <a:latin typeface="Avenir LT Std 35 Light" panose="020B0402020203020204" pitchFamily="34" charset="0"/>
                <a:cs typeface="Segoe UI Light" panose="020B0502040204020203" pitchFamily="34" charset="0"/>
              </a:rPr>
              <a:t>Beispiel</a:t>
            </a:r>
            <a:r>
              <a:rPr lang="en-US" sz="2800" b="1" dirty="0">
                <a:solidFill>
                  <a:srgbClr val="F7B105"/>
                </a:solidFill>
                <a:effectLst/>
                <a:latin typeface="Avenir LT Std 35 Light" panose="020B0402020203020204" pitchFamily="34" charset="0"/>
                <a:cs typeface="Segoe UI Light" panose="020B0502040204020203" pitchFamily="34" charset="0"/>
              </a:rPr>
              <a:t> </a:t>
            </a:r>
            <a:r>
              <a:rPr lang="en-US" sz="2800" b="1" dirty="0" err="1">
                <a:solidFill>
                  <a:srgbClr val="F7B105"/>
                </a:solidFill>
                <a:effectLst/>
                <a:latin typeface="Avenir LT Std 35 Light" panose="020B0402020203020204" pitchFamily="34" charset="0"/>
                <a:cs typeface="Segoe UI Light" panose="020B0502040204020203" pitchFamily="34" charset="0"/>
              </a:rPr>
              <a:t>Einfamilienhaus</a:t>
            </a:r>
            <a:r>
              <a:rPr lang="en-US" sz="2800" b="1" dirty="0">
                <a:solidFill>
                  <a:srgbClr val="F7B105"/>
                </a:solidFill>
                <a:effectLst/>
                <a:latin typeface="Avenir LT Std 35 Light" panose="020B0402020203020204" pitchFamily="34" charset="0"/>
                <a:cs typeface="Segoe UI Light" panose="020B0502040204020203" pitchFamily="34" charset="0"/>
              </a:rPr>
              <a:t> </a:t>
            </a:r>
            <a:endParaRPr lang="en-DE" sz="2800" b="1" dirty="0" err="1">
              <a:solidFill>
                <a:srgbClr val="F7B105"/>
              </a:solidFill>
              <a:effectLst/>
              <a:latin typeface="Avenir LT Std 35 Light" panose="020B0402020203020204" pitchFamily="34" charset="0"/>
              <a:cs typeface="Segoe UI Light" panose="020B0502040204020203" pitchFamily="34" charset="0"/>
            </a:endParaRPr>
          </a:p>
        </p:txBody>
      </p:sp>
      <p:grpSp>
        <p:nvGrpSpPr>
          <p:cNvPr id="4" name="Gruppieren 3">
            <a:extLst>
              <a:ext uri="{FF2B5EF4-FFF2-40B4-BE49-F238E27FC236}">
                <a16:creationId xmlns:a16="http://schemas.microsoft.com/office/drawing/2014/main" id="{BFC8B619-7ACC-497E-A314-43349F3C8751}"/>
              </a:ext>
            </a:extLst>
          </p:cNvPr>
          <p:cNvGrpSpPr/>
          <p:nvPr/>
        </p:nvGrpSpPr>
        <p:grpSpPr>
          <a:xfrm>
            <a:off x="1207653" y="1844824"/>
            <a:ext cx="1574935" cy="1694879"/>
            <a:chOff x="3071664" y="1510974"/>
            <a:chExt cx="1574935" cy="1694879"/>
          </a:xfrm>
        </p:grpSpPr>
        <p:sp>
          <p:nvSpPr>
            <p:cNvPr id="62" name="Ellipse 61">
              <a:extLst>
                <a:ext uri="{FF2B5EF4-FFF2-40B4-BE49-F238E27FC236}">
                  <a16:creationId xmlns:a16="http://schemas.microsoft.com/office/drawing/2014/main" id="{2CD24943-47CA-43C0-BFEC-859A339DCC0A}"/>
                </a:ext>
              </a:extLst>
            </p:cNvPr>
            <p:cNvSpPr/>
            <p:nvPr/>
          </p:nvSpPr>
          <p:spPr>
            <a:xfrm>
              <a:off x="3071664" y="2413853"/>
              <a:ext cx="792000" cy="792000"/>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6" name="Grafik 65">
              <a:extLst>
                <a:ext uri="{FF2B5EF4-FFF2-40B4-BE49-F238E27FC236}">
                  <a16:creationId xmlns:a16="http://schemas.microsoft.com/office/drawing/2014/main" id="{81533138-B3C1-4A73-BD9A-367F7E8AE891}"/>
                </a:ext>
              </a:extLst>
            </p:cNvPr>
            <p:cNvPicPr>
              <a:picLocks noChangeAspect="1"/>
            </p:cNvPicPr>
            <p:nvPr/>
          </p:nvPicPr>
          <p:blipFill>
            <a:blip r:embed="rId2"/>
            <a:stretch>
              <a:fillRect/>
            </a:stretch>
          </p:blipFill>
          <p:spPr>
            <a:xfrm>
              <a:off x="3253818" y="2569198"/>
              <a:ext cx="481307" cy="481307"/>
            </a:xfrm>
            <a:prstGeom prst="rect">
              <a:avLst/>
            </a:prstGeom>
          </p:spPr>
        </p:pic>
        <p:sp>
          <p:nvSpPr>
            <p:cNvPr id="68" name="Textfeld 67">
              <a:extLst>
                <a:ext uri="{FF2B5EF4-FFF2-40B4-BE49-F238E27FC236}">
                  <a16:creationId xmlns:a16="http://schemas.microsoft.com/office/drawing/2014/main" id="{63D74B46-4930-4713-B2CD-0802F047AA40}"/>
                </a:ext>
              </a:extLst>
            </p:cNvPr>
            <p:cNvSpPr txBox="1"/>
            <p:nvPr/>
          </p:nvSpPr>
          <p:spPr>
            <a:xfrm>
              <a:off x="3494471" y="1510974"/>
              <a:ext cx="1152128" cy="584775"/>
            </a:xfrm>
            <a:prstGeom prst="rect">
              <a:avLst/>
            </a:prstGeom>
            <a:noFill/>
          </p:spPr>
          <p:txBody>
            <a:bodyPr wrap="square" rtlCol="0">
              <a:spAutoFit/>
            </a:bodyPr>
            <a:lstStyle/>
            <a:p>
              <a:pPr marL="0" indent="0">
                <a:spcBef>
                  <a:spcPts val="0"/>
                </a:spcBef>
                <a:buNone/>
              </a:pPr>
              <a:r>
                <a:rPr lang="en-US" sz="1600" b="1" dirty="0">
                  <a:solidFill>
                    <a:srgbClr val="3B3B3B"/>
                  </a:solidFill>
                  <a:effectLst/>
                  <a:latin typeface="Avenir LT Std 65 Medium" panose="020B0603020203020204" pitchFamily="34" charset="0"/>
                  <a:ea typeface="+mj-ea"/>
                  <a:cs typeface="+mj-cs"/>
                </a:rPr>
                <a:t>2024</a:t>
              </a:r>
              <a:r>
                <a:rPr lang="en-US" sz="1600" b="1" dirty="0">
                  <a:solidFill>
                    <a:srgbClr val="3B3B3B"/>
                  </a:solidFill>
                  <a:effectLst/>
                  <a:latin typeface="Avenir LT Std 35 Light" panose="020B0402020203020204" pitchFamily="34" charset="0"/>
                  <a:ea typeface="+mj-ea"/>
                  <a:cs typeface="+mj-cs"/>
                </a:rPr>
                <a:t> </a:t>
              </a:r>
            </a:p>
            <a:p>
              <a:pPr marL="0" indent="0">
                <a:spcBef>
                  <a:spcPts val="0"/>
                </a:spcBef>
                <a:buNone/>
              </a:pPr>
              <a:r>
                <a:rPr lang="en-US" sz="1600" b="1" dirty="0">
                  <a:solidFill>
                    <a:srgbClr val="3B3B3B"/>
                  </a:solidFill>
                  <a:effectLst/>
                  <a:latin typeface="Avenir LT Std 35 Light" panose="020B0402020203020204" pitchFamily="34" charset="0"/>
                  <a:ea typeface="+mj-ea"/>
                  <a:cs typeface="+mj-cs"/>
                </a:rPr>
                <a:t>GEG</a:t>
              </a:r>
              <a:endParaRPr lang="en-DE" sz="1600" b="1" dirty="0" err="1">
                <a:solidFill>
                  <a:srgbClr val="3B3B3B"/>
                </a:solidFill>
                <a:effectLst/>
                <a:latin typeface="Avenir LT Std 35 Light" panose="020B0402020203020204" pitchFamily="34" charset="0"/>
                <a:ea typeface="+mj-ea"/>
                <a:cs typeface="+mj-cs"/>
              </a:endParaRPr>
            </a:p>
          </p:txBody>
        </p:sp>
      </p:grpSp>
      <p:grpSp>
        <p:nvGrpSpPr>
          <p:cNvPr id="10" name="Gruppieren 9">
            <a:extLst>
              <a:ext uri="{FF2B5EF4-FFF2-40B4-BE49-F238E27FC236}">
                <a16:creationId xmlns:a16="http://schemas.microsoft.com/office/drawing/2014/main" id="{CFCECBF7-2C0D-4016-80BC-59FB811F7BE7}"/>
              </a:ext>
            </a:extLst>
          </p:cNvPr>
          <p:cNvGrpSpPr/>
          <p:nvPr/>
        </p:nvGrpSpPr>
        <p:grpSpPr>
          <a:xfrm>
            <a:off x="2648405" y="1844824"/>
            <a:ext cx="4383698" cy="1694879"/>
            <a:chOff x="5419044" y="1510974"/>
            <a:chExt cx="4383698" cy="1694879"/>
          </a:xfrm>
        </p:grpSpPr>
        <p:grpSp>
          <p:nvGrpSpPr>
            <p:cNvPr id="7" name="Gruppieren 6">
              <a:extLst>
                <a:ext uri="{FF2B5EF4-FFF2-40B4-BE49-F238E27FC236}">
                  <a16:creationId xmlns:a16="http://schemas.microsoft.com/office/drawing/2014/main" id="{D03162BE-5658-474D-997C-6EA9F21E6FC5}"/>
                </a:ext>
              </a:extLst>
            </p:cNvPr>
            <p:cNvGrpSpPr/>
            <p:nvPr/>
          </p:nvGrpSpPr>
          <p:grpSpPr>
            <a:xfrm>
              <a:off x="5419044" y="2413853"/>
              <a:ext cx="792000" cy="792000"/>
              <a:chOff x="5419044" y="2413853"/>
              <a:chExt cx="792000" cy="792000"/>
            </a:xfrm>
          </p:grpSpPr>
          <p:sp>
            <p:nvSpPr>
              <p:cNvPr id="63" name="Ellipse 62">
                <a:extLst>
                  <a:ext uri="{FF2B5EF4-FFF2-40B4-BE49-F238E27FC236}">
                    <a16:creationId xmlns:a16="http://schemas.microsoft.com/office/drawing/2014/main" id="{25427315-4767-4000-ABC4-70CE1782085D}"/>
                  </a:ext>
                </a:extLst>
              </p:cNvPr>
              <p:cNvSpPr/>
              <p:nvPr/>
            </p:nvSpPr>
            <p:spPr>
              <a:xfrm>
                <a:off x="5419044" y="2413853"/>
                <a:ext cx="792000" cy="792000"/>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7" name="Grafik 66">
                <a:extLst>
                  <a:ext uri="{FF2B5EF4-FFF2-40B4-BE49-F238E27FC236}">
                    <a16:creationId xmlns:a16="http://schemas.microsoft.com/office/drawing/2014/main" id="{7B9E4921-CBAE-49B1-A90C-5CC0CF322BC5}"/>
                  </a:ext>
                </a:extLst>
              </p:cNvPr>
              <p:cNvPicPr>
                <a:picLocks noChangeAspect="1"/>
              </p:cNvPicPr>
              <p:nvPr/>
            </p:nvPicPr>
            <p:blipFill>
              <a:blip r:embed="rId3"/>
              <a:stretch>
                <a:fillRect/>
              </a:stretch>
            </p:blipFill>
            <p:spPr>
              <a:xfrm>
                <a:off x="5591944" y="2560665"/>
                <a:ext cx="482400" cy="482400"/>
              </a:xfrm>
              <a:prstGeom prst="rect">
                <a:avLst/>
              </a:prstGeom>
            </p:spPr>
          </p:pic>
        </p:grpSp>
        <p:sp>
          <p:nvSpPr>
            <p:cNvPr id="69" name="Textfeld 68">
              <a:extLst>
                <a:ext uri="{FF2B5EF4-FFF2-40B4-BE49-F238E27FC236}">
                  <a16:creationId xmlns:a16="http://schemas.microsoft.com/office/drawing/2014/main" id="{63BF691D-8283-4660-BBA9-4BD02086FEAD}"/>
                </a:ext>
              </a:extLst>
            </p:cNvPr>
            <p:cNvSpPr txBox="1"/>
            <p:nvPr/>
          </p:nvSpPr>
          <p:spPr>
            <a:xfrm>
              <a:off x="5832263" y="1510974"/>
              <a:ext cx="3970479" cy="769441"/>
            </a:xfrm>
            <a:prstGeom prst="rect">
              <a:avLst/>
            </a:prstGeom>
            <a:noFill/>
          </p:spPr>
          <p:txBody>
            <a:bodyPr wrap="square" rtlCol="0">
              <a:spAutoFit/>
            </a:bodyPr>
            <a:lstStyle/>
            <a:p>
              <a:pPr marL="0" indent="0">
                <a:spcBef>
                  <a:spcPts val="0"/>
                </a:spcBef>
                <a:buNone/>
              </a:pPr>
              <a:r>
                <a:rPr lang="en-US" sz="1600" b="1" dirty="0">
                  <a:solidFill>
                    <a:srgbClr val="3B3B3B"/>
                  </a:solidFill>
                  <a:effectLst/>
                  <a:latin typeface="Avenir LT Std 65 Medium" panose="020B0603020203020204" pitchFamily="34" charset="0"/>
                  <a:ea typeface="+mj-ea"/>
                  <a:cs typeface="+mj-cs"/>
                </a:rPr>
                <a:t>2028</a:t>
              </a:r>
              <a:r>
                <a:rPr lang="en-US" sz="1600" b="1" dirty="0">
                  <a:solidFill>
                    <a:srgbClr val="3B3B3B"/>
                  </a:solidFill>
                  <a:effectLst/>
                  <a:latin typeface="Avenir LT Std 35 Light" panose="020B0402020203020204" pitchFamily="34" charset="0"/>
                  <a:ea typeface="+mj-ea"/>
                  <a:cs typeface="+mj-cs"/>
                </a:rPr>
                <a:t> </a:t>
              </a:r>
            </a:p>
            <a:p>
              <a:pPr marL="0" indent="0">
                <a:spcBef>
                  <a:spcPts val="0"/>
                </a:spcBef>
                <a:buNone/>
              </a:pPr>
              <a:r>
                <a:rPr lang="en-US" sz="1400" b="1" dirty="0" err="1">
                  <a:solidFill>
                    <a:srgbClr val="3B3B3B"/>
                  </a:solidFill>
                  <a:effectLst/>
                  <a:latin typeface="Avenir LT Std 35 Light" panose="020B0402020203020204" pitchFamily="34" charset="0"/>
                  <a:ea typeface="+mj-ea"/>
                  <a:cs typeface="+mj-cs"/>
                </a:rPr>
                <a:t>Kommunale</a:t>
              </a:r>
              <a:r>
                <a:rPr lang="en-US" sz="1400" b="1" dirty="0">
                  <a:solidFill>
                    <a:srgbClr val="3B3B3B"/>
                  </a:solidFill>
                  <a:effectLst/>
                  <a:latin typeface="Avenir LT Std 35 Light" panose="020B0402020203020204" pitchFamily="34" charset="0"/>
                  <a:ea typeface="+mj-ea"/>
                  <a:cs typeface="+mj-cs"/>
                </a:rPr>
                <a:t> </a:t>
              </a:r>
              <a:r>
                <a:rPr lang="en-US" sz="1400" b="1" dirty="0" err="1">
                  <a:solidFill>
                    <a:srgbClr val="3B3B3B"/>
                  </a:solidFill>
                  <a:effectLst/>
                  <a:latin typeface="Avenir LT Std 35 Light" panose="020B0402020203020204" pitchFamily="34" charset="0"/>
                  <a:ea typeface="+mj-ea"/>
                  <a:cs typeface="+mj-cs"/>
                </a:rPr>
                <a:t>Wärmeplanung</a:t>
              </a:r>
              <a:r>
                <a:rPr lang="en-US" sz="1400" b="1" dirty="0">
                  <a:solidFill>
                    <a:srgbClr val="3B3B3B"/>
                  </a:solidFill>
                  <a:effectLst/>
                  <a:latin typeface="Avenir LT Std 35 Light" panose="020B0402020203020204" pitchFamily="34" charset="0"/>
                  <a:ea typeface="+mj-ea"/>
                  <a:cs typeface="+mj-cs"/>
                </a:rPr>
                <a:t> </a:t>
              </a:r>
              <a:r>
                <a:rPr lang="en-US" sz="1400" b="1" dirty="0" err="1">
                  <a:solidFill>
                    <a:srgbClr val="3B3B3B"/>
                  </a:solidFill>
                  <a:effectLst/>
                  <a:latin typeface="Avenir LT Std 35 Light" panose="020B0402020203020204" pitchFamily="34" charset="0"/>
                  <a:ea typeface="+mj-ea"/>
                  <a:cs typeface="+mj-cs"/>
                </a:rPr>
                <a:t>liegt</a:t>
              </a:r>
              <a:r>
                <a:rPr lang="en-US" sz="1400" b="1" dirty="0">
                  <a:solidFill>
                    <a:srgbClr val="3B3B3B"/>
                  </a:solidFill>
                  <a:effectLst/>
                  <a:latin typeface="Avenir LT Std 35 Light" panose="020B0402020203020204" pitchFamily="34" charset="0"/>
                  <a:ea typeface="+mj-ea"/>
                  <a:cs typeface="+mj-cs"/>
                </a:rPr>
                <a:t> </a:t>
              </a:r>
              <a:r>
                <a:rPr lang="en-US" sz="1400" b="1" dirty="0" err="1">
                  <a:solidFill>
                    <a:srgbClr val="3B3B3B"/>
                  </a:solidFill>
                  <a:effectLst/>
                  <a:latin typeface="Avenir LT Std 35 Light" panose="020B0402020203020204" pitchFamily="34" charset="0"/>
                  <a:ea typeface="+mj-ea"/>
                  <a:cs typeface="+mj-cs"/>
                </a:rPr>
                <a:t>vor</a:t>
              </a:r>
              <a:r>
                <a:rPr lang="en-US" sz="1400" b="1" dirty="0">
                  <a:solidFill>
                    <a:srgbClr val="3B3B3B"/>
                  </a:solidFill>
                  <a:effectLst/>
                  <a:latin typeface="Avenir LT Std 35 Light" panose="020B0402020203020204" pitchFamily="34" charset="0"/>
                  <a:ea typeface="+mj-ea"/>
                  <a:cs typeface="+mj-cs"/>
                </a:rPr>
                <a:t>. </a:t>
              </a:r>
              <a:br>
                <a:rPr lang="en-US" sz="1400" b="1" dirty="0">
                  <a:solidFill>
                    <a:srgbClr val="3B3B3B"/>
                  </a:solidFill>
                  <a:effectLst/>
                  <a:latin typeface="Avenir LT Std 35 Light" panose="020B0402020203020204" pitchFamily="34" charset="0"/>
                  <a:ea typeface="+mj-ea"/>
                  <a:cs typeface="+mj-cs"/>
                </a:rPr>
              </a:br>
              <a:r>
                <a:rPr lang="en-US" sz="1400" b="1" dirty="0">
                  <a:solidFill>
                    <a:srgbClr val="3B3B3B"/>
                  </a:solidFill>
                  <a:effectLst/>
                  <a:latin typeface="Avenir LT Std 35 Light" panose="020B0402020203020204" pitchFamily="34" charset="0"/>
                  <a:ea typeface="+mj-ea"/>
                  <a:cs typeface="+mj-cs"/>
                </a:rPr>
                <a:t>Das Haus </a:t>
              </a:r>
              <a:r>
                <a:rPr lang="en-US" sz="1400" b="1" dirty="0" err="1">
                  <a:solidFill>
                    <a:srgbClr val="3B3B3B"/>
                  </a:solidFill>
                  <a:effectLst/>
                  <a:latin typeface="Avenir LT Std 35 Light" panose="020B0402020203020204" pitchFamily="34" charset="0"/>
                  <a:ea typeface="+mj-ea"/>
                  <a:cs typeface="+mj-cs"/>
                </a:rPr>
                <a:t>liegt</a:t>
              </a:r>
              <a:r>
                <a:rPr lang="en-US" sz="1400" b="1" dirty="0">
                  <a:solidFill>
                    <a:srgbClr val="3B3B3B"/>
                  </a:solidFill>
                  <a:effectLst/>
                  <a:latin typeface="Avenir LT Std 35 Light" panose="020B0402020203020204" pitchFamily="34" charset="0"/>
                  <a:ea typeface="+mj-ea"/>
                  <a:cs typeface="+mj-cs"/>
                </a:rPr>
                <a:t> </a:t>
              </a:r>
              <a:r>
                <a:rPr lang="en-US" sz="1400" b="1" dirty="0" err="1">
                  <a:solidFill>
                    <a:srgbClr val="3B3B3B"/>
                  </a:solidFill>
                  <a:effectLst/>
                  <a:latin typeface="Avenir LT Std 35 Light" panose="020B0402020203020204" pitchFamily="34" charset="0"/>
                  <a:ea typeface="+mj-ea"/>
                  <a:cs typeface="+mj-cs"/>
                </a:rPr>
                <a:t>im</a:t>
              </a:r>
              <a:r>
                <a:rPr lang="en-US" sz="1400" b="1" dirty="0">
                  <a:solidFill>
                    <a:srgbClr val="3B3B3B"/>
                  </a:solidFill>
                  <a:effectLst/>
                  <a:latin typeface="Avenir LT Std 35 Light" panose="020B0402020203020204" pitchFamily="34" charset="0"/>
                  <a:ea typeface="+mj-ea"/>
                  <a:cs typeface="+mj-cs"/>
                </a:rPr>
                <a:t> </a:t>
              </a:r>
              <a:r>
                <a:rPr lang="en-US" sz="1400" b="1" dirty="0" err="1">
                  <a:solidFill>
                    <a:srgbClr val="3B3B3B"/>
                  </a:solidFill>
                  <a:effectLst/>
                  <a:latin typeface="Avenir LT Std 65 Medium" panose="020B0603020203020204" pitchFamily="34" charset="0"/>
                  <a:ea typeface="+mj-ea"/>
                  <a:cs typeface="+mj-cs"/>
                </a:rPr>
                <a:t>Einzelversorgungsgebiet</a:t>
              </a:r>
              <a:r>
                <a:rPr lang="en-US" sz="1400" b="1" dirty="0">
                  <a:solidFill>
                    <a:srgbClr val="3B3B3B"/>
                  </a:solidFill>
                  <a:effectLst/>
                  <a:latin typeface="Avenir LT Std 65 Medium" panose="020B0603020203020204" pitchFamily="34" charset="0"/>
                  <a:ea typeface="+mj-ea"/>
                  <a:cs typeface="+mj-cs"/>
                </a:rPr>
                <a:t>.</a:t>
              </a:r>
              <a:endParaRPr lang="en-DE" sz="1400" b="1" dirty="0" err="1">
                <a:solidFill>
                  <a:srgbClr val="3B3B3B"/>
                </a:solidFill>
                <a:effectLst/>
                <a:latin typeface="Avenir LT Std 35 Light" panose="020B0402020203020204" pitchFamily="34" charset="0"/>
                <a:ea typeface="+mj-ea"/>
                <a:cs typeface="+mj-cs"/>
              </a:endParaRPr>
            </a:p>
          </p:txBody>
        </p:sp>
      </p:grpSp>
      <p:grpSp>
        <p:nvGrpSpPr>
          <p:cNvPr id="8" name="Gruppieren 7">
            <a:extLst>
              <a:ext uri="{FF2B5EF4-FFF2-40B4-BE49-F238E27FC236}">
                <a16:creationId xmlns:a16="http://schemas.microsoft.com/office/drawing/2014/main" id="{6A6005B9-5D1E-4A50-87F7-37323D8149A8}"/>
              </a:ext>
            </a:extLst>
          </p:cNvPr>
          <p:cNvGrpSpPr/>
          <p:nvPr/>
        </p:nvGrpSpPr>
        <p:grpSpPr>
          <a:xfrm>
            <a:off x="9696400" y="1844824"/>
            <a:ext cx="2401172" cy="1694879"/>
            <a:chOff x="10128448" y="1510974"/>
            <a:chExt cx="2401172" cy="1694879"/>
          </a:xfrm>
        </p:grpSpPr>
        <p:sp>
          <p:nvSpPr>
            <p:cNvPr id="64" name="Ellipse 63">
              <a:extLst>
                <a:ext uri="{FF2B5EF4-FFF2-40B4-BE49-F238E27FC236}">
                  <a16:creationId xmlns:a16="http://schemas.microsoft.com/office/drawing/2014/main" id="{DF88B98C-5934-4B21-BF6C-612868D24E8F}"/>
                </a:ext>
              </a:extLst>
            </p:cNvPr>
            <p:cNvSpPr/>
            <p:nvPr/>
          </p:nvSpPr>
          <p:spPr>
            <a:xfrm>
              <a:off x="10128448" y="2413853"/>
              <a:ext cx="792000" cy="792000"/>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5" name="Grafik 64">
              <a:extLst>
                <a:ext uri="{FF2B5EF4-FFF2-40B4-BE49-F238E27FC236}">
                  <a16:creationId xmlns:a16="http://schemas.microsoft.com/office/drawing/2014/main" id="{BB4ABEF0-5645-4215-9108-B1809C65B46B}"/>
                </a:ext>
              </a:extLst>
            </p:cNvPr>
            <p:cNvPicPr>
              <a:picLocks noChangeAspect="1"/>
            </p:cNvPicPr>
            <p:nvPr/>
          </p:nvPicPr>
          <p:blipFill>
            <a:blip r:embed="rId4"/>
            <a:stretch>
              <a:fillRect/>
            </a:stretch>
          </p:blipFill>
          <p:spPr>
            <a:xfrm>
              <a:off x="10272464" y="2560665"/>
              <a:ext cx="482400" cy="482400"/>
            </a:xfrm>
            <a:prstGeom prst="rect">
              <a:avLst/>
            </a:prstGeom>
            <a:effectLst/>
          </p:spPr>
        </p:pic>
        <p:sp>
          <p:nvSpPr>
            <p:cNvPr id="70" name="Textfeld 69">
              <a:extLst>
                <a:ext uri="{FF2B5EF4-FFF2-40B4-BE49-F238E27FC236}">
                  <a16:creationId xmlns:a16="http://schemas.microsoft.com/office/drawing/2014/main" id="{A90EABDA-5495-4755-AB3A-BCB5F9E9CF53}"/>
                </a:ext>
              </a:extLst>
            </p:cNvPr>
            <p:cNvSpPr txBox="1"/>
            <p:nvPr/>
          </p:nvSpPr>
          <p:spPr>
            <a:xfrm>
              <a:off x="10513396" y="1510974"/>
              <a:ext cx="2016224" cy="769441"/>
            </a:xfrm>
            <a:prstGeom prst="rect">
              <a:avLst/>
            </a:prstGeom>
            <a:noFill/>
          </p:spPr>
          <p:txBody>
            <a:bodyPr wrap="square" rtlCol="0">
              <a:spAutoFit/>
            </a:bodyPr>
            <a:lstStyle/>
            <a:p>
              <a:pPr marL="0" indent="0">
                <a:spcBef>
                  <a:spcPts val="0"/>
                </a:spcBef>
                <a:buNone/>
              </a:pPr>
              <a:r>
                <a:rPr lang="en-US" sz="1600" b="1" dirty="0">
                  <a:solidFill>
                    <a:srgbClr val="3B3B3B"/>
                  </a:solidFill>
                  <a:effectLst/>
                  <a:latin typeface="Avenir LT Std 65 Medium" panose="020B0603020203020204" pitchFamily="34" charset="0"/>
                  <a:ea typeface="+mj-ea"/>
                  <a:cs typeface="+mj-cs"/>
                </a:rPr>
                <a:t>2045</a:t>
              </a:r>
              <a:r>
                <a:rPr lang="en-US" sz="1600" b="1" dirty="0">
                  <a:solidFill>
                    <a:srgbClr val="3B3B3B"/>
                  </a:solidFill>
                  <a:effectLst/>
                  <a:latin typeface="Avenir LT Std 35 Light" panose="020B0402020203020204" pitchFamily="34" charset="0"/>
                  <a:ea typeface="+mj-ea"/>
                  <a:cs typeface="+mj-cs"/>
                </a:rPr>
                <a:t> </a:t>
              </a:r>
            </a:p>
            <a:p>
              <a:pPr marL="0" indent="0">
                <a:spcBef>
                  <a:spcPts val="0"/>
                </a:spcBef>
                <a:buNone/>
              </a:pPr>
              <a:r>
                <a:rPr lang="en-US" sz="1400" b="1" dirty="0" err="1">
                  <a:solidFill>
                    <a:srgbClr val="3B3B3B"/>
                  </a:solidFill>
                  <a:effectLst/>
                  <a:latin typeface="Avenir LT Std 35 Light" panose="020B0402020203020204" pitchFamily="34" charset="0"/>
                  <a:ea typeface="+mj-ea"/>
                  <a:cs typeface="+mj-cs"/>
                </a:rPr>
                <a:t>Betriebsverbot</a:t>
              </a:r>
              <a:r>
                <a:rPr lang="en-US" sz="1400" b="1" dirty="0">
                  <a:solidFill>
                    <a:srgbClr val="3B3B3B"/>
                  </a:solidFill>
                  <a:effectLst/>
                  <a:latin typeface="Avenir LT Std 35 Light" panose="020B0402020203020204" pitchFamily="34" charset="0"/>
                  <a:ea typeface="+mj-ea"/>
                  <a:cs typeface="+mj-cs"/>
                </a:rPr>
                <a:t> </a:t>
              </a:r>
              <a:r>
                <a:rPr lang="en-US" sz="1400" b="1" dirty="0" err="1">
                  <a:solidFill>
                    <a:srgbClr val="3B3B3B"/>
                  </a:solidFill>
                  <a:effectLst/>
                  <a:latin typeface="Avenir LT Std 35 Light" panose="020B0402020203020204" pitchFamily="34" charset="0"/>
                  <a:ea typeface="+mj-ea"/>
                  <a:cs typeface="+mj-cs"/>
                </a:rPr>
                <a:t>Erdgas</a:t>
              </a:r>
              <a:endParaRPr lang="en-US" sz="1400" b="1" dirty="0">
                <a:solidFill>
                  <a:srgbClr val="3B3B3B"/>
                </a:solidFill>
                <a:effectLst/>
                <a:latin typeface="Avenir LT Std 35 Light" panose="020B0402020203020204" pitchFamily="34" charset="0"/>
                <a:ea typeface="+mj-ea"/>
                <a:cs typeface="+mj-cs"/>
              </a:endParaRPr>
            </a:p>
          </p:txBody>
        </p:sp>
      </p:grpSp>
      <p:cxnSp>
        <p:nvCxnSpPr>
          <p:cNvPr id="50" name="Gerader Verbinder 49">
            <a:extLst>
              <a:ext uri="{FF2B5EF4-FFF2-40B4-BE49-F238E27FC236}">
                <a16:creationId xmlns:a16="http://schemas.microsoft.com/office/drawing/2014/main" id="{7882E71B-5C69-4F7C-938E-F2084B854A7F}"/>
              </a:ext>
            </a:extLst>
          </p:cNvPr>
          <p:cNvCxnSpPr>
            <a:cxnSpLocks/>
          </p:cNvCxnSpPr>
          <p:nvPr/>
        </p:nvCxnSpPr>
        <p:spPr>
          <a:xfrm>
            <a:off x="1631504" y="1829795"/>
            <a:ext cx="0" cy="917908"/>
          </a:xfrm>
          <a:prstGeom prst="line">
            <a:avLst/>
          </a:prstGeom>
        </p:spPr>
        <p:style>
          <a:lnRef idx="1">
            <a:schemeClr val="dk1"/>
          </a:lnRef>
          <a:fillRef idx="0">
            <a:schemeClr val="dk1"/>
          </a:fillRef>
          <a:effectRef idx="0">
            <a:schemeClr val="dk1"/>
          </a:effectRef>
          <a:fontRef idx="minor">
            <a:schemeClr val="tx1"/>
          </a:fontRef>
        </p:style>
      </p:cxnSp>
      <p:cxnSp>
        <p:nvCxnSpPr>
          <p:cNvPr id="51" name="Gerader Verbinder 50">
            <a:extLst>
              <a:ext uri="{FF2B5EF4-FFF2-40B4-BE49-F238E27FC236}">
                <a16:creationId xmlns:a16="http://schemas.microsoft.com/office/drawing/2014/main" id="{D8403D11-B280-4D23-8A16-B62A64AB8F86}"/>
              </a:ext>
            </a:extLst>
          </p:cNvPr>
          <p:cNvCxnSpPr>
            <a:cxnSpLocks/>
          </p:cNvCxnSpPr>
          <p:nvPr/>
        </p:nvCxnSpPr>
        <p:spPr>
          <a:xfrm>
            <a:off x="3056447" y="1829795"/>
            <a:ext cx="0" cy="917908"/>
          </a:xfrm>
          <a:prstGeom prst="line">
            <a:avLst/>
          </a:prstGeom>
        </p:spPr>
        <p:style>
          <a:lnRef idx="1">
            <a:schemeClr val="dk1"/>
          </a:lnRef>
          <a:fillRef idx="0">
            <a:schemeClr val="dk1"/>
          </a:fillRef>
          <a:effectRef idx="0">
            <a:schemeClr val="dk1"/>
          </a:effectRef>
          <a:fontRef idx="minor">
            <a:schemeClr val="tx1"/>
          </a:fontRef>
        </p:style>
      </p:cxnSp>
      <p:cxnSp>
        <p:nvCxnSpPr>
          <p:cNvPr id="52" name="Gerader Verbinder 51">
            <a:extLst>
              <a:ext uri="{FF2B5EF4-FFF2-40B4-BE49-F238E27FC236}">
                <a16:creationId xmlns:a16="http://schemas.microsoft.com/office/drawing/2014/main" id="{B555BC04-0233-4A98-80ED-E5F3F446D264}"/>
              </a:ext>
            </a:extLst>
          </p:cNvPr>
          <p:cNvCxnSpPr>
            <a:cxnSpLocks/>
          </p:cNvCxnSpPr>
          <p:nvPr/>
        </p:nvCxnSpPr>
        <p:spPr>
          <a:xfrm>
            <a:off x="10081348" y="1829795"/>
            <a:ext cx="0" cy="917908"/>
          </a:xfrm>
          <a:prstGeom prst="line">
            <a:avLst/>
          </a:prstGeom>
        </p:spPr>
        <p:style>
          <a:lnRef idx="1">
            <a:schemeClr val="dk1"/>
          </a:lnRef>
          <a:fillRef idx="0">
            <a:schemeClr val="dk1"/>
          </a:fillRef>
          <a:effectRef idx="0">
            <a:schemeClr val="dk1"/>
          </a:effectRef>
          <a:fontRef idx="minor">
            <a:schemeClr val="tx1"/>
          </a:fontRef>
        </p:style>
      </p:cxnSp>
      <p:grpSp>
        <p:nvGrpSpPr>
          <p:cNvPr id="47" name="Gruppieren 46">
            <a:extLst>
              <a:ext uri="{FF2B5EF4-FFF2-40B4-BE49-F238E27FC236}">
                <a16:creationId xmlns:a16="http://schemas.microsoft.com/office/drawing/2014/main" id="{428D568D-EDC6-4104-90CA-2DD99B089BA7}"/>
              </a:ext>
            </a:extLst>
          </p:cNvPr>
          <p:cNvGrpSpPr/>
          <p:nvPr/>
        </p:nvGrpSpPr>
        <p:grpSpPr>
          <a:xfrm>
            <a:off x="2652285" y="2742279"/>
            <a:ext cx="792000" cy="792000"/>
            <a:chOff x="4033529" y="2781016"/>
            <a:chExt cx="792000" cy="792000"/>
          </a:xfrm>
        </p:grpSpPr>
        <p:sp>
          <p:nvSpPr>
            <p:cNvPr id="48" name="Ellipse 47">
              <a:extLst>
                <a:ext uri="{FF2B5EF4-FFF2-40B4-BE49-F238E27FC236}">
                  <a16:creationId xmlns:a16="http://schemas.microsoft.com/office/drawing/2014/main" id="{1F945195-2854-433B-9C52-34B55BEFD152}"/>
                </a:ext>
              </a:extLst>
            </p:cNvPr>
            <p:cNvSpPr/>
            <p:nvPr/>
          </p:nvSpPr>
          <p:spPr>
            <a:xfrm>
              <a:off x="4033529" y="2781016"/>
              <a:ext cx="792000" cy="792000"/>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9" name="Grafik 48">
              <a:extLst>
                <a:ext uri="{FF2B5EF4-FFF2-40B4-BE49-F238E27FC236}">
                  <a16:creationId xmlns:a16="http://schemas.microsoft.com/office/drawing/2014/main" id="{92FABCD4-D059-4DE5-8F48-E1F1991A5A91}"/>
                </a:ext>
              </a:extLst>
            </p:cNvPr>
            <p:cNvPicPr>
              <a:picLocks noChangeAspect="1"/>
            </p:cNvPicPr>
            <p:nvPr/>
          </p:nvPicPr>
          <p:blipFill>
            <a:blip r:embed="rId5"/>
            <a:stretch>
              <a:fillRect/>
            </a:stretch>
          </p:blipFill>
          <p:spPr>
            <a:xfrm>
              <a:off x="4207983" y="2936361"/>
              <a:ext cx="463301" cy="463301"/>
            </a:xfrm>
            <a:prstGeom prst="rect">
              <a:avLst/>
            </a:prstGeom>
          </p:spPr>
        </p:pic>
      </p:grpSp>
      <p:cxnSp>
        <p:nvCxnSpPr>
          <p:cNvPr id="38" name="Gerader Verbinder 37">
            <a:extLst>
              <a:ext uri="{FF2B5EF4-FFF2-40B4-BE49-F238E27FC236}">
                <a16:creationId xmlns:a16="http://schemas.microsoft.com/office/drawing/2014/main" id="{4522A887-1AB0-4BCE-8B51-6F440C672F25}"/>
              </a:ext>
            </a:extLst>
          </p:cNvPr>
          <p:cNvCxnSpPr>
            <a:cxnSpLocks/>
          </p:cNvCxnSpPr>
          <p:nvPr/>
        </p:nvCxnSpPr>
        <p:spPr>
          <a:xfrm>
            <a:off x="1055440" y="3169028"/>
            <a:ext cx="0" cy="2420212"/>
          </a:xfrm>
          <a:prstGeom prst="line">
            <a:avLst/>
          </a:prstGeom>
        </p:spPr>
        <p:style>
          <a:lnRef idx="1">
            <a:schemeClr val="dk1"/>
          </a:lnRef>
          <a:fillRef idx="0">
            <a:schemeClr val="dk1"/>
          </a:fillRef>
          <a:effectRef idx="0">
            <a:schemeClr val="dk1"/>
          </a:effectRef>
          <a:fontRef idx="minor">
            <a:schemeClr val="tx1"/>
          </a:fontRef>
        </p:style>
      </p:cxnSp>
      <p:grpSp>
        <p:nvGrpSpPr>
          <p:cNvPr id="5" name="Gruppieren 4">
            <a:extLst>
              <a:ext uri="{FF2B5EF4-FFF2-40B4-BE49-F238E27FC236}">
                <a16:creationId xmlns:a16="http://schemas.microsoft.com/office/drawing/2014/main" id="{44823368-093A-4F3A-8BB9-2A201B1918C7}"/>
              </a:ext>
            </a:extLst>
          </p:cNvPr>
          <p:cNvGrpSpPr/>
          <p:nvPr/>
        </p:nvGrpSpPr>
        <p:grpSpPr>
          <a:xfrm>
            <a:off x="1127448" y="4048147"/>
            <a:ext cx="1651111" cy="1257765"/>
            <a:chOff x="1348545" y="4048147"/>
            <a:chExt cx="1651111" cy="1257765"/>
          </a:xfrm>
        </p:grpSpPr>
        <p:sp>
          <p:nvSpPr>
            <p:cNvPr id="37" name="Textfeld 36">
              <a:extLst>
                <a:ext uri="{FF2B5EF4-FFF2-40B4-BE49-F238E27FC236}">
                  <a16:creationId xmlns:a16="http://schemas.microsoft.com/office/drawing/2014/main" id="{01ED6B67-A15C-4FF5-9804-6B1796420537}"/>
                </a:ext>
              </a:extLst>
            </p:cNvPr>
            <p:cNvSpPr txBox="1"/>
            <p:nvPr/>
          </p:nvSpPr>
          <p:spPr>
            <a:xfrm>
              <a:off x="1348545" y="4048147"/>
              <a:ext cx="1651111" cy="830997"/>
            </a:xfrm>
            <a:prstGeom prst="rect">
              <a:avLst/>
            </a:prstGeom>
            <a:noFill/>
          </p:spPr>
          <p:txBody>
            <a:bodyPr wrap="square" rtlCol="0">
              <a:spAutoFit/>
            </a:bodyPr>
            <a:lstStyle/>
            <a:p>
              <a:pPr>
                <a:lnSpc>
                  <a:spcPts val="2400"/>
                </a:lnSpc>
                <a:spcBef>
                  <a:spcPts val="0"/>
                </a:spcBef>
                <a:buNone/>
              </a:pPr>
              <a:r>
                <a:rPr lang="de-DE" sz="1400" b="1" dirty="0">
                  <a:solidFill>
                    <a:schemeClr val="tx1"/>
                  </a:solidFill>
                  <a:effectLst/>
                  <a:latin typeface="Avenir LT Std 65 Medium" panose="020B0603020203020204" pitchFamily="34" charset="0"/>
                  <a:ea typeface="+mj-ea"/>
                  <a:cs typeface="+mj-cs"/>
                </a:rPr>
                <a:t>2018</a:t>
              </a:r>
            </a:p>
            <a:p>
              <a:pPr marL="285750" indent="-285750">
                <a:spcBef>
                  <a:spcPts val="0"/>
                </a:spcBef>
              </a:pPr>
              <a:r>
                <a:rPr lang="de-DE" sz="1400" dirty="0">
                  <a:solidFill>
                    <a:schemeClr val="tx1"/>
                  </a:solidFill>
                  <a:effectLst/>
                  <a:latin typeface="Avenir LT Std 45 Book" panose="020B0502020203020204" pitchFamily="34" charset="0"/>
                  <a:ea typeface="+mj-ea"/>
                  <a:cs typeface="+mj-cs"/>
                </a:rPr>
                <a:t>Einbau einer Erdgastherme</a:t>
              </a:r>
            </a:p>
          </p:txBody>
        </p:sp>
        <p:pic>
          <p:nvPicPr>
            <p:cNvPr id="39" name="Grafik 38">
              <a:extLst>
                <a:ext uri="{FF2B5EF4-FFF2-40B4-BE49-F238E27FC236}">
                  <a16:creationId xmlns:a16="http://schemas.microsoft.com/office/drawing/2014/main" id="{ECAC637F-79C3-4E70-BC0B-D2F1ED10A391}"/>
                </a:ext>
              </a:extLst>
            </p:cNvPr>
            <p:cNvPicPr>
              <a:picLocks noChangeAspect="1"/>
            </p:cNvPicPr>
            <p:nvPr/>
          </p:nvPicPr>
          <p:blipFill>
            <a:blip r:embed="rId6"/>
            <a:stretch>
              <a:fillRect/>
            </a:stretch>
          </p:blipFill>
          <p:spPr>
            <a:xfrm>
              <a:off x="1994057" y="4945825"/>
              <a:ext cx="360087" cy="360087"/>
            </a:xfrm>
            <a:prstGeom prst="rect">
              <a:avLst/>
            </a:prstGeom>
          </p:spPr>
        </p:pic>
      </p:grpSp>
      <p:grpSp>
        <p:nvGrpSpPr>
          <p:cNvPr id="40" name="Gruppieren 39">
            <a:extLst>
              <a:ext uri="{FF2B5EF4-FFF2-40B4-BE49-F238E27FC236}">
                <a16:creationId xmlns:a16="http://schemas.microsoft.com/office/drawing/2014/main" id="{2A4E8441-72D6-4017-AD7F-D7FEF8B49359}"/>
              </a:ext>
            </a:extLst>
          </p:cNvPr>
          <p:cNvGrpSpPr/>
          <p:nvPr/>
        </p:nvGrpSpPr>
        <p:grpSpPr>
          <a:xfrm>
            <a:off x="3935760" y="3140968"/>
            <a:ext cx="1734522" cy="2448272"/>
            <a:chOff x="6385233" y="3140968"/>
            <a:chExt cx="1734522" cy="2448272"/>
          </a:xfrm>
        </p:grpSpPr>
        <p:cxnSp>
          <p:nvCxnSpPr>
            <p:cNvPr id="41" name="Gerader Verbinder 40">
              <a:extLst>
                <a:ext uri="{FF2B5EF4-FFF2-40B4-BE49-F238E27FC236}">
                  <a16:creationId xmlns:a16="http://schemas.microsoft.com/office/drawing/2014/main" id="{724F2B11-FED8-48CC-AD4A-048F82432568}"/>
                </a:ext>
              </a:extLst>
            </p:cNvPr>
            <p:cNvCxnSpPr>
              <a:cxnSpLocks/>
            </p:cNvCxnSpPr>
            <p:nvPr/>
          </p:nvCxnSpPr>
          <p:spPr>
            <a:xfrm>
              <a:off x="6385233" y="3140968"/>
              <a:ext cx="0" cy="2448272"/>
            </a:xfrm>
            <a:prstGeom prst="line">
              <a:avLst/>
            </a:prstGeom>
          </p:spPr>
          <p:style>
            <a:lnRef idx="1">
              <a:schemeClr val="dk1"/>
            </a:lnRef>
            <a:fillRef idx="0">
              <a:schemeClr val="dk1"/>
            </a:fillRef>
            <a:effectRef idx="0">
              <a:schemeClr val="dk1"/>
            </a:effectRef>
            <a:fontRef idx="minor">
              <a:schemeClr val="tx1"/>
            </a:fontRef>
          </p:style>
        </p:cxnSp>
        <p:sp>
          <p:nvSpPr>
            <p:cNvPr id="42" name="Textfeld 41">
              <a:extLst>
                <a:ext uri="{FF2B5EF4-FFF2-40B4-BE49-F238E27FC236}">
                  <a16:creationId xmlns:a16="http://schemas.microsoft.com/office/drawing/2014/main" id="{7616504C-DC56-4755-B1EF-E7EA78EF9332}"/>
                </a:ext>
              </a:extLst>
            </p:cNvPr>
            <p:cNvSpPr txBox="1"/>
            <p:nvPr/>
          </p:nvSpPr>
          <p:spPr>
            <a:xfrm>
              <a:off x="6391562" y="4048147"/>
              <a:ext cx="1728193" cy="1046440"/>
            </a:xfrm>
            <a:prstGeom prst="rect">
              <a:avLst/>
            </a:prstGeom>
            <a:noFill/>
          </p:spPr>
          <p:txBody>
            <a:bodyPr wrap="square" rtlCol="0">
              <a:spAutoFit/>
            </a:bodyPr>
            <a:lstStyle/>
            <a:p>
              <a:pPr>
                <a:lnSpc>
                  <a:spcPts val="2400"/>
                </a:lnSpc>
                <a:spcBef>
                  <a:spcPts val="0"/>
                </a:spcBef>
                <a:buNone/>
              </a:pPr>
              <a:r>
                <a:rPr lang="de-DE" sz="1400" b="1" dirty="0">
                  <a:solidFill>
                    <a:schemeClr val="tx1"/>
                  </a:solidFill>
                  <a:effectLst/>
                  <a:latin typeface="Avenir LT Std 65 Medium" panose="020B0603020203020204" pitchFamily="34" charset="0"/>
                  <a:ea typeface="+mj-ea"/>
                  <a:cs typeface="+mj-cs"/>
                </a:rPr>
                <a:t>2030</a:t>
              </a:r>
            </a:p>
            <a:p>
              <a:pPr marL="285750" indent="-285750">
                <a:spcBef>
                  <a:spcPts val="0"/>
                </a:spcBef>
              </a:pPr>
              <a:r>
                <a:rPr lang="de-DE" sz="1400" dirty="0">
                  <a:solidFill>
                    <a:schemeClr val="tx1"/>
                  </a:solidFill>
                  <a:effectLst/>
                  <a:latin typeface="Avenir LT Std 45 Book" panose="020B0502020203020204" pitchFamily="34" charset="0"/>
                  <a:ea typeface="+mj-ea"/>
                  <a:cs typeface="+mj-cs"/>
                </a:rPr>
                <a:t>Heizungsanlage geht kaputt. </a:t>
              </a:r>
              <a:r>
                <a:rPr lang="de-DE" sz="1400" b="1" dirty="0">
                  <a:solidFill>
                    <a:schemeClr val="accent3">
                      <a:lumMod val="75000"/>
                    </a:schemeClr>
                  </a:solidFill>
                  <a:effectLst/>
                  <a:latin typeface="Avenir LT Std 65 Medium" panose="020B0603020203020204" pitchFamily="34" charset="0"/>
                  <a:ea typeface="+mj-ea"/>
                  <a:cs typeface="+mj-cs"/>
                </a:rPr>
                <a:t>(reparierbar)</a:t>
              </a:r>
            </a:p>
          </p:txBody>
        </p:sp>
      </p:grpSp>
      <p:pic>
        <p:nvPicPr>
          <p:cNvPr id="44" name="Grafik 43">
            <a:extLst>
              <a:ext uri="{FF2B5EF4-FFF2-40B4-BE49-F238E27FC236}">
                <a16:creationId xmlns:a16="http://schemas.microsoft.com/office/drawing/2014/main" id="{8848DAE6-F519-47E5-9E84-B1F84DC6D8BB}"/>
              </a:ext>
            </a:extLst>
          </p:cNvPr>
          <p:cNvPicPr>
            <a:picLocks noChangeAspect="1"/>
          </p:cNvPicPr>
          <p:nvPr/>
        </p:nvPicPr>
        <p:blipFill>
          <a:blip r:embed="rId7"/>
          <a:stretch>
            <a:fillRect/>
          </a:stretch>
        </p:blipFill>
        <p:spPr>
          <a:xfrm rot="16200000">
            <a:off x="4727848" y="5125894"/>
            <a:ext cx="360037" cy="360037"/>
          </a:xfrm>
          <a:prstGeom prst="rect">
            <a:avLst/>
          </a:prstGeom>
        </p:spPr>
      </p:pic>
      <p:grpSp>
        <p:nvGrpSpPr>
          <p:cNvPr id="45" name="Gruppieren 44">
            <a:extLst>
              <a:ext uri="{FF2B5EF4-FFF2-40B4-BE49-F238E27FC236}">
                <a16:creationId xmlns:a16="http://schemas.microsoft.com/office/drawing/2014/main" id="{7D47BB7B-3A5A-4C81-9F9F-6DA3AD89FBC5}"/>
              </a:ext>
            </a:extLst>
          </p:cNvPr>
          <p:cNvGrpSpPr/>
          <p:nvPr/>
        </p:nvGrpSpPr>
        <p:grpSpPr>
          <a:xfrm>
            <a:off x="8112224" y="3140968"/>
            <a:ext cx="3024336" cy="2448272"/>
            <a:chOff x="8508267" y="3137513"/>
            <a:chExt cx="3024336" cy="2448272"/>
          </a:xfrm>
        </p:grpSpPr>
        <p:cxnSp>
          <p:nvCxnSpPr>
            <p:cNvPr id="46" name="Gerader Verbinder 45">
              <a:extLst>
                <a:ext uri="{FF2B5EF4-FFF2-40B4-BE49-F238E27FC236}">
                  <a16:creationId xmlns:a16="http://schemas.microsoft.com/office/drawing/2014/main" id="{80214B02-4F05-48AB-9C7B-404EDDAB4672}"/>
                </a:ext>
              </a:extLst>
            </p:cNvPr>
            <p:cNvCxnSpPr>
              <a:cxnSpLocks/>
            </p:cNvCxnSpPr>
            <p:nvPr/>
          </p:nvCxnSpPr>
          <p:spPr>
            <a:xfrm>
              <a:off x="8508267" y="3137513"/>
              <a:ext cx="0" cy="2448272"/>
            </a:xfrm>
            <a:prstGeom prst="line">
              <a:avLst/>
            </a:prstGeom>
          </p:spPr>
          <p:style>
            <a:lnRef idx="1">
              <a:schemeClr val="dk1"/>
            </a:lnRef>
            <a:fillRef idx="0">
              <a:schemeClr val="dk1"/>
            </a:fillRef>
            <a:effectRef idx="0">
              <a:schemeClr val="dk1"/>
            </a:effectRef>
            <a:fontRef idx="minor">
              <a:schemeClr val="tx1"/>
            </a:fontRef>
          </p:style>
        </p:cxnSp>
        <p:sp>
          <p:nvSpPr>
            <p:cNvPr id="54" name="Textfeld 53">
              <a:extLst>
                <a:ext uri="{FF2B5EF4-FFF2-40B4-BE49-F238E27FC236}">
                  <a16:creationId xmlns:a16="http://schemas.microsoft.com/office/drawing/2014/main" id="{3163AAAD-4364-40AE-871D-04A99A1D3DE4}"/>
                </a:ext>
              </a:extLst>
            </p:cNvPr>
            <p:cNvSpPr txBox="1"/>
            <p:nvPr/>
          </p:nvSpPr>
          <p:spPr>
            <a:xfrm>
              <a:off x="8508267" y="4048147"/>
              <a:ext cx="3024336" cy="1046440"/>
            </a:xfrm>
            <a:prstGeom prst="rect">
              <a:avLst/>
            </a:prstGeom>
            <a:noFill/>
          </p:spPr>
          <p:txBody>
            <a:bodyPr wrap="square" rtlCol="0">
              <a:spAutoFit/>
            </a:bodyPr>
            <a:lstStyle/>
            <a:p>
              <a:pPr>
                <a:lnSpc>
                  <a:spcPts val="2400"/>
                </a:lnSpc>
                <a:spcBef>
                  <a:spcPts val="0"/>
                </a:spcBef>
                <a:buNone/>
              </a:pPr>
              <a:r>
                <a:rPr lang="de-DE" sz="1400" b="1" dirty="0">
                  <a:solidFill>
                    <a:schemeClr val="tx1"/>
                  </a:solidFill>
                  <a:effectLst/>
                  <a:latin typeface="Avenir LT Std 65 Medium" panose="020B0603020203020204" pitchFamily="34" charset="0"/>
                  <a:ea typeface="+mj-ea"/>
                  <a:cs typeface="+mj-cs"/>
                </a:rPr>
                <a:t>2043</a:t>
              </a:r>
            </a:p>
            <a:p>
              <a:pPr marL="285750" indent="-285750">
                <a:spcBef>
                  <a:spcPts val="0"/>
                </a:spcBef>
              </a:pPr>
              <a:r>
                <a:rPr lang="de-DE" sz="1400" dirty="0">
                  <a:solidFill>
                    <a:schemeClr val="tx1"/>
                  </a:solidFill>
                  <a:effectLst/>
                  <a:latin typeface="Avenir LT Std 45 Book" panose="020B0502020203020204" pitchFamily="34" charset="0"/>
                </a:rPr>
                <a:t>Nach der Nutzungsdauer der Erdgasheizung wählt die Familie eine </a:t>
              </a:r>
              <a:r>
                <a:rPr lang="de-DE" sz="1400" b="1" dirty="0">
                  <a:solidFill>
                    <a:schemeClr val="accent3">
                      <a:lumMod val="75000"/>
                    </a:schemeClr>
                  </a:solidFill>
                  <a:effectLst/>
                  <a:latin typeface="Avenir LT Std 65 Medium" panose="020B0603020203020204" pitchFamily="34" charset="0"/>
                </a:rPr>
                <a:t>Biomasseheizung</a:t>
              </a:r>
              <a:r>
                <a:rPr lang="de-DE" sz="1400" dirty="0">
                  <a:solidFill>
                    <a:schemeClr val="accent3">
                      <a:lumMod val="75000"/>
                    </a:schemeClr>
                  </a:solidFill>
                  <a:effectLst/>
                  <a:latin typeface="Avenir LT Std 65 Medium" panose="020B0603020203020204" pitchFamily="34" charset="0"/>
                </a:rPr>
                <a:t>.</a:t>
              </a:r>
              <a:endParaRPr lang="de-DE" sz="1600" dirty="0">
                <a:solidFill>
                  <a:schemeClr val="accent3">
                    <a:lumMod val="75000"/>
                  </a:schemeClr>
                </a:solidFill>
                <a:effectLst/>
                <a:latin typeface="Avenir LT Std 65 Medium" panose="020B0603020203020204" pitchFamily="34" charset="0"/>
                <a:ea typeface="+mj-ea"/>
                <a:cs typeface="+mj-cs"/>
              </a:endParaRPr>
            </a:p>
          </p:txBody>
        </p:sp>
      </p:grpSp>
      <p:pic>
        <p:nvPicPr>
          <p:cNvPr id="55" name="Grafik 54">
            <a:extLst>
              <a:ext uri="{FF2B5EF4-FFF2-40B4-BE49-F238E27FC236}">
                <a16:creationId xmlns:a16="http://schemas.microsoft.com/office/drawing/2014/main" id="{B32B2FAB-A1F7-48FD-9848-E68045F5E135}"/>
              </a:ext>
            </a:extLst>
          </p:cNvPr>
          <p:cNvPicPr>
            <a:picLocks noChangeAspect="1"/>
          </p:cNvPicPr>
          <p:nvPr/>
        </p:nvPicPr>
        <p:blipFill>
          <a:blip r:embed="rId8"/>
          <a:stretch>
            <a:fillRect/>
          </a:stretch>
        </p:blipFill>
        <p:spPr>
          <a:xfrm>
            <a:off x="9445284" y="5130353"/>
            <a:ext cx="358216" cy="358216"/>
          </a:xfrm>
          <a:prstGeom prst="rect">
            <a:avLst/>
          </a:prstGeom>
        </p:spPr>
      </p:pic>
      <p:sp>
        <p:nvSpPr>
          <p:cNvPr id="36" name="Foliennummer">
            <a:extLst>
              <a:ext uri="{FF2B5EF4-FFF2-40B4-BE49-F238E27FC236}">
                <a16:creationId xmlns:a16="http://schemas.microsoft.com/office/drawing/2014/main" id="{EC65048B-C875-4910-9CB9-1AB98EDF2581}"/>
              </a:ext>
            </a:extLst>
          </p:cNvPr>
          <p:cNvSpPr txBox="1">
            <a:spLocks/>
          </p:cNvSpPr>
          <p:nvPr/>
        </p:nvSpPr>
        <p:spPr bwMode="gray">
          <a:xfrm>
            <a:off x="263352" y="6513564"/>
            <a:ext cx="1008112" cy="288000"/>
          </a:xfrm>
          <a:prstGeom prst="rect">
            <a:avLst/>
          </a:prstGeom>
        </p:spPr>
        <p:txBody>
          <a:bodyPr vert="horz" lIns="0" tIns="0" rIns="0" bIns="0" rtlCol="0" anchor="ctr" anchorCtr="0"/>
          <a:lstStyle>
            <a:defPPr>
              <a:defRPr lang="de-DE"/>
            </a:defPPr>
            <a:lvl1pPr algn="l" rtl="0" fontAlgn="base">
              <a:spcBef>
                <a:spcPct val="20000"/>
              </a:spcBef>
              <a:spcAft>
                <a:spcPct val="0"/>
              </a:spcAft>
              <a:buChar char="•"/>
              <a:defRPr lang="de-DE" sz="1000" kern="1200" cap="none" smtClean="0">
                <a:solidFill>
                  <a:srgbClr val="2C2C2C"/>
                </a:solidFill>
                <a:effectLst/>
                <a:latin typeface="Avenir LT Std 65 Medium" panose="020B0603020203020204" pitchFamily="34" charset="0"/>
                <a:ea typeface="+mn-ea"/>
                <a:cs typeface="+mn-cs"/>
              </a:defRPr>
            </a:lvl1pPr>
            <a:lvl2pPr marL="4572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2pPr>
            <a:lvl3pPr marL="9144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3pPr>
            <a:lvl4pPr marL="13716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4pPr>
            <a:lvl5pPr marL="18288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5pPr>
            <a:lvl6pPr marL="22860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6pPr>
            <a:lvl7pPr marL="27432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7pPr>
            <a:lvl8pPr marL="32004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8pPr>
            <a:lvl9pPr marL="36576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9pPr>
          </a:lstStyle>
          <a:p>
            <a:pPr>
              <a:buFontTx/>
              <a:buNone/>
            </a:pPr>
            <a:r>
              <a:rPr lang="de-DE"/>
              <a:t>Folie </a:t>
            </a:r>
            <a:fld id="{02CEFE82-39F2-4F47-8A0C-D5AB3496FA5C}" type="slidenum">
              <a:rPr smtClean="0"/>
              <a:pPr>
                <a:buFontTx/>
                <a:buNone/>
              </a:pPr>
              <a:t>36</a:t>
            </a:fld>
            <a:endParaRPr dirty="0"/>
          </a:p>
        </p:txBody>
      </p:sp>
    </p:spTree>
    <p:extLst>
      <p:ext uri="{BB962C8B-B14F-4D97-AF65-F5344CB8AC3E}">
        <p14:creationId xmlns:p14="http://schemas.microsoft.com/office/powerpoint/2010/main" val="3007862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59">
            <a:extLst>
              <a:ext uri="{FF2B5EF4-FFF2-40B4-BE49-F238E27FC236}">
                <a16:creationId xmlns:a16="http://schemas.microsoft.com/office/drawing/2014/main" id="{45BBFF9D-42B1-472D-B2B9-6F8876CF2008}"/>
              </a:ext>
            </a:extLst>
          </p:cNvPr>
          <p:cNvSpPr/>
          <p:nvPr/>
        </p:nvSpPr>
        <p:spPr>
          <a:xfrm>
            <a:off x="263352" y="1350687"/>
            <a:ext cx="12385376" cy="4886625"/>
          </a:xfrm>
          <a:prstGeom prst="roundRect">
            <a:avLst>
              <a:gd name="adj" fmla="val 6238"/>
            </a:avLst>
          </a:prstGeom>
          <a:solidFill>
            <a:schemeClr val="bg1">
              <a:lumMod val="9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de-DE" dirty="0"/>
          </a:p>
        </p:txBody>
      </p:sp>
      <p:cxnSp>
        <p:nvCxnSpPr>
          <p:cNvPr id="53" name="Gerader Verbinder 52">
            <a:extLst>
              <a:ext uri="{FF2B5EF4-FFF2-40B4-BE49-F238E27FC236}">
                <a16:creationId xmlns:a16="http://schemas.microsoft.com/office/drawing/2014/main" id="{E7D2E02B-E6CA-47A3-AA71-022973C864D0}"/>
              </a:ext>
            </a:extLst>
          </p:cNvPr>
          <p:cNvCxnSpPr>
            <a:cxnSpLocks/>
          </p:cNvCxnSpPr>
          <p:nvPr/>
        </p:nvCxnSpPr>
        <p:spPr>
          <a:xfrm>
            <a:off x="-240704" y="3140968"/>
            <a:ext cx="12889432" cy="0"/>
          </a:xfrm>
          <a:prstGeom prst="line">
            <a:avLst/>
          </a:prstGeom>
          <a:ln w="38100">
            <a:solidFill>
              <a:srgbClr val="3B3B3B"/>
            </a:solidFill>
          </a:ln>
        </p:spPr>
        <p:style>
          <a:lnRef idx="1">
            <a:schemeClr val="accent1"/>
          </a:lnRef>
          <a:fillRef idx="0">
            <a:schemeClr val="accent1"/>
          </a:fillRef>
          <a:effectRef idx="0">
            <a:schemeClr val="accent1"/>
          </a:effectRef>
          <a:fontRef idx="minor">
            <a:schemeClr val="tx1"/>
          </a:fontRef>
        </p:style>
      </p:cxnSp>
      <p:sp>
        <p:nvSpPr>
          <p:cNvPr id="2" name="Textfeld 1">
            <a:extLst>
              <a:ext uri="{FF2B5EF4-FFF2-40B4-BE49-F238E27FC236}">
                <a16:creationId xmlns:a16="http://schemas.microsoft.com/office/drawing/2014/main" id="{E93AF36A-B994-4103-B1BD-9CD423AA3BDE}"/>
              </a:ext>
            </a:extLst>
          </p:cNvPr>
          <p:cNvSpPr txBox="1"/>
          <p:nvPr/>
        </p:nvSpPr>
        <p:spPr>
          <a:xfrm>
            <a:off x="623392" y="620688"/>
            <a:ext cx="8568952" cy="414281"/>
          </a:xfrm>
          <a:prstGeom prst="rect">
            <a:avLst/>
          </a:prstGeom>
          <a:noFill/>
        </p:spPr>
        <p:txBody>
          <a:bodyPr wrap="square" rtlCol="0">
            <a:spAutoFit/>
          </a:bodyPr>
          <a:lstStyle/>
          <a:p>
            <a:pPr>
              <a:lnSpc>
                <a:spcPts val="2400"/>
              </a:lnSpc>
              <a:spcBef>
                <a:spcPts val="0"/>
              </a:spcBef>
              <a:buNone/>
            </a:pPr>
            <a:r>
              <a:rPr lang="en-US" sz="2800" b="1" dirty="0" err="1">
                <a:solidFill>
                  <a:srgbClr val="F7B105"/>
                </a:solidFill>
                <a:effectLst/>
                <a:latin typeface="Avenir LT Std 35 Light" panose="020B0402020203020204" pitchFamily="34" charset="0"/>
                <a:cs typeface="Segoe UI Light" panose="020B0502040204020203" pitchFamily="34" charset="0"/>
              </a:rPr>
              <a:t>Szenario</a:t>
            </a:r>
            <a:r>
              <a:rPr lang="en-US" sz="2800" b="1" dirty="0">
                <a:solidFill>
                  <a:srgbClr val="F7B105"/>
                </a:solidFill>
                <a:effectLst/>
                <a:latin typeface="Avenir LT Std 35 Light" panose="020B0402020203020204" pitchFamily="34" charset="0"/>
                <a:cs typeface="Segoe UI Light" panose="020B0502040204020203" pitchFamily="34" charset="0"/>
              </a:rPr>
              <a:t> B: </a:t>
            </a:r>
            <a:r>
              <a:rPr lang="en-US" sz="2800" b="1" dirty="0" err="1">
                <a:solidFill>
                  <a:srgbClr val="F7B105"/>
                </a:solidFill>
                <a:effectLst/>
                <a:latin typeface="Avenir LT Std 35 Light" panose="020B0402020203020204" pitchFamily="34" charset="0"/>
                <a:cs typeface="Segoe UI Light" panose="020B0502040204020203" pitchFamily="34" charset="0"/>
              </a:rPr>
              <a:t>Beispiel</a:t>
            </a:r>
            <a:r>
              <a:rPr lang="en-US" sz="2800" b="1" dirty="0">
                <a:solidFill>
                  <a:srgbClr val="F7B105"/>
                </a:solidFill>
                <a:effectLst/>
                <a:latin typeface="Avenir LT Std 35 Light" panose="020B0402020203020204" pitchFamily="34" charset="0"/>
                <a:cs typeface="Segoe UI Light" panose="020B0502040204020203" pitchFamily="34" charset="0"/>
              </a:rPr>
              <a:t> </a:t>
            </a:r>
            <a:r>
              <a:rPr lang="en-US" sz="2800" b="1" dirty="0" err="1">
                <a:solidFill>
                  <a:srgbClr val="F7B105"/>
                </a:solidFill>
                <a:effectLst/>
                <a:latin typeface="Avenir LT Std 35 Light" panose="020B0402020203020204" pitchFamily="34" charset="0"/>
                <a:cs typeface="Segoe UI Light" panose="020B0502040204020203" pitchFamily="34" charset="0"/>
              </a:rPr>
              <a:t>Einfamilienhaus</a:t>
            </a:r>
            <a:r>
              <a:rPr lang="en-US" sz="2800" b="1" dirty="0">
                <a:solidFill>
                  <a:srgbClr val="F7B105"/>
                </a:solidFill>
                <a:effectLst/>
                <a:latin typeface="Avenir LT Std 35 Light" panose="020B0402020203020204" pitchFamily="34" charset="0"/>
                <a:cs typeface="Segoe UI Light" panose="020B0502040204020203" pitchFamily="34" charset="0"/>
              </a:rPr>
              <a:t> </a:t>
            </a:r>
            <a:endParaRPr lang="en-DE" sz="2800" b="1" dirty="0" err="1">
              <a:solidFill>
                <a:srgbClr val="F7B105"/>
              </a:solidFill>
              <a:effectLst/>
              <a:latin typeface="Avenir LT Std 35 Light" panose="020B0402020203020204" pitchFamily="34" charset="0"/>
              <a:cs typeface="Segoe UI Light" panose="020B0502040204020203" pitchFamily="34" charset="0"/>
            </a:endParaRPr>
          </a:p>
        </p:txBody>
      </p:sp>
      <p:grpSp>
        <p:nvGrpSpPr>
          <p:cNvPr id="4" name="Gruppieren 3">
            <a:extLst>
              <a:ext uri="{FF2B5EF4-FFF2-40B4-BE49-F238E27FC236}">
                <a16:creationId xmlns:a16="http://schemas.microsoft.com/office/drawing/2014/main" id="{BFC8B619-7ACC-497E-A314-43349F3C8751}"/>
              </a:ext>
            </a:extLst>
          </p:cNvPr>
          <p:cNvGrpSpPr/>
          <p:nvPr/>
        </p:nvGrpSpPr>
        <p:grpSpPr>
          <a:xfrm>
            <a:off x="1207653" y="1844824"/>
            <a:ext cx="1574935" cy="1694879"/>
            <a:chOff x="3071664" y="1510974"/>
            <a:chExt cx="1574935" cy="1694879"/>
          </a:xfrm>
        </p:grpSpPr>
        <p:sp>
          <p:nvSpPr>
            <p:cNvPr id="62" name="Ellipse 61">
              <a:extLst>
                <a:ext uri="{FF2B5EF4-FFF2-40B4-BE49-F238E27FC236}">
                  <a16:creationId xmlns:a16="http://schemas.microsoft.com/office/drawing/2014/main" id="{2CD24943-47CA-43C0-BFEC-859A339DCC0A}"/>
                </a:ext>
              </a:extLst>
            </p:cNvPr>
            <p:cNvSpPr/>
            <p:nvPr/>
          </p:nvSpPr>
          <p:spPr>
            <a:xfrm>
              <a:off x="3071664" y="2413853"/>
              <a:ext cx="792000" cy="792000"/>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6" name="Grafik 65">
              <a:extLst>
                <a:ext uri="{FF2B5EF4-FFF2-40B4-BE49-F238E27FC236}">
                  <a16:creationId xmlns:a16="http://schemas.microsoft.com/office/drawing/2014/main" id="{81533138-B3C1-4A73-BD9A-367F7E8AE891}"/>
                </a:ext>
              </a:extLst>
            </p:cNvPr>
            <p:cNvPicPr>
              <a:picLocks noChangeAspect="1"/>
            </p:cNvPicPr>
            <p:nvPr/>
          </p:nvPicPr>
          <p:blipFill>
            <a:blip r:embed="rId2"/>
            <a:stretch>
              <a:fillRect/>
            </a:stretch>
          </p:blipFill>
          <p:spPr>
            <a:xfrm>
              <a:off x="3253818" y="2569198"/>
              <a:ext cx="481307" cy="481307"/>
            </a:xfrm>
            <a:prstGeom prst="rect">
              <a:avLst/>
            </a:prstGeom>
          </p:spPr>
        </p:pic>
        <p:sp>
          <p:nvSpPr>
            <p:cNvPr id="68" name="Textfeld 67">
              <a:extLst>
                <a:ext uri="{FF2B5EF4-FFF2-40B4-BE49-F238E27FC236}">
                  <a16:creationId xmlns:a16="http://schemas.microsoft.com/office/drawing/2014/main" id="{63D74B46-4930-4713-B2CD-0802F047AA40}"/>
                </a:ext>
              </a:extLst>
            </p:cNvPr>
            <p:cNvSpPr txBox="1"/>
            <p:nvPr/>
          </p:nvSpPr>
          <p:spPr>
            <a:xfrm>
              <a:off x="3494471" y="1510974"/>
              <a:ext cx="1152128" cy="584775"/>
            </a:xfrm>
            <a:prstGeom prst="rect">
              <a:avLst/>
            </a:prstGeom>
            <a:noFill/>
          </p:spPr>
          <p:txBody>
            <a:bodyPr wrap="square" rtlCol="0">
              <a:spAutoFit/>
            </a:bodyPr>
            <a:lstStyle/>
            <a:p>
              <a:pPr marL="0" indent="0">
                <a:spcBef>
                  <a:spcPts val="0"/>
                </a:spcBef>
                <a:buNone/>
              </a:pPr>
              <a:r>
                <a:rPr lang="en-US" sz="1600" b="1" dirty="0">
                  <a:solidFill>
                    <a:srgbClr val="3B3B3B"/>
                  </a:solidFill>
                  <a:effectLst/>
                  <a:latin typeface="Avenir LT Std 65 Medium" panose="020B0603020203020204" pitchFamily="34" charset="0"/>
                  <a:ea typeface="+mj-ea"/>
                  <a:cs typeface="+mj-cs"/>
                </a:rPr>
                <a:t>2024</a:t>
              </a:r>
              <a:r>
                <a:rPr lang="en-US" sz="1600" b="1" dirty="0">
                  <a:solidFill>
                    <a:srgbClr val="3B3B3B"/>
                  </a:solidFill>
                  <a:effectLst/>
                  <a:latin typeface="Avenir LT Std 35 Light" panose="020B0402020203020204" pitchFamily="34" charset="0"/>
                  <a:ea typeface="+mj-ea"/>
                  <a:cs typeface="+mj-cs"/>
                </a:rPr>
                <a:t> </a:t>
              </a:r>
            </a:p>
            <a:p>
              <a:pPr marL="0" indent="0">
                <a:spcBef>
                  <a:spcPts val="0"/>
                </a:spcBef>
                <a:buNone/>
              </a:pPr>
              <a:r>
                <a:rPr lang="en-US" sz="1600" b="1" dirty="0">
                  <a:solidFill>
                    <a:srgbClr val="3B3B3B"/>
                  </a:solidFill>
                  <a:effectLst/>
                  <a:latin typeface="Avenir LT Std 35 Light" panose="020B0402020203020204" pitchFamily="34" charset="0"/>
                  <a:ea typeface="+mj-ea"/>
                  <a:cs typeface="+mj-cs"/>
                </a:rPr>
                <a:t>GEG</a:t>
              </a:r>
              <a:endParaRPr lang="en-DE" sz="1600" b="1" dirty="0" err="1">
                <a:solidFill>
                  <a:srgbClr val="3B3B3B"/>
                </a:solidFill>
                <a:effectLst/>
                <a:latin typeface="Avenir LT Std 35 Light" panose="020B0402020203020204" pitchFamily="34" charset="0"/>
                <a:ea typeface="+mj-ea"/>
                <a:cs typeface="+mj-cs"/>
              </a:endParaRPr>
            </a:p>
          </p:txBody>
        </p:sp>
      </p:grpSp>
      <p:grpSp>
        <p:nvGrpSpPr>
          <p:cNvPr id="10" name="Gruppieren 9">
            <a:extLst>
              <a:ext uri="{FF2B5EF4-FFF2-40B4-BE49-F238E27FC236}">
                <a16:creationId xmlns:a16="http://schemas.microsoft.com/office/drawing/2014/main" id="{CFCECBF7-2C0D-4016-80BC-59FB811F7BE7}"/>
              </a:ext>
            </a:extLst>
          </p:cNvPr>
          <p:cNvGrpSpPr/>
          <p:nvPr/>
        </p:nvGrpSpPr>
        <p:grpSpPr>
          <a:xfrm>
            <a:off x="2648405" y="1844824"/>
            <a:ext cx="4167671" cy="1694879"/>
            <a:chOff x="5419044" y="1510974"/>
            <a:chExt cx="4167671" cy="1694879"/>
          </a:xfrm>
        </p:grpSpPr>
        <p:grpSp>
          <p:nvGrpSpPr>
            <p:cNvPr id="7" name="Gruppieren 6">
              <a:extLst>
                <a:ext uri="{FF2B5EF4-FFF2-40B4-BE49-F238E27FC236}">
                  <a16:creationId xmlns:a16="http://schemas.microsoft.com/office/drawing/2014/main" id="{D03162BE-5658-474D-997C-6EA9F21E6FC5}"/>
                </a:ext>
              </a:extLst>
            </p:cNvPr>
            <p:cNvGrpSpPr/>
            <p:nvPr/>
          </p:nvGrpSpPr>
          <p:grpSpPr>
            <a:xfrm>
              <a:off x="5419044" y="2413853"/>
              <a:ext cx="792000" cy="792000"/>
              <a:chOff x="5419044" y="2413853"/>
              <a:chExt cx="792000" cy="792000"/>
            </a:xfrm>
          </p:grpSpPr>
          <p:sp>
            <p:nvSpPr>
              <p:cNvPr id="63" name="Ellipse 62">
                <a:extLst>
                  <a:ext uri="{FF2B5EF4-FFF2-40B4-BE49-F238E27FC236}">
                    <a16:creationId xmlns:a16="http://schemas.microsoft.com/office/drawing/2014/main" id="{25427315-4767-4000-ABC4-70CE1782085D}"/>
                  </a:ext>
                </a:extLst>
              </p:cNvPr>
              <p:cNvSpPr/>
              <p:nvPr/>
            </p:nvSpPr>
            <p:spPr>
              <a:xfrm>
                <a:off x="5419044" y="2413853"/>
                <a:ext cx="792000" cy="792000"/>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7" name="Grafik 66">
                <a:extLst>
                  <a:ext uri="{FF2B5EF4-FFF2-40B4-BE49-F238E27FC236}">
                    <a16:creationId xmlns:a16="http://schemas.microsoft.com/office/drawing/2014/main" id="{7B9E4921-CBAE-49B1-A90C-5CC0CF322BC5}"/>
                  </a:ext>
                </a:extLst>
              </p:cNvPr>
              <p:cNvPicPr>
                <a:picLocks noChangeAspect="1"/>
              </p:cNvPicPr>
              <p:nvPr/>
            </p:nvPicPr>
            <p:blipFill>
              <a:blip r:embed="rId3"/>
              <a:stretch>
                <a:fillRect/>
              </a:stretch>
            </p:blipFill>
            <p:spPr>
              <a:xfrm>
                <a:off x="5591944" y="2560665"/>
                <a:ext cx="482400" cy="482400"/>
              </a:xfrm>
              <a:prstGeom prst="rect">
                <a:avLst/>
              </a:prstGeom>
            </p:spPr>
          </p:pic>
        </p:grpSp>
        <p:sp>
          <p:nvSpPr>
            <p:cNvPr id="69" name="Textfeld 68">
              <a:extLst>
                <a:ext uri="{FF2B5EF4-FFF2-40B4-BE49-F238E27FC236}">
                  <a16:creationId xmlns:a16="http://schemas.microsoft.com/office/drawing/2014/main" id="{63BF691D-8283-4660-BBA9-4BD02086FEAD}"/>
                </a:ext>
              </a:extLst>
            </p:cNvPr>
            <p:cNvSpPr txBox="1"/>
            <p:nvPr/>
          </p:nvSpPr>
          <p:spPr>
            <a:xfrm>
              <a:off x="5832262" y="1510974"/>
              <a:ext cx="3754453" cy="769441"/>
            </a:xfrm>
            <a:prstGeom prst="rect">
              <a:avLst/>
            </a:prstGeom>
            <a:noFill/>
          </p:spPr>
          <p:txBody>
            <a:bodyPr wrap="square" rtlCol="0">
              <a:spAutoFit/>
            </a:bodyPr>
            <a:lstStyle/>
            <a:p>
              <a:pPr marL="0" indent="0">
                <a:spcBef>
                  <a:spcPts val="0"/>
                </a:spcBef>
                <a:buNone/>
              </a:pPr>
              <a:r>
                <a:rPr lang="en-US" sz="1600" b="1" dirty="0">
                  <a:solidFill>
                    <a:srgbClr val="3B3B3B"/>
                  </a:solidFill>
                  <a:effectLst/>
                  <a:latin typeface="Avenir LT Std 65 Medium" panose="020B0603020203020204" pitchFamily="34" charset="0"/>
                  <a:ea typeface="+mj-ea"/>
                  <a:cs typeface="+mj-cs"/>
                </a:rPr>
                <a:t>2028</a:t>
              </a:r>
              <a:r>
                <a:rPr lang="en-US" sz="1600" b="1" dirty="0">
                  <a:solidFill>
                    <a:srgbClr val="3B3B3B"/>
                  </a:solidFill>
                  <a:effectLst/>
                  <a:latin typeface="Avenir LT Std 35 Light" panose="020B0402020203020204" pitchFamily="34" charset="0"/>
                  <a:ea typeface="+mj-ea"/>
                  <a:cs typeface="+mj-cs"/>
                </a:rPr>
                <a:t> </a:t>
              </a:r>
            </a:p>
            <a:p>
              <a:pPr marL="0" indent="0">
                <a:spcBef>
                  <a:spcPts val="0"/>
                </a:spcBef>
                <a:buNone/>
              </a:pPr>
              <a:r>
                <a:rPr lang="en-US" sz="1400" b="1" dirty="0" err="1">
                  <a:solidFill>
                    <a:srgbClr val="3B3B3B"/>
                  </a:solidFill>
                  <a:effectLst/>
                  <a:latin typeface="Avenir LT Std 35 Light" panose="020B0402020203020204" pitchFamily="34" charset="0"/>
                  <a:ea typeface="+mj-ea"/>
                  <a:cs typeface="+mj-cs"/>
                </a:rPr>
                <a:t>Kommunale</a:t>
              </a:r>
              <a:r>
                <a:rPr lang="en-US" sz="1400" b="1" dirty="0">
                  <a:solidFill>
                    <a:srgbClr val="3B3B3B"/>
                  </a:solidFill>
                  <a:effectLst/>
                  <a:latin typeface="Avenir LT Std 35 Light" panose="020B0402020203020204" pitchFamily="34" charset="0"/>
                  <a:ea typeface="+mj-ea"/>
                  <a:cs typeface="+mj-cs"/>
                </a:rPr>
                <a:t> </a:t>
              </a:r>
              <a:r>
                <a:rPr lang="en-US" sz="1400" b="1" dirty="0" err="1">
                  <a:solidFill>
                    <a:srgbClr val="3B3B3B"/>
                  </a:solidFill>
                  <a:effectLst/>
                  <a:latin typeface="Avenir LT Std 35 Light" panose="020B0402020203020204" pitchFamily="34" charset="0"/>
                  <a:ea typeface="+mj-ea"/>
                  <a:cs typeface="+mj-cs"/>
                </a:rPr>
                <a:t>Wärmeplanung</a:t>
              </a:r>
              <a:r>
                <a:rPr lang="en-US" sz="1400" b="1" dirty="0">
                  <a:solidFill>
                    <a:srgbClr val="3B3B3B"/>
                  </a:solidFill>
                  <a:effectLst/>
                  <a:latin typeface="Avenir LT Std 35 Light" panose="020B0402020203020204" pitchFamily="34" charset="0"/>
                  <a:ea typeface="+mj-ea"/>
                  <a:cs typeface="+mj-cs"/>
                </a:rPr>
                <a:t> </a:t>
              </a:r>
              <a:r>
                <a:rPr lang="en-US" sz="1400" b="1" dirty="0" err="1">
                  <a:solidFill>
                    <a:srgbClr val="3B3B3B"/>
                  </a:solidFill>
                  <a:effectLst/>
                  <a:latin typeface="Avenir LT Std 35 Light" panose="020B0402020203020204" pitchFamily="34" charset="0"/>
                  <a:ea typeface="+mj-ea"/>
                  <a:cs typeface="+mj-cs"/>
                </a:rPr>
                <a:t>liegt</a:t>
              </a:r>
              <a:r>
                <a:rPr lang="en-US" sz="1400" b="1" dirty="0">
                  <a:solidFill>
                    <a:srgbClr val="3B3B3B"/>
                  </a:solidFill>
                  <a:effectLst/>
                  <a:latin typeface="Avenir LT Std 35 Light" panose="020B0402020203020204" pitchFamily="34" charset="0"/>
                  <a:ea typeface="+mj-ea"/>
                  <a:cs typeface="+mj-cs"/>
                </a:rPr>
                <a:t> </a:t>
              </a:r>
              <a:r>
                <a:rPr lang="en-US" sz="1400" b="1" dirty="0" err="1">
                  <a:solidFill>
                    <a:srgbClr val="3B3B3B"/>
                  </a:solidFill>
                  <a:effectLst/>
                  <a:latin typeface="Avenir LT Std 35 Light" panose="020B0402020203020204" pitchFamily="34" charset="0"/>
                  <a:ea typeface="+mj-ea"/>
                  <a:cs typeface="+mj-cs"/>
                </a:rPr>
                <a:t>vor</a:t>
              </a:r>
              <a:r>
                <a:rPr lang="en-US" sz="1400" b="1" dirty="0">
                  <a:solidFill>
                    <a:srgbClr val="3B3B3B"/>
                  </a:solidFill>
                  <a:effectLst/>
                  <a:latin typeface="Avenir LT Std 35 Light" panose="020B0402020203020204" pitchFamily="34" charset="0"/>
                  <a:ea typeface="+mj-ea"/>
                  <a:cs typeface="+mj-cs"/>
                </a:rPr>
                <a:t>. </a:t>
              </a:r>
              <a:br>
                <a:rPr lang="en-US" sz="1400" b="1" dirty="0">
                  <a:solidFill>
                    <a:srgbClr val="3B3B3B"/>
                  </a:solidFill>
                  <a:effectLst/>
                  <a:latin typeface="Avenir LT Std 35 Light" panose="020B0402020203020204" pitchFamily="34" charset="0"/>
                  <a:ea typeface="+mj-ea"/>
                  <a:cs typeface="+mj-cs"/>
                </a:rPr>
              </a:br>
              <a:r>
                <a:rPr lang="en-US" sz="1400" b="1" dirty="0">
                  <a:solidFill>
                    <a:srgbClr val="3B3B3B"/>
                  </a:solidFill>
                  <a:effectLst/>
                  <a:latin typeface="Avenir LT Std 35 Light" panose="020B0402020203020204" pitchFamily="34" charset="0"/>
                  <a:ea typeface="+mj-ea"/>
                  <a:cs typeface="+mj-cs"/>
                </a:rPr>
                <a:t>Das Haus </a:t>
              </a:r>
              <a:r>
                <a:rPr lang="en-US" sz="1400" b="1" dirty="0" err="1">
                  <a:solidFill>
                    <a:srgbClr val="3B3B3B"/>
                  </a:solidFill>
                  <a:effectLst/>
                  <a:latin typeface="Avenir LT Std 35 Light" panose="020B0402020203020204" pitchFamily="34" charset="0"/>
                  <a:ea typeface="+mj-ea"/>
                  <a:cs typeface="+mj-cs"/>
                </a:rPr>
                <a:t>liegt</a:t>
              </a:r>
              <a:r>
                <a:rPr lang="en-US" sz="1400" b="1" dirty="0">
                  <a:solidFill>
                    <a:srgbClr val="3B3B3B"/>
                  </a:solidFill>
                  <a:effectLst/>
                  <a:latin typeface="Avenir LT Std 35 Light" panose="020B0402020203020204" pitchFamily="34" charset="0"/>
                  <a:ea typeface="+mj-ea"/>
                  <a:cs typeface="+mj-cs"/>
                </a:rPr>
                <a:t> </a:t>
              </a:r>
              <a:r>
                <a:rPr lang="en-US" sz="1400" b="1" dirty="0" err="1">
                  <a:solidFill>
                    <a:srgbClr val="3B3B3B"/>
                  </a:solidFill>
                  <a:effectLst/>
                  <a:latin typeface="Avenir LT Std 35 Light" panose="020B0402020203020204" pitchFamily="34" charset="0"/>
                  <a:ea typeface="+mj-ea"/>
                  <a:cs typeface="+mj-cs"/>
                </a:rPr>
                <a:t>im</a:t>
              </a:r>
              <a:r>
                <a:rPr lang="en-US" sz="1400" b="1" dirty="0">
                  <a:solidFill>
                    <a:srgbClr val="3B3B3B"/>
                  </a:solidFill>
                  <a:effectLst/>
                  <a:latin typeface="Avenir LT Std 35 Light" panose="020B0402020203020204" pitchFamily="34" charset="0"/>
                  <a:ea typeface="+mj-ea"/>
                  <a:cs typeface="+mj-cs"/>
                </a:rPr>
                <a:t> </a:t>
              </a:r>
              <a:r>
                <a:rPr lang="en-US" sz="1400" b="1" dirty="0" err="1">
                  <a:solidFill>
                    <a:srgbClr val="3B3B3B"/>
                  </a:solidFill>
                  <a:effectLst/>
                  <a:latin typeface="Avenir LT Std 65 Medium" panose="020B0603020203020204" pitchFamily="34" charset="0"/>
                  <a:ea typeface="+mj-ea"/>
                  <a:cs typeface="+mj-cs"/>
                </a:rPr>
                <a:t>Einzelversorgungsgebiet</a:t>
              </a:r>
              <a:r>
                <a:rPr lang="en-US" sz="1400" b="1" dirty="0">
                  <a:solidFill>
                    <a:srgbClr val="3B3B3B"/>
                  </a:solidFill>
                  <a:effectLst/>
                  <a:latin typeface="Avenir LT Std 65 Medium" panose="020B0603020203020204" pitchFamily="34" charset="0"/>
                  <a:ea typeface="+mj-ea"/>
                  <a:cs typeface="+mj-cs"/>
                </a:rPr>
                <a:t>.</a:t>
              </a:r>
              <a:endParaRPr lang="en-DE" sz="1400" b="1" dirty="0" err="1">
                <a:solidFill>
                  <a:srgbClr val="3B3B3B"/>
                </a:solidFill>
                <a:effectLst/>
                <a:latin typeface="Avenir LT Std 35 Light" panose="020B0402020203020204" pitchFamily="34" charset="0"/>
                <a:ea typeface="+mj-ea"/>
                <a:cs typeface="+mj-cs"/>
              </a:endParaRPr>
            </a:p>
          </p:txBody>
        </p:sp>
      </p:grpSp>
      <p:grpSp>
        <p:nvGrpSpPr>
          <p:cNvPr id="8" name="Gruppieren 7">
            <a:extLst>
              <a:ext uri="{FF2B5EF4-FFF2-40B4-BE49-F238E27FC236}">
                <a16:creationId xmlns:a16="http://schemas.microsoft.com/office/drawing/2014/main" id="{6A6005B9-5D1E-4A50-87F7-37323D8149A8}"/>
              </a:ext>
            </a:extLst>
          </p:cNvPr>
          <p:cNvGrpSpPr/>
          <p:nvPr/>
        </p:nvGrpSpPr>
        <p:grpSpPr>
          <a:xfrm>
            <a:off x="9696400" y="1844824"/>
            <a:ext cx="2401172" cy="1694879"/>
            <a:chOff x="10128448" y="1510974"/>
            <a:chExt cx="2401172" cy="1694879"/>
          </a:xfrm>
        </p:grpSpPr>
        <p:sp>
          <p:nvSpPr>
            <p:cNvPr id="64" name="Ellipse 63">
              <a:extLst>
                <a:ext uri="{FF2B5EF4-FFF2-40B4-BE49-F238E27FC236}">
                  <a16:creationId xmlns:a16="http://schemas.microsoft.com/office/drawing/2014/main" id="{DF88B98C-5934-4B21-BF6C-612868D24E8F}"/>
                </a:ext>
              </a:extLst>
            </p:cNvPr>
            <p:cNvSpPr/>
            <p:nvPr/>
          </p:nvSpPr>
          <p:spPr>
            <a:xfrm>
              <a:off x="10128448" y="2413853"/>
              <a:ext cx="792000" cy="792000"/>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5" name="Grafik 64">
              <a:extLst>
                <a:ext uri="{FF2B5EF4-FFF2-40B4-BE49-F238E27FC236}">
                  <a16:creationId xmlns:a16="http://schemas.microsoft.com/office/drawing/2014/main" id="{BB4ABEF0-5645-4215-9108-B1809C65B46B}"/>
                </a:ext>
              </a:extLst>
            </p:cNvPr>
            <p:cNvPicPr>
              <a:picLocks noChangeAspect="1"/>
            </p:cNvPicPr>
            <p:nvPr/>
          </p:nvPicPr>
          <p:blipFill>
            <a:blip r:embed="rId4"/>
            <a:stretch>
              <a:fillRect/>
            </a:stretch>
          </p:blipFill>
          <p:spPr>
            <a:xfrm>
              <a:off x="10272464" y="2560665"/>
              <a:ext cx="482400" cy="482400"/>
            </a:xfrm>
            <a:prstGeom prst="rect">
              <a:avLst/>
            </a:prstGeom>
            <a:effectLst/>
          </p:spPr>
        </p:pic>
        <p:sp>
          <p:nvSpPr>
            <p:cNvPr id="70" name="Textfeld 69">
              <a:extLst>
                <a:ext uri="{FF2B5EF4-FFF2-40B4-BE49-F238E27FC236}">
                  <a16:creationId xmlns:a16="http://schemas.microsoft.com/office/drawing/2014/main" id="{A90EABDA-5495-4755-AB3A-BCB5F9E9CF53}"/>
                </a:ext>
              </a:extLst>
            </p:cNvPr>
            <p:cNvSpPr txBox="1"/>
            <p:nvPr/>
          </p:nvSpPr>
          <p:spPr>
            <a:xfrm>
              <a:off x="10513396" y="1510974"/>
              <a:ext cx="2016224" cy="769441"/>
            </a:xfrm>
            <a:prstGeom prst="rect">
              <a:avLst/>
            </a:prstGeom>
            <a:noFill/>
          </p:spPr>
          <p:txBody>
            <a:bodyPr wrap="square" rtlCol="0">
              <a:spAutoFit/>
            </a:bodyPr>
            <a:lstStyle/>
            <a:p>
              <a:pPr marL="0" indent="0">
                <a:spcBef>
                  <a:spcPts val="0"/>
                </a:spcBef>
                <a:buNone/>
              </a:pPr>
              <a:r>
                <a:rPr lang="en-US" sz="1600" b="1" dirty="0">
                  <a:solidFill>
                    <a:srgbClr val="3B3B3B"/>
                  </a:solidFill>
                  <a:effectLst/>
                  <a:latin typeface="Avenir LT Std 65 Medium" panose="020B0603020203020204" pitchFamily="34" charset="0"/>
                  <a:ea typeface="+mj-ea"/>
                  <a:cs typeface="+mj-cs"/>
                </a:rPr>
                <a:t>2045</a:t>
              </a:r>
              <a:r>
                <a:rPr lang="en-US" sz="1600" b="1" dirty="0">
                  <a:solidFill>
                    <a:srgbClr val="3B3B3B"/>
                  </a:solidFill>
                  <a:effectLst/>
                  <a:latin typeface="Avenir LT Std 35 Light" panose="020B0402020203020204" pitchFamily="34" charset="0"/>
                  <a:ea typeface="+mj-ea"/>
                  <a:cs typeface="+mj-cs"/>
                </a:rPr>
                <a:t> </a:t>
              </a:r>
            </a:p>
            <a:p>
              <a:pPr marL="0" indent="0">
                <a:spcBef>
                  <a:spcPts val="0"/>
                </a:spcBef>
                <a:buNone/>
              </a:pPr>
              <a:r>
                <a:rPr lang="en-US" sz="1400" b="1" dirty="0" err="1">
                  <a:solidFill>
                    <a:srgbClr val="3B3B3B"/>
                  </a:solidFill>
                  <a:effectLst/>
                  <a:latin typeface="Avenir LT Std 35 Light" panose="020B0402020203020204" pitchFamily="34" charset="0"/>
                  <a:ea typeface="+mj-ea"/>
                  <a:cs typeface="+mj-cs"/>
                </a:rPr>
                <a:t>Betriebsverbot</a:t>
              </a:r>
              <a:r>
                <a:rPr lang="en-US" sz="1400" b="1" dirty="0">
                  <a:solidFill>
                    <a:srgbClr val="3B3B3B"/>
                  </a:solidFill>
                  <a:effectLst/>
                  <a:latin typeface="Avenir LT Std 35 Light" panose="020B0402020203020204" pitchFamily="34" charset="0"/>
                  <a:ea typeface="+mj-ea"/>
                  <a:cs typeface="+mj-cs"/>
                </a:rPr>
                <a:t> </a:t>
              </a:r>
              <a:r>
                <a:rPr lang="en-US" sz="1400" b="1" dirty="0" err="1">
                  <a:solidFill>
                    <a:srgbClr val="3B3B3B"/>
                  </a:solidFill>
                  <a:effectLst/>
                  <a:latin typeface="Avenir LT Std 35 Light" panose="020B0402020203020204" pitchFamily="34" charset="0"/>
                  <a:ea typeface="+mj-ea"/>
                  <a:cs typeface="+mj-cs"/>
                </a:rPr>
                <a:t>Erdgas</a:t>
              </a:r>
              <a:endParaRPr lang="en-US" sz="1400" b="1" dirty="0">
                <a:solidFill>
                  <a:srgbClr val="3B3B3B"/>
                </a:solidFill>
                <a:effectLst/>
                <a:latin typeface="Avenir LT Std 35 Light" panose="020B0402020203020204" pitchFamily="34" charset="0"/>
                <a:ea typeface="+mj-ea"/>
                <a:cs typeface="+mj-cs"/>
              </a:endParaRPr>
            </a:p>
          </p:txBody>
        </p:sp>
      </p:grpSp>
      <p:cxnSp>
        <p:nvCxnSpPr>
          <p:cNvPr id="50" name="Gerader Verbinder 49">
            <a:extLst>
              <a:ext uri="{FF2B5EF4-FFF2-40B4-BE49-F238E27FC236}">
                <a16:creationId xmlns:a16="http://schemas.microsoft.com/office/drawing/2014/main" id="{7882E71B-5C69-4F7C-938E-F2084B854A7F}"/>
              </a:ext>
            </a:extLst>
          </p:cNvPr>
          <p:cNvCxnSpPr>
            <a:cxnSpLocks/>
          </p:cNvCxnSpPr>
          <p:nvPr/>
        </p:nvCxnSpPr>
        <p:spPr>
          <a:xfrm>
            <a:off x="1631504" y="1829795"/>
            <a:ext cx="0" cy="917908"/>
          </a:xfrm>
          <a:prstGeom prst="line">
            <a:avLst/>
          </a:prstGeom>
        </p:spPr>
        <p:style>
          <a:lnRef idx="1">
            <a:schemeClr val="dk1"/>
          </a:lnRef>
          <a:fillRef idx="0">
            <a:schemeClr val="dk1"/>
          </a:fillRef>
          <a:effectRef idx="0">
            <a:schemeClr val="dk1"/>
          </a:effectRef>
          <a:fontRef idx="minor">
            <a:schemeClr val="tx1"/>
          </a:fontRef>
        </p:style>
      </p:cxnSp>
      <p:cxnSp>
        <p:nvCxnSpPr>
          <p:cNvPr id="51" name="Gerader Verbinder 50">
            <a:extLst>
              <a:ext uri="{FF2B5EF4-FFF2-40B4-BE49-F238E27FC236}">
                <a16:creationId xmlns:a16="http://schemas.microsoft.com/office/drawing/2014/main" id="{D8403D11-B280-4D23-8A16-B62A64AB8F86}"/>
              </a:ext>
            </a:extLst>
          </p:cNvPr>
          <p:cNvCxnSpPr>
            <a:cxnSpLocks/>
          </p:cNvCxnSpPr>
          <p:nvPr/>
        </p:nvCxnSpPr>
        <p:spPr>
          <a:xfrm>
            <a:off x="3056447" y="1829795"/>
            <a:ext cx="0" cy="917908"/>
          </a:xfrm>
          <a:prstGeom prst="line">
            <a:avLst/>
          </a:prstGeom>
        </p:spPr>
        <p:style>
          <a:lnRef idx="1">
            <a:schemeClr val="dk1"/>
          </a:lnRef>
          <a:fillRef idx="0">
            <a:schemeClr val="dk1"/>
          </a:fillRef>
          <a:effectRef idx="0">
            <a:schemeClr val="dk1"/>
          </a:effectRef>
          <a:fontRef idx="minor">
            <a:schemeClr val="tx1"/>
          </a:fontRef>
        </p:style>
      </p:cxnSp>
      <p:cxnSp>
        <p:nvCxnSpPr>
          <p:cNvPr id="52" name="Gerader Verbinder 51">
            <a:extLst>
              <a:ext uri="{FF2B5EF4-FFF2-40B4-BE49-F238E27FC236}">
                <a16:creationId xmlns:a16="http://schemas.microsoft.com/office/drawing/2014/main" id="{B555BC04-0233-4A98-80ED-E5F3F446D264}"/>
              </a:ext>
            </a:extLst>
          </p:cNvPr>
          <p:cNvCxnSpPr>
            <a:cxnSpLocks/>
          </p:cNvCxnSpPr>
          <p:nvPr/>
        </p:nvCxnSpPr>
        <p:spPr>
          <a:xfrm>
            <a:off x="10081348" y="1829795"/>
            <a:ext cx="0" cy="917908"/>
          </a:xfrm>
          <a:prstGeom prst="line">
            <a:avLst/>
          </a:prstGeom>
        </p:spPr>
        <p:style>
          <a:lnRef idx="1">
            <a:schemeClr val="dk1"/>
          </a:lnRef>
          <a:fillRef idx="0">
            <a:schemeClr val="dk1"/>
          </a:fillRef>
          <a:effectRef idx="0">
            <a:schemeClr val="dk1"/>
          </a:effectRef>
          <a:fontRef idx="minor">
            <a:schemeClr val="tx1"/>
          </a:fontRef>
        </p:style>
      </p:cxnSp>
      <p:grpSp>
        <p:nvGrpSpPr>
          <p:cNvPr id="47" name="Gruppieren 46">
            <a:extLst>
              <a:ext uri="{FF2B5EF4-FFF2-40B4-BE49-F238E27FC236}">
                <a16:creationId xmlns:a16="http://schemas.microsoft.com/office/drawing/2014/main" id="{428D568D-EDC6-4104-90CA-2DD99B089BA7}"/>
              </a:ext>
            </a:extLst>
          </p:cNvPr>
          <p:cNvGrpSpPr/>
          <p:nvPr/>
        </p:nvGrpSpPr>
        <p:grpSpPr>
          <a:xfrm>
            <a:off x="2652285" y="2742279"/>
            <a:ext cx="792000" cy="792000"/>
            <a:chOff x="4033529" y="2781016"/>
            <a:chExt cx="792000" cy="792000"/>
          </a:xfrm>
        </p:grpSpPr>
        <p:sp>
          <p:nvSpPr>
            <p:cNvPr id="48" name="Ellipse 47">
              <a:extLst>
                <a:ext uri="{FF2B5EF4-FFF2-40B4-BE49-F238E27FC236}">
                  <a16:creationId xmlns:a16="http://schemas.microsoft.com/office/drawing/2014/main" id="{1F945195-2854-433B-9C52-34B55BEFD152}"/>
                </a:ext>
              </a:extLst>
            </p:cNvPr>
            <p:cNvSpPr/>
            <p:nvPr/>
          </p:nvSpPr>
          <p:spPr>
            <a:xfrm>
              <a:off x="4033529" y="2781016"/>
              <a:ext cx="792000" cy="792000"/>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9" name="Grafik 48">
              <a:extLst>
                <a:ext uri="{FF2B5EF4-FFF2-40B4-BE49-F238E27FC236}">
                  <a16:creationId xmlns:a16="http://schemas.microsoft.com/office/drawing/2014/main" id="{92FABCD4-D059-4DE5-8F48-E1F1991A5A91}"/>
                </a:ext>
              </a:extLst>
            </p:cNvPr>
            <p:cNvPicPr>
              <a:picLocks noChangeAspect="1"/>
            </p:cNvPicPr>
            <p:nvPr/>
          </p:nvPicPr>
          <p:blipFill>
            <a:blip r:embed="rId5"/>
            <a:stretch>
              <a:fillRect/>
            </a:stretch>
          </p:blipFill>
          <p:spPr>
            <a:xfrm>
              <a:off x="4207983" y="2936361"/>
              <a:ext cx="463301" cy="463301"/>
            </a:xfrm>
            <a:prstGeom prst="rect">
              <a:avLst/>
            </a:prstGeom>
          </p:spPr>
        </p:pic>
      </p:grpSp>
      <p:cxnSp>
        <p:nvCxnSpPr>
          <p:cNvPr id="38" name="Gerader Verbinder 37">
            <a:extLst>
              <a:ext uri="{FF2B5EF4-FFF2-40B4-BE49-F238E27FC236}">
                <a16:creationId xmlns:a16="http://schemas.microsoft.com/office/drawing/2014/main" id="{4522A887-1AB0-4BCE-8B51-6F440C672F25}"/>
              </a:ext>
            </a:extLst>
          </p:cNvPr>
          <p:cNvCxnSpPr>
            <a:cxnSpLocks/>
          </p:cNvCxnSpPr>
          <p:nvPr/>
        </p:nvCxnSpPr>
        <p:spPr>
          <a:xfrm>
            <a:off x="1055440" y="3169028"/>
            <a:ext cx="0" cy="2420212"/>
          </a:xfrm>
          <a:prstGeom prst="line">
            <a:avLst/>
          </a:prstGeom>
        </p:spPr>
        <p:style>
          <a:lnRef idx="1">
            <a:schemeClr val="dk1"/>
          </a:lnRef>
          <a:fillRef idx="0">
            <a:schemeClr val="dk1"/>
          </a:fillRef>
          <a:effectRef idx="0">
            <a:schemeClr val="dk1"/>
          </a:effectRef>
          <a:fontRef idx="minor">
            <a:schemeClr val="tx1"/>
          </a:fontRef>
        </p:style>
      </p:cxnSp>
      <p:grpSp>
        <p:nvGrpSpPr>
          <p:cNvPr id="5" name="Gruppieren 4">
            <a:extLst>
              <a:ext uri="{FF2B5EF4-FFF2-40B4-BE49-F238E27FC236}">
                <a16:creationId xmlns:a16="http://schemas.microsoft.com/office/drawing/2014/main" id="{44823368-093A-4F3A-8BB9-2A201B1918C7}"/>
              </a:ext>
            </a:extLst>
          </p:cNvPr>
          <p:cNvGrpSpPr/>
          <p:nvPr/>
        </p:nvGrpSpPr>
        <p:grpSpPr>
          <a:xfrm>
            <a:off x="1127448" y="4048147"/>
            <a:ext cx="1651111" cy="1257765"/>
            <a:chOff x="1348545" y="4048147"/>
            <a:chExt cx="1651111" cy="1257765"/>
          </a:xfrm>
        </p:grpSpPr>
        <p:sp>
          <p:nvSpPr>
            <p:cNvPr id="37" name="Textfeld 36">
              <a:extLst>
                <a:ext uri="{FF2B5EF4-FFF2-40B4-BE49-F238E27FC236}">
                  <a16:creationId xmlns:a16="http://schemas.microsoft.com/office/drawing/2014/main" id="{01ED6B67-A15C-4FF5-9804-6B1796420537}"/>
                </a:ext>
              </a:extLst>
            </p:cNvPr>
            <p:cNvSpPr txBox="1"/>
            <p:nvPr/>
          </p:nvSpPr>
          <p:spPr>
            <a:xfrm>
              <a:off x="1348545" y="4048147"/>
              <a:ext cx="1651111" cy="830997"/>
            </a:xfrm>
            <a:prstGeom prst="rect">
              <a:avLst/>
            </a:prstGeom>
            <a:noFill/>
          </p:spPr>
          <p:txBody>
            <a:bodyPr wrap="square" rtlCol="0">
              <a:spAutoFit/>
            </a:bodyPr>
            <a:lstStyle/>
            <a:p>
              <a:pPr>
                <a:lnSpc>
                  <a:spcPts val="2400"/>
                </a:lnSpc>
                <a:spcBef>
                  <a:spcPts val="0"/>
                </a:spcBef>
                <a:buNone/>
              </a:pPr>
              <a:r>
                <a:rPr lang="de-DE" sz="1400" b="1" dirty="0">
                  <a:solidFill>
                    <a:schemeClr val="tx1"/>
                  </a:solidFill>
                  <a:effectLst/>
                  <a:latin typeface="Avenir LT Std 65 Medium" panose="020B0603020203020204" pitchFamily="34" charset="0"/>
                  <a:ea typeface="+mj-ea"/>
                  <a:cs typeface="+mj-cs"/>
                </a:rPr>
                <a:t>2018</a:t>
              </a:r>
            </a:p>
            <a:p>
              <a:pPr marL="285750" indent="-285750">
                <a:spcBef>
                  <a:spcPts val="0"/>
                </a:spcBef>
              </a:pPr>
              <a:r>
                <a:rPr lang="de-DE" sz="1400" dirty="0">
                  <a:solidFill>
                    <a:schemeClr val="tx1"/>
                  </a:solidFill>
                  <a:effectLst/>
                  <a:latin typeface="Avenir LT Std 45 Book" panose="020B0502020203020204" pitchFamily="34" charset="0"/>
                  <a:ea typeface="+mj-ea"/>
                  <a:cs typeface="+mj-cs"/>
                </a:rPr>
                <a:t>Einbau einer Erdgastherme</a:t>
              </a:r>
            </a:p>
          </p:txBody>
        </p:sp>
        <p:pic>
          <p:nvPicPr>
            <p:cNvPr id="39" name="Grafik 38">
              <a:extLst>
                <a:ext uri="{FF2B5EF4-FFF2-40B4-BE49-F238E27FC236}">
                  <a16:creationId xmlns:a16="http://schemas.microsoft.com/office/drawing/2014/main" id="{ECAC637F-79C3-4E70-BC0B-D2F1ED10A391}"/>
                </a:ext>
              </a:extLst>
            </p:cNvPr>
            <p:cNvPicPr>
              <a:picLocks noChangeAspect="1"/>
            </p:cNvPicPr>
            <p:nvPr/>
          </p:nvPicPr>
          <p:blipFill>
            <a:blip r:embed="rId6"/>
            <a:stretch>
              <a:fillRect/>
            </a:stretch>
          </p:blipFill>
          <p:spPr>
            <a:xfrm>
              <a:off x="1994057" y="4945825"/>
              <a:ext cx="360087" cy="360087"/>
            </a:xfrm>
            <a:prstGeom prst="rect">
              <a:avLst/>
            </a:prstGeom>
          </p:spPr>
        </p:pic>
      </p:grpSp>
      <p:grpSp>
        <p:nvGrpSpPr>
          <p:cNvPr id="36" name="Gruppieren 35">
            <a:extLst>
              <a:ext uri="{FF2B5EF4-FFF2-40B4-BE49-F238E27FC236}">
                <a16:creationId xmlns:a16="http://schemas.microsoft.com/office/drawing/2014/main" id="{0C1F3962-6002-409E-8436-240C5BE14F8A}"/>
              </a:ext>
            </a:extLst>
          </p:cNvPr>
          <p:cNvGrpSpPr/>
          <p:nvPr/>
        </p:nvGrpSpPr>
        <p:grpSpPr>
          <a:xfrm>
            <a:off x="3937849" y="3140968"/>
            <a:ext cx="1798998" cy="2448272"/>
            <a:chOff x="6385233" y="3140968"/>
            <a:chExt cx="1798998" cy="2448272"/>
          </a:xfrm>
        </p:grpSpPr>
        <p:cxnSp>
          <p:nvCxnSpPr>
            <p:cNvPr id="43" name="Gerader Verbinder 42">
              <a:extLst>
                <a:ext uri="{FF2B5EF4-FFF2-40B4-BE49-F238E27FC236}">
                  <a16:creationId xmlns:a16="http://schemas.microsoft.com/office/drawing/2014/main" id="{E122DFD3-312D-4BDA-95F5-7046A4099841}"/>
                </a:ext>
              </a:extLst>
            </p:cNvPr>
            <p:cNvCxnSpPr>
              <a:cxnSpLocks/>
            </p:cNvCxnSpPr>
            <p:nvPr/>
          </p:nvCxnSpPr>
          <p:spPr>
            <a:xfrm>
              <a:off x="6385233" y="3140968"/>
              <a:ext cx="0" cy="2448272"/>
            </a:xfrm>
            <a:prstGeom prst="line">
              <a:avLst/>
            </a:prstGeom>
          </p:spPr>
          <p:style>
            <a:lnRef idx="1">
              <a:schemeClr val="dk1"/>
            </a:lnRef>
            <a:fillRef idx="0">
              <a:schemeClr val="dk1"/>
            </a:fillRef>
            <a:effectRef idx="0">
              <a:schemeClr val="dk1"/>
            </a:effectRef>
            <a:fontRef idx="minor">
              <a:schemeClr val="tx1"/>
            </a:fontRef>
          </p:style>
        </p:cxnSp>
        <p:sp>
          <p:nvSpPr>
            <p:cNvPr id="56" name="Textfeld 55">
              <a:extLst>
                <a:ext uri="{FF2B5EF4-FFF2-40B4-BE49-F238E27FC236}">
                  <a16:creationId xmlns:a16="http://schemas.microsoft.com/office/drawing/2014/main" id="{78CB4738-CBB2-4C30-BCD9-1AD9FBC1ECB6}"/>
                </a:ext>
              </a:extLst>
            </p:cNvPr>
            <p:cNvSpPr txBox="1"/>
            <p:nvPr/>
          </p:nvSpPr>
          <p:spPr>
            <a:xfrm>
              <a:off x="6391562" y="4048147"/>
              <a:ext cx="1792669" cy="1046440"/>
            </a:xfrm>
            <a:prstGeom prst="rect">
              <a:avLst/>
            </a:prstGeom>
            <a:noFill/>
          </p:spPr>
          <p:txBody>
            <a:bodyPr wrap="square" rtlCol="0">
              <a:spAutoFit/>
            </a:bodyPr>
            <a:lstStyle/>
            <a:p>
              <a:pPr>
                <a:lnSpc>
                  <a:spcPts val="2400"/>
                </a:lnSpc>
                <a:spcBef>
                  <a:spcPts val="0"/>
                </a:spcBef>
                <a:buNone/>
              </a:pPr>
              <a:r>
                <a:rPr lang="de-DE" sz="1400" b="1" dirty="0">
                  <a:solidFill>
                    <a:schemeClr val="tx1"/>
                  </a:solidFill>
                  <a:effectLst/>
                  <a:latin typeface="Avenir LT Std 65 Medium" panose="020B0603020203020204" pitchFamily="34" charset="0"/>
                  <a:ea typeface="+mj-ea"/>
                  <a:cs typeface="+mj-cs"/>
                </a:rPr>
                <a:t>2030</a:t>
              </a:r>
            </a:p>
            <a:p>
              <a:pPr marL="285750" indent="-285750">
                <a:spcBef>
                  <a:spcPts val="0"/>
                </a:spcBef>
              </a:pPr>
              <a:r>
                <a:rPr lang="de-DE" sz="1400" dirty="0">
                  <a:solidFill>
                    <a:schemeClr val="tx1"/>
                  </a:solidFill>
                  <a:effectLst/>
                  <a:latin typeface="Avenir LT Std 45 Book" panose="020B0502020203020204" pitchFamily="34" charset="0"/>
                  <a:ea typeface="+mj-ea"/>
                  <a:cs typeface="+mj-cs"/>
                </a:rPr>
                <a:t>Heizungsanlage geht kaputt. </a:t>
              </a:r>
              <a:r>
                <a:rPr lang="de-DE" sz="1400" b="1" dirty="0">
                  <a:solidFill>
                    <a:srgbClr val="FF7800"/>
                  </a:solidFill>
                  <a:effectLst/>
                  <a:latin typeface="Avenir LT Std 65 Medium" panose="020B0603020203020204" pitchFamily="34" charset="0"/>
                  <a:ea typeface="+mj-ea"/>
                  <a:cs typeface="+mj-cs"/>
                </a:rPr>
                <a:t>(unreparierbar)</a:t>
              </a:r>
            </a:p>
          </p:txBody>
        </p:sp>
      </p:grpSp>
      <p:grpSp>
        <p:nvGrpSpPr>
          <p:cNvPr id="6" name="Gruppieren 5">
            <a:extLst>
              <a:ext uri="{FF2B5EF4-FFF2-40B4-BE49-F238E27FC236}">
                <a16:creationId xmlns:a16="http://schemas.microsoft.com/office/drawing/2014/main" id="{493F4EE8-EA7A-462C-86D3-A4D02B61F588}"/>
              </a:ext>
            </a:extLst>
          </p:cNvPr>
          <p:cNvGrpSpPr/>
          <p:nvPr/>
        </p:nvGrpSpPr>
        <p:grpSpPr>
          <a:xfrm>
            <a:off x="6456041" y="3140968"/>
            <a:ext cx="3866776" cy="2448272"/>
            <a:chOff x="6816969" y="3140968"/>
            <a:chExt cx="3866776" cy="2448272"/>
          </a:xfrm>
        </p:grpSpPr>
        <p:grpSp>
          <p:nvGrpSpPr>
            <p:cNvPr id="57" name="Gruppieren 56">
              <a:extLst>
                <a:ext uri="{FF2B5EF4-FFF2-40B4-BE49-F238E27FC236}">
                  <a16:creationId xmlns:a16="http://schemas.microsoft.com/office/drawing/2014/main" id="{A7ED66BE-F57B-4C95-A822-5A58355E95EB}"/>
                </a:ext>
              </a:extLst>
            </p:cNvPr>
            <p:cNvGrpSpPr/>
            <p:nvPr/>
          </p:nvGrpSpPr>
          <p:grpSpPr>
            <a:xfrm>
              <a:off x="6816969" y="3140968"/>
              <a:ext cx="3866776" cy="2448272"/>
              <a:chOff x="8508267" y="3137513"/>
              <a:chExt cx="3866776" cy="2448272"/>
            </a:xfrm>
          </p:grpSpPr>
          <p:cxnSp>
            <p:nvCxnSpPr>
              <p:cNvPr id="58" name="Gerader Verbinder 57">
                <a:extLst>
                  <a:ext uri="{FF2B5EF4-FFF2-40B4-BE49-F238E27FC236}">
                    <a16:creationId xmlns:a16="http://schemas.microsoft.com/office/drawing/2014/main" id="{1CE7FD7E-27E6-4F62-826B-9E53BAE13B0F}"/>
                  </a:ext>
                </a:extLst>
              </p:cNvPr>
              <p:cNvCxnSpPr>
                <a:cxnSpLocks/>
              </p:cNvCxnSpPr>
              <p:nvPr/>
            </p:nvCxnSpPr>
            <p:spPr>
              <a:xfrm>
                <a:off x="8508267" y="3137513"/>
                <a:ext cx="0" cy="2448272"/>
              </a:xfrm>
              <a:prstGeom prst="line">
                <a:avLst/>
              </a:prstGeom>
            </p:spPr>
            <p:style>
              <a:lnRef idx="1">
                <a:schemeClr val="dk1"/>
              </a:lnRef>
              <a:fillRef idx="0">
                <a:schemeClr val="dk1"/>
              </a:fillRef>
              <a:effectRef idx="0">
                <a:schemeClr val="dk1"/>
              </a:effectRef>
              <a:fontRef idx="minor">
                <a:schemeClr val="tx1"/>
              </a:fontRef>
            </p:style>
          </p:cxnSp>
          <p:sp>
            <p:nvSpPr>
              <p:cNvPr id="59" name="Textfeld 58">
                <a:extLst>
                  <a:ext uri="{FF2B5EF4-FFF2-40B4-BE49-F238E27FC236}">
                    <a16:creationId xmlns:a16="http://schemas.microsoft.com/office/drawing/2014/main" id="{FDE4A847-5F52-4D57-84BA-D1C9F9FB0A31}"/>
                  </a:ext>
                </a:extLst>
              </p:cNvPr>
              <p:cNvSpPr txBox="1"/>
              <p:nvPr/>
            </p:nvSpPr>
            <p:spPr>
              <a:xfrm>
                <a:off x="8508267" y="4048147"/>
                <a:ext cx="3866776" cy="1046440"/>
              </a:xfrm>
              <a:prstGeom prst="rect">
                <a:avLst/>
              </a:prstGeom>
              <a:noFill/>
            </p:spPr>
            <p:txBody>
              <a:bodyPr wrap="square" rtlCol="0">
                <a:spAutoFit/>
              </a:bodyPr>
              <a:lstStyle/>
              <a:p>
                <a:pPr>
                  <a:lnSpc>
                    <a:spcPts val="2400"/>
                  </a:lnSpc>
                  <a:spcBef>
                    <a:spcPts val="0"/>
                  </a:spcBef>
                  <a:buNone/>
                </a:pPr>
                <a:r>
                  <a:rPr lang="de-DE" sz="1400" b="1" dirty="0">
                    <a:solidFill>
                      <a:schemeClr val="tx1"/>
                    </a:solidFill>
                    <a:effectLst/>
                    <a:latin typeface="Avenir LT Std 65 Medium" panose="020B0603020203020204" pitchFamily="34" charset="0"/>
                    <a:ea typeface="+mj-ea"/>
                    <a:cs typeface="+mj-cs"/>
                  </a:rPr>
                  <a:t>2035</a:t>
                </a:r>
              </a:p>
              <a:p>
                <a:pPr marL="285750" indent="-285750">
                  <a:spcBef>
                    <a:spcPts val="0"/>
                  </a:spcBef>
                </a:pPr>
                <a:r>
                  <a:rPr lang="de-DE" sz="1400" dirty="0">
                    <a:solidFill>
                      <a:schemeClr val="tx1"/>
                    </a:solidFill>
                    <a:effectLst/>
                    <a:latin typeface="Avenir LT Std 45 Book" panose="020B0502020203020204" pitchFamily="34" charset="0"/>
                  </a:rPr>
                  <a:t>Die Familie nutzt für 5 Jahre eine gebrauchte Erdgasheizung und installiert später eine </a:t>
                </a:r>
                <a:r>
                  <a:rPr lang="de-DE" sz="1400" b="1" dirty="0">
                    <a:solidFill>
                      <a:schemeClr val="accent3">
                        <a:lumMod val="75000"/>
                      </a:schemeClr>
                    </a:solidFill>
                    <a:effectLst/>
                    <a:latin typeface="Avenir LT Std 65 Medium" panose="020B0603020203020204" pitchFamily="34" charset="0"/>
                  </a:rPr>
                  <a:t>Wärmepumpe. </a:t>
                </a:r>
                <a:endParaRPr lang="de-DE" sz="1800" dirty="0">
                  <a:solidFill>
                    <a:schemeClr val="tx1"/>
                  </a:solidFill>
                  <a:effectLst/>
                  <a:latin typeface="Avenir LT Std 35 Light" panose="020B0402020203020204" pitchFamily="34" charset="0"/>
                  <a:ea typeface="+mj-ea"/>
                  <a:cs typeface="+mj-cs"/>
                </a:endParaRPr>
              </a:p>
            </p:txBody>
          </p:sp>
        </p:grpSp>
        <p:pic>
          <p:nvPicPr>
            <p:cNvPr id="60" name="Grafik 59">
              <a:extLst>
                <a:ext uri="{FF2B5EF4-FFF2-40B4-BE49-F238E27FC236}">
                  <a16:creationId xmlns:a16="http://schemas.microsoft.com/office/drawing/2014/main" id="{5EF18257-84CC-4596-BE07-22D80DA185AC}"/>
                </a:ext>
              </a:extLst>
            </p:cNvPr>
            <p:cNvPicPr>
              <a:picLocks noChangeAspect="1"/>
            </p:cNvPicPr>
            <p:nvPr/>
          </p:nvPicPr>
          <p:blipFill>
            <a:blip r:embed="rId7"/>
            <a:stretch>
              <a:fillRect/>
            </a:stretch>
          </p:blipFill>
          <p:spPr>
            <a:xfrm>
              <a:off x="8150029" y="5130353"/>
              <a:ext cx="358216" cy="358216"/>
            </a:xfrm>
            <a:prstGeom prst="rect">
              <a:avLst/>
            </a:prstGeom>
          </p:spPr>
        </p:pic>
      </p:grpSp>
      <p:pic>
        <p:nvPicPr>
          <p:cNvPr id="61" name="Grafik 60">
            <a:extLst>
              <a:ext uri="{FF2B5EF4-FFF2-40B4-BE49-F238E27FC236}">
                <a16:creationId xmlns:a16="http://schemas.microsoft.com/office/drawing/2014/main" id="{C31602BA-1646-45BF-ACB0-CD45FBCB3682}"/>
              </a:ext>
            </a:extLst>
          </p:cNvPr>
          <p:cNvPicPr>
            <a:picLocks noChangeAspect="1"/>
          </p:cNvPicPr>
          <p:nvPr/>
        </p:nvPicPr>
        <p:blipFill>
          <a:blip r:embed="rId8"/>
          <a:stretch>
            <a:fillRect/>
          </a:stretch>
        </p:blipFill>
        <p:spPr>
          <a:xfrm flipV="1">
            <a:off x="4733673" y="5125696"/>
            <a:ext cx="350168" cy="350168"/>
          </a:xfrm>
          <a:prstGeom prst="rect">
            <a:avLst/>
          </a:prstGeom>
        </p:spPr>
      </p:pic>
      <p:cxnSp>
        <p:nvCxnSpPr>
          <p:cNvPr id="71" name="Gerade Verbindung mit Pfeil 70">
            <a:extLst>
              <a:ext uri="{FF2B5EF4-FFF2-40B4-BE49-F238E27FC236}">
                <a16:creationId xmlns:a16="http://schemas.microsoft.com/office/drawing/2014/main" id="{751B1988-C5D4-4312-881A-E6156EB8312C}"/>
              </a:ext>
            </a:extLst>
          </p:cNvPr>
          <p:cNvCxnSpPr>
            <a:cxnSpLocks/>
          </p:cNvCxnSpPr>
          <p:nvPr/>
        </p:nvCxnSpPr>
        <p:spPr>
          <a:xfrm flipV="1">
            <a:off x="3935760" y="3639416"/>
            <a:ext cx="2520280" cy="560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72" name="Textfeld 71">
            <a:extLst>
              <a:ext uri="{FF2B5EF4-FFF2-40B4-BE49-F238E27FC236}">
                <a16:creationId xmlns:a16="http://schemas.microsoft.com/office/drawing/2014/main" id="{5C72C71B-6EAB-48ED-A113-131516A6FA02}"/>
              </a:ext>
            </a:extLst>
          </p:cNvPr>
          <p:cNvSpPr txBox="1"/>
          <p:nvPr/>
        </p:nvSpPr>
        <p:spPr>
          <a:xfrm>
            <a:off x="3965384" y="3263253"/>
            <a:ext cx="2549253" cy="381771"/>
          </a:xfrm>
          <a:prstGeom prst="rect">
            <a:avLst/>
          </a:prstGeom>
          <a:noFill/>
        </p:spPr>
        <p:txBody>
          <a:bodyPr wrap="square" rtlCol="0">
            <a:spAutoFit/>
          </a:bodyPr>
          <a:lstStyle/>
          <a:p>
            <a:pPr marL="0" indent="0" algn="ctr">
              <a:lnSpc>
                <a:spcPts val="2400"/>
              </a:lnSpc>
              <a:spcBef>
                <a:spcPts val="0"/>
              </a:spcBef>
              <a:buNone/>
            </a:pPr>
            <a:r>
              <a:rPr lang="en-US" sz="1500" dirty="0">
                <a:solidFill>
                  <a:schemeClr val="tx1"/>
                </a:solidFill>
                <a:effectLst/>
                <a:latin typeface="Avenir LT Std 35 Light" panose="020B0402020203020204" pitchFamily="34" charset="0"/>
                <a:ea typeface="+mj-ea"/>
                <a:cs typeface="+mj-cs"/>
              </a:rPr>
              <a:t>5 Jahre </a:t>
            </a:r>
            <a:r>
              <a:rPr lang="en-US" sz="1500" dirty="0" err="1">
                <a:solidFill>
                  <a:schemeClr val="tx1"/>
                </a:solidFill>
                <a:effectLst/>
                <a:latin typeface="Avenir LT Std 35 Light" panose="020B0402020203020204" pitchFamily="34" charset="0"/>
                <a:ea typeface="+mj-ea"/>
                <a:cs typeface="+mj-cs"/>
              </a:rPr>
              <a:t>Übergangsfrist</a:t>
            </a:r>
            <a:endParaRPr lang="en-DE" sz="1500" dirty="0" err="1">
              <a:solidFill>
                <a:schemeClr val="tx1"/>
              </a:solidFill>
              <a:effectLst/>
              <a:latin typeface="Avenir LT Std 35 Light" panose="020B0402020203020204" pitchFamily="34" charset="0"/>
              <a:ea typeface="+mj-ea"/>
              <a:cs typeface="+mj-cs"/>
            </a:endParaRPr>
          </a:p>
        </p:txBody>
      </p:sp>
      <p:sp>
        <p:nvSpPr>
          <p:cNvPr id="40" name="Foliennummer">
            <a:extLst>
              <a:ext uri="{FF2B5EF4-FFF2-40B4-BE49-F238E27FC236}">
                <a16:creationId xmlns:a16="http://schemas.microsoft.com/office/drawing/2014/main" id="{2CFE9804-7FAF-41B2-A0D9-607466C87ECC}"/>
              </a:ext>
            </a:extLst>
          </p:cNvPr>
          <p:cNvSpPr txBox="1">
            <a:spLocks/>
          </p:cNvSpPr>
          <p:nvPr/>
        </p:nvSpPr>
        <p:spPr bwMode="gray">
          <a:xfrm>
            <a:off x="263352" y="6513564"/>
            <a:ext cx="1008112" cy="288000"/>
          </a:xfrm>
          <a:prstGeom prst="rect">
            <a:avLst/>
          </a:prstGeom>
        </p:spPr>
        <p:txBody>
          <a:bodyPr vert="horz" lIns="0" tIns="0" rIns="0" bIns="0" rtlCol="0" anchor="ctr" anchorCtr="0"/>
          <a:lstStyle>
            <a:defPPr>
              <a:defRPr lang="de-DE"/>
            </a:defPPr>
            <a:lvl1pPr algn="l" rtl="0" fontAlgn="base">
              <a:spcBef>
                <a:spcPct val="20000"/>
              </a:spcBef>
              <a:spcAft>
                <a:spcPct val="0"/>
              </a:spcAft>
              <a:buChar char="•"/>
              <a:defRPr lang="de-DE" sz="1000" kern="1200" cap="none" smtClean="0">
                <a:solidFill>
                  <a:srgbClr val="2C2C2C"/>
                </a:solidFill>
                <a:effectLst/>
                <a:latin typeface="Avenir LT Std 65 Medium" panose="020B0603020203020204" pitchFamily="34" charset="0"/>
                <a:ea typeface="+mn-ea"/>
                <a:cs typeface="+mn-cs"/>
              </a:defRPr>
            </a:lvl1pPr>
            <a:lvl2pPr marL="4572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2pPr>
            <a:lvl3pPr marL="9144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3pPr>
            <a:lvl4pPr marL="13716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4pPr>
            <a:lvl5pPr marL="18288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5pPr>
            <a:lvl6pPr marL="22860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6pPr>
            <a:lvl7pPr marL="27432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7pPr>
            <a:lvl8pPr marL="32004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8pPr>
            <a:lvl9pPr marL="36576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9pPr>
          </a:lstStyle>
          <a:p>
            <a:pPr>
              <a:buFontTx/>
              <a:buNone/>
            </a:pPr>
            <a:r>
              <a:rPr lang="de-DE"/>
              <a:t>Folie </a:t>
            </a:r>
            <a:fld id="{02CEFE82-39F2-4F47-8A0C-D5AB3496FA5C}" type="slidenum">
              <a:rPr smtClean="0"/>
              <a:pPr>
                <a:buFontTx/>
                <a:buNone/>
              </a:pPr>
              <a:t>37</a:t>
            </a:fld>
            <a:endParaRPr dirty="0"/>
          </a:p>
        </p:txBody>
      </p:sp>
    </p:spTree>
    <p:extLst>
      <p:ext uri="{BB962C8B-B14F-4D97-AF65-F5344CB8AC3E}">
        <p14:creationId xmlns:p14="http://schemas.microsoft.com/office/powerpoint/2010/main" val="9063382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59">
            <a:extLst>
              <a:ext uri="{FF2B5EF4-FFF2-40B4-BE49-F238E27FC236}">
                <a16:creationId xmlns:a16="http://schemas.microsoft.com/office/drawing/2014/main" id="{45BBFF9D-42B1-472D-B2B9-6F8876CF2008}"/>
              </a:ext>
            </a:extLst>
          </p:cNvPr>
          <p:cNvSpPr/>
          <p:nvPr/>
        </p:nvSpPr>
        <p:spPr>
          <a:xfrm>
            <a:off x="263352" y="1350687"/>
            <a:ext cx="12385376" cy="4886625"/>
          </a:xfrm>
          <a:prstGeom prst="roundRect">
            <a:avLst>
              <a:gd name="adj" fmla="val 6238"/>
            </a:avLst>
          </a:prstGeom>
          <a:solidFill>
            <a:schemeClr val="bg1">
              <a:lumMod val="9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de-DE" dirty="0"/>
          </a:p>
        </p:txBody>
      </p:sp>
      <p:cxnSp>
        <p:nvCxnSpPr>
          <p:cNvPr id="53" name="Gerader Verbinder 52">
            <a:extLst>
              <a:ext uri="{FF2B5EF4-FFF2-40B4-BE49-F238E27FC236}">
                <a16:creationId xmlns:a16="http://schemas.microsoft.com/office/drawing/2014/main" id="{E7D2E02B-E6CA-47A3-AA71-022973C864D0}"/>
              </a:ext>
            </a:extLst>
          </p:cNvPr>
          <p:cNvCxnSpPr>
            <a:cxnSpLocks/>
          </p:cNvCxnSpPr>
          <p:nvPr/>
        </p:nvCxnSpPr>
        <p:spPr>
          <a:xfrm>
            <a:off x="-240704" y="3140968"/>
            <a:ext cx="12889432" cy="0"/>
          </a:xfrm>
          <a:prstGeom prst="line">
            <a:avLst/>
          </a:prstGeom>
          <a:ln w="38100">
            <a:solidFill>
              <a:srgbClr val="3B3B3B"/>
            </a:solidFill>
          </a:ln>
        </p:spPr>
        <p:style>
          <a:lnRef idx="1">
            <a:schemeClr val="accent1"/>
          </a:lnRef>
          <a:fillRef idx="0">
            <a:schemeClr val="accent1"/>
          </a:fillRef>
          <a:effectRef idx="0">
            <a:schemeClr val="accent1"/>
          </a:effectRef>
          <a:fontRef idx="minor">
            <a:schemeClr val="tx1"/>
          </a:fontRef>
        </p:style>
      </p:cxnSp>
      <p:sp>
        <p:nvSpPr>
          <p:cNvPr id="2" name="Textfeld 1">
            <a:extLst>
              <a:ext uri="{FF2B5EF4-FFF2-40B4-BE49-F238E27FC236}">
                <a16:creationId xmlns:a16="http://schemas.microsoft.com/office/drawing/2014/main" id="{E93AF36A-B994-4103-B1BD-9CD423AA3BDE}"/>
              </a:ext>
            </a:extLst>
          </p:cNvPr>
          <p:cNvSpPr txBox="1"/>
          <p:nvPr/>
        </p:nvSpPr>
        <p:spPr>
          <a:xfrm>
            <a:off x="623392" y="620688"/>
            <a:ext cx="8568952" cy="414281"/>
          </a:xfrm>
          <a:prstGeom prst="rect">
            <a:avLst/>
          </a:prstGeom>
          <a:noFill/>
        </p:spPr>
        <p:txBody>
          <a:bodyPr wrap="square" rtlCol="0">
            <a:spAutoFit/>
          </a:bodyPr>
          <a:lstStyle/>
          <a:p>
            <a:pPr marL="0" indent="0">
              <a:lnSpc>
                <a:spcPts val="2400"/>
              </a:lnSpc>
              <a:spcBef>
                <a:spcPts val="0"/>
              </a:spcBef>
              <a:buNone/>
            </a:pPr>
            <a:r>
              <a:rPr lang="en-US" sz="2800" b="1" dirty="0" err="1">
                <a:solidFill>
                  <a:srgbClr val="F7B105"/>
                </a:solidFill>
                <a:effectLst/>
                <a:latin typeface="Avenir LT Std 35 Light" panose="020B0402020203020204" pitchFamily="34" charset="0"/>
                <a:cs typeface="Segoe UI Light" panose="020B0502040204020203" pitchFamily="34" charset="0"/>
              </a:rPr>
              <a:t>Szenario</a:t>
            </a:r>
            <a:r>
              <a:rPr lang="en-US" sz="2800" b="1" dirty="0">
                <a:solidFill>
                  <a:srgbClr val="F7B105"/>
                </a:solidFill>
                <a:effectLst/>
                <a:latin typeface="Avenir LT Std 35 Light" panose="020B0402020203020204" pitchFamily="34" charset="0"/>
                <a:cs typeface="Segoe UI Light" panose="020B0502040204020203" pitchFamily="34" charset="0"/>
              </a:rPr>
              <a:t> C: </a:t>
            </a:r>
            <a:r>
              <a:rPr lang="en-US" sz="2800" b="1" dirty="0" err="1">
                <a:solidFill>
                  <a:srgbClr val="F7B105"/>
                </a:solidFill>
                <a:effectLst/>
                <a:latin typeface="Avenir LT Std 35 Light" panose="020B0402020203020204" pitchFamily="34" charset="0"/>
                <a:cs typeface="Segoe UI Light" panose="020B0502040204020203" pitchFamily="34" charset="0"/>
              </a:rPr>
              <a:t>Beispiel</a:t>
            </a:r>
            <a:r>
              <a:rPr lang="en-US" sz="2800" b="1" dirty="0">
                <a:solidFill>
                  <a:srgbClr val="F7B105"/>
                </a:solidFill>
                <a:effectLst/>
                <a:latin typeface="Avenir LT Std 35 Light" panose="020B0402020203020204" pitchFamily="34" charset="0"/>
                <a:cs typeface="Segoe UI Light" panose="020B0502040204020203" pitchFamily="34" charset="0"/>
              </a:rPr>
              <a:t> </a:t>
            </a:r>
            <a:r>
              <a:rPr lang="en-US" sz="2800" b="1" dirty="0" err="1">
                <a:solidFill>
                  <a:srgbClr val="F7B105"/>
                </a:solidFill>
                <a:effectLst/>
                <a:latin typeface="Avenir LT Std 35 Light" panose="020B0402020203020204" pitchFamily="34" charset="0"/>
                <a:cs typeface="Segoe UI Light" panose="020B0502040204020203" pitchFamily="34" charset="0"/>
              </a:rPr>
              <a:t>Einfamilienhaus</a:t>
            </a:r>
            <a:r>
              <a:rPr lang="en-US" sz="2800" b="1" dirty="0">
                <a:solidFill>
                  <a:srgbClr val="F7B105"/>
                </a:solidFill>
                <a:effectLst/>
                <a:latin typeface="Avenir LT Std 35 Light" panose="020B0402020203020204" pitchFamily="34" charset="0"/>
                <a:cs typeface="Segoe UI Light" panose="020B0502040204020203" pitchFamily="34" charset="0"/>
              </a:rPr>
              <a:t> </a:t>
            </a:r>
            <a:endParaRPr lang="en-DE" sz="2800" b="1" dirty="0" err="1">
              <a:solidFill>
                <a:srgbClr val="F7B105"/>
              </a:solidFill>
              <a:effectLst/>
              <a:latin typeface="Avenir LT Std 35 Light" panose="020B0402020203020204" pitchFamily="34" charset="0"/>
              <a:cs typeface="Segoe UI Light" panose="020B0502040204020203" pitchFamily="34" charset="0"/>
            </a:endParaRPr>
          </a:p>
        </p:txBody>
      </p:sp>
      <p:grpSp>
        <p:nvGrpSpPr>
          <p:cNvPr id="4" name="Gruppieren 3">
            <a:extLst>
              <a:ext uri="{FF2B5EF4-FFF2-40B4-BE49-F238E27FC236}">
                <a16:creationId xmlns:a16="http://schemas.microsoft.com/office/drawing/2014/main" id="{BFC8B619-7ACC-497E-A314-43349F3C8751}"/>
              </a:ext>
            </a:extLst>
          </p:cNvPr>
          <p:cNvGrpSpPr/>
          <p:nvPr/>
        </p:nvGrpSpPr>
        <p:grpSpPr>
          <a:xfrm>
            <a:off x="1207653" y="1844824"/>
            <a:ext cx="1574935" cy="1694879"/>
            <a:chOff x="3071664" y="1510974"/>
            <a:chExt cx="1574935" cy="1694879"/>
          </a:xfrm>
        </p:grpSpPr>
        <p:sp>
          <p:nvSpPr>
            <p:cNvPr id="62" name="Ellipse 61">
              <a:extLst>
                <a:ext uri="{FF2B5EF4-FFF2-40B4-BE49-F238E27FC236}">
                  <a16:creationId xmlns:a16="http://schemas.microsoft.com/office/drawing/2014/main" id="{2CD24943-47CA-43C0-BFEC-859A339DCC0A}"/>
                </a:ext>
              </a:extLst>
            </p:cNvPr>
            <p:cNvSpPr/>
            <p:nvPr/>
          </p:nvSpPr>
          <p:spPr>
            <a:xfrm>
              <a:off x="3071664" y="2413853"/>
              <a:ext cx="792000" cy="792000"/>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6" name="Grafik 65">
              <a:extLst>
                <a:ext uri="{FF2B5EF4-FFF2-40B4-BE49-F238E27FC236}">
                  <a16:creationId xmlns:a16="http://schemas.microsoft.com/office/drawing/2014/main" id="{81533138-B3C1-4A73-BD9A-367F7E8AE891}"/>
                </a:ext>
              </a:extLst>
            </p:cNvPr>
            <p:cNvPicPr>
              <a:picLocks noChangeAspect="1"/>
            </p:cNvPicPr>
            <p:nvPr/>
          </p:nvPicPr>
          <p:blipFill>
            <a:blip r:embed="rId2"/>
            <a:stretch>
              <a:fillRect/>
            </a:stretch>
          </p:blipFill>
          <p:spPr>
            <a:xfrm>
              <a:off x="3253818" y="2569198"/>
              <a:ext cx="481307" cy="481307"/>
            </a:xfrm>
            <a:prstGeom prst="rect">
              <a:avLst/>
            </a:prstGeom>
          </p:spPr>
        </p:pic>
        <p:sp>
          <p:nvSpPr>
            <p:cNvPr id="68" name="Textfeld 67">
              <a:extLst>
                <a:ext uri="{FF2B5EF4-FFF2-40B4-BE49-F238E27FC236}">
                  <a16:creationId xmlns:a16="http://schemas.microsoft.com/office/drawing/2014/main" id="{63D74B46-4930-4713-B2CD-0802F047AA40}"/>
                </a:ext>
              </a:extLst>
            </p:cNvPr>
            <p:cNvSpPr txBox="1"/>
            <p:nvPr/>
          </p:nvSpPr>
          <p:spPr>
            <a:xfrm>
              <a:off x="3494471" y="1510974"/>
              <a:ext cx="1152128" cy="584775"/>
            </a:xfrm>
            <a:prstGeom prst="rect">
              <a:avLst/>
            </a:prstGeom>
            <a:noFill/>
          </p:spPr>
          <p:txBody>
            <a:bodyPr wrap="square" rtlCol="0">
              <a:spAutoFit/>
            </a:bodyPr>
            <a:lstStyle/>
            <a:p>
              <a:pPr marL="0" indent="0">
                <a:spcBef>
                  <a:spcPts val="0"/>
                </a:spcBef>
                <a:buNone/>
              </a:pPr>
              <a:r>
                <a:rPr lang="en-US" sz="1600" b="1" dirty="0">
                  <a:solidFill>
                    <a:srgbClr val="3B3B3B"/>
                  </a:solidFill>
                  <a:effectLst/>
                  <a:latin typeface="Avenir LT Std 65 Medium" panose="020B0603020203020204" pitchFamily="34" charset="0"/>
                  <a:ea typeface="+mj-ea"/>
                  <a:cs typeface="+mj-cs"/>
                </a:rPr>
                <a:t>2024</a:t>
              </a:r>
              <a:r>
                <a:rPr lang="en-US" sz="1600" b="1" dirty="0">
                  <a:solidFill>
                    <a:srgbClr val="3B3B3B"/>
                  </a:solidFill>
                  <a:effectLst/>
                  <a:latin typeface="Avenir LT Std 35 Light" panose="020B0402020203020204" pitchFamily="34" charset="0"/>
                  <a:ea typeface="+mj-ea"/>
                  <a:cs typeface="+mj-cs"/>
                </a:rPr>
                <a:t> </a:t>
              </a:r>
            </a:p>
            <a:p>
              <a:pPr marL="0" indent="0">
                <a:spcBef>
                  <a:spcPts val="0"/>
                </a:spcBef>
                <a:buNone/>
              </a:pPr>
              <a:r>
                <a:rPr lang="en-US" sz="1600" b="1" dirty="0">
                  <a:solidFill>
                    <a:srgbClr val="3B3B3B"/>
                  </a:solidFill>
                  <a:effectLst/>
                  <a:latin typeface="Avenir LT Std 35 Light" panose="020B0402020203020204" pitchFamily="34" charset="0"/>
                  <a:ea typeface="+mj-ea"/>
                  <a:cs typeface="+mj-cs"/>
                </a:rPr>
                <a:t>GEG</a:t>
              </a:r>
              <a:endParaRPr lang="en-DE" sz="1600" b="1" dirty="0" err="1">
                <a:solidFill>
                  <a:srgbClr val="3B3B3B"/>
                </a:solidFill>
                <a:effectLst/>
                <a:latin typeface="Avenir LT Std 35 Light" panose="020B0402020203020204" pitchFamily="34" charset="0"/>
                <a:ea typeface="+mj-ea"/>
                <a:cs typeface="+mj-cs"/>
              </a:endParaRPr>
            </a:p>
          </p:txBody>
        </p:sp>
      </p:grpSp>
      <p:grpSp>
        <p:nvGrpSpPr>
          <p:cNvPr id="10" name="Gruppieren 9">
            <a:extLst>
              <a:ext uri="{FF2B5EF4-FFF2-40B4-BE49-F238E27FC236}">
                <a16:creationId xmlns:a16="http://schemas.microsoft.com/office/drawing/2014/main" id="{CFCECBF7-2C0D-4016-80BC-59FB811F7BE7}"/>
              </a:ext>
            </a:extLst>
          </p:cNvPr>
          <p:cNvGrpSpPr/>
          <p:nvPr/>
        </p:nvGrpSpPr>
        <p:grpSpPr>
          <a:xfrm>
            <a:off x="2648405" y="1844824"/>
            <a:ext cx="4311691" cy="1694879"/>
            <a:chOff x="5419044" y="1510974"/>
            <a:chExt cx="4311691" cy="1694879"/>
          </a:xfrm>
        </p:grpSpPr>
        <p:grpSp>
          <p:nvGrpSpPr>
            <p:cNvPr id="7" name="Gruppieren 6">
              <a:extLst>
                <a:ext uri="{FF2B5EF4-FFF2-40B4-BE49-F238E27FC236}">
                  <a16:creationId xmlns:a16="http://schemas.microsoft.com/office/drawing/2014/main" id="{D03162BE-5658-474D-997C-6EA9F21E6FC5}"/>
                </a:ext>
              </a:extLst>
            </p:cNvPr>
            <p:cNvGrpSpPr/>
            <p:nvPr/>
          </p:nvGrpSpPr>
          <p:grpSpPr>
            <a:xfrm>
              <a:off x="5419044" y="2413853"/>
              <a:ext cx="792000" cy="792000"/>
              <a:chOff x="5419044" y="2413853"/>
              <a:chExt cx="792000" cy="792000"/>
            </a:xfrm>
          </p:grpSpPr>
          <p:sp>
            <p:nvSpPr>
              <p:cNvPr id="63" name="Ellipse 62">
                <a:extLst>
                  <a:ext uri="{FF2B5EF4-FFF2-40B4-BE49-F238E27FC236}">
                    <a16:creationId xmlns:a16="http://schemas.microsoft.com/office/drawing/2014/main" id="{25427315-4767-4000-ABC4-70CE1782085D}"/>
                  </a:ext>
                </a:extLst>
              </p:cNvPr>
              <p:cNvSpPr/>
              <p:nvPr/>
            </p:nvSpPr>
            <p:spPr>
              <a:xfrm>
                <a:off x="5419044" y="2413853"/>
                <a:ext cx="792000" cy="792000"/>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7" name="Grafik 66">
                <a:extLst>
                  <a:ext uri="{FF2B5EF4-FFF2-40B4-BE49-F238E27FC236}">
                    <a16:creationId xmlns:a16="http://schemas.microsoft.com/office/drawing/2014/main" id="{7B9E4921-CBAE-49B1-A90C-5CC0CF322BC5}"/>
                  </a:ext>
                </a:extLst>
              </p:cNvPr>
              <p:cNvPicPr>
                <a:picLocks noChangeAspect="1"/>
              </p:cNvPicPr>
              <p:nvPr/>
            </p:nvPicPr>
            <p:blipFill>
              <a:blip r:embed="rId3"/>
              <a:stretch>
                <a:fillRect/>
              </a:stretch>
            </p:blipFill>
            <p:spPr>
              <a:xfrm>
                <a:off x="5591944" y="2560665"/>
                <a:ext cx="482400" cy="482400"/>
              </a:xfrm>
              <a:prstGeom prst="rect">
                <a:avLst/>
              </a:prstGeom>
            </p:spPr>
          </p:pic>
        </p:grpSp>
        <p:sp>
          <p:nvSpPr>
            <p:cNvPr id="69" name="Textfeld 68">
              <a:extLst>
                <a:ext uri="{FF2B5EF4-FFF2-40B4-BE49-F238E27FC236}">
                  <a16:creationId xmlns:a16="http://schemas.microsoft.com/office/drawing/2014/main" id="{63BF691D-8283-4660-BBA9-4BD02086FEAD}"/>
                </a:ext>
              </a:extLst>
            </p:cNvPr>
            <p:cNvSpPr txBox="1"/>
            <p:nvPr/>
          </p:nvSpPr>
          <p:spPr>
            <a:xfrm>
              <a:off x="5832262" y="1510974"/>
              <a:ext cx="3898473" cy="769441"/>
            </a:xfrm>
            <a:prstGeom prst="rect">
              <a:avLst/>
            </a:prstGeom>
            <a:noFill/>
          </p:spPr>
          <p:txBody>
            <a:bodyPr wrap="square" rtlCol="0">
              <a:spAutoFit/>
            </a:bodyPr>
            <a:lstStyle/>
            <a:p>
              <a:pPr marL="0" indent="0">
                <a:spcBef>
                  <a:spcPts val="0"/>
                </a:spcBef>
                <a:buNone/>
              </a:pPr>
              <a:r>
                <a:rPr lang="en-US" sz="1600" b="1" dirty="0">
                  <a:solidFill>
                    <a:srgbClr val="3B3B3B"/>
                  </a:solidFill>
                  <a:effectLst/>
                  <a:latin typeface="Avenir LT Std 65 Medium" panose="020B0603020203020204" pitchFamily="34" charset="0"/>
                  <a:ea typeface="+mj-ea"/>
                  <a:cs typeface="+mj-cs"/>
                </a:rPr>
                <a:t>2028</a:t>
              </a:r>
              <a:r>
                <a:rPr lang="en-US" sz="1600" b="1" dirty="0">
                  <a:solidFill>
                    <a:srgbClr val="3B3B3B"/>
                  </a:solidFill>
                  <a:effectLst/>
                  <a:latin typeface="Avenir LT Std 35 Light" panose="020B0402020203020204" pitchFamily="34" charset="0"/>
                  <a:ea typeface="+mj-ea"/>
                  <a:cs typeface="+mj-cs"/>
                </a:rPr>
                <a:t> </a:t>
              </a:r>
            </a:p>
            <a:p>
              <a:pPr marL="0" indent="0">
                <a:spcBef>
                  <a:spcPts val="0"/>
                </a:spcBef>
                <a:buNone/>
              </a:pPr>
              <a:r>
                <a:rPr lang="en-US" sz="1400" b="1" dirty="0" err="1">
                  <a:solidFill>
                    <a:srgbClr val="3B3B3B"/>
                  </a:solidFill>
                  <a:effectLst/>
                  <a:latin typeface="Avenir LT Std 35 Light" panose="020B0402020203020204" pitchFamily="34" charset="0"/>
                  <a:ea typeface="+mj-ea"/>
                  <a:cs typeface="+mj-cs"/>
                </a:rPr>
                <a:t>Kommunale</a:t>
              </a:r>
              <a:r>
                <a:rPr lang="en-US" sz="1400" b="1" dirty="0">
                  <a:solidFill>
                    <a:srgbClr val="3B3B3B"/>
                  </a:solidFill>
                  <a:effectLst/>
                  <a:latin typeface="Avenir LT Std 35 Light" panose="020B0402020203020204" pitchFamily="34" charset="0"/>
                  <a:ea typeface="+mj-ea"/>
                  <a:cs typeface="+mj-cs"/>
                </a:rPr>
                <a:t> </a:t>
              </a:r>
              <a:r>
                <a:rPr lang="en-US" sz="1400" b="1" dirty="0" err="1">
                  <a:solidFill>
                    <a:srgbClr val="3B3B3B"/>
                  </a:solidFill>
                  <a:effectLst/>
                  <a:latin typeface="Avenir LT Std 35 Light" panose="020B0402020203020204" pitchFamily="34" charset="0"/>
                  <a:ea typeface="+mj-ea"/>
                  <a:cs typeface="+mj-cs"/>
                </a:rPr>
                <a:t>Wärmeplanung</a:t>
              </a:r>
              <a:r>
                <a:rPr lang="en-US" sz="1400" b="1" dirty="0">
                  <a:solidFill>
                    <a:srgbClr val="3B3B3B"/>
                  </a:solidFill>
                  <a:effectLst/>
                  <a:latin typeface="Avenir LT Std 35 Light" panose="020B0402020203020204" pitchFamily="34" charset="0"/>
                  <a:ea typeface="+mj-ea"/>
                  <a:cs typeface="+mj-cs"/>
                </a:rPr>
                <a:t> </a:t>
              </a:r>
              <a:r>
                <a:rPr lang="en-US" sz="1400" b="1" dirty="0" err="1">
                  <a:solidFill>
                    <a:srgbClr val="3B3B3B"/>
                  </a:solidFill>
                  <a:effectLst/>
                  <a:latin typeface="Avenir LT Std 35 Light" panose="020B0402020203020204" pitchFamily="34" charset="0"/>
                  <a:ea typeface="+mj-ea"/>
                  <a:cs typeface="+mj-cs"/>
                </a:rPr>
                <a:t>liegt</a:t>
              </a:r>
              <a:r>
                <a:rPr lang="en-US" sz="1400" b="1" dirty="0">
                  <a:solidFill>
                    <a:srgbClr val="3B3B3B"/>
                  </a:solidFill>
                  <a:effectLst/>
                  <a:latin typeface="Avenir LT Std 35 Light" panose="020B0402020203020204" pitchFamily="34" charset="0"/>
                  <a:ea typeface="+mj-ea"/>
                  <a:cs typeface="+mj-cs"/>
                </a:rPr>
                <a:t> </a:t>
              </a:r>
              <a:r>
                <a:rPr lang="en-US" sz="1400" b="1" dirty="0" err="1">
                  <a:solidFill>
                    <a:srgbClr val="3B3B3B"/>
                  </a:solidFill>
                  <a:effectLst/>
                  <a:latin typeface="Avenir LT Std 35 Light" panose="020B0402020203020204" pitchFamily="34" charset="0"/>
                  <a:ea typeface="+mj-ea"/>
                  <a:cs typeface="+mj-cs"/>
                </a:rPr>
                <a:t>vor</a:t>
              </a:r>
              <a:r>
                <a:rPr lang="en-US" sz="1400" b="1" dirty="0">
                  <a:solidFill>
                    <a:srgbClr val="3B3B3B"/>
                  </a:solidFill>
                  <a:effectLst/>
                  <a:latin typeface="Avenir LT Std 35 Light" panose="020B0402020203020204" pitchFamily="34" charset="0"/>
                  <a:ea typeface="+mj-ea"/>
                  <a:cs typeface="+mj-cs"/>
                </a:rPr>
                <a:t>. </a:t>
              </a:r>
              <a:br>
                <a:rPr lang="en-US" sz="1400" b="1" dirty="0">
                  <a:solidFill>
                    <a:srgbClr val="3B3B3B"/>
                  </a:solidFill>
                  <a:effectLst/>
                  <a:latin typeface="Avenir LT Std 35 Light" panose="020B0402020203020204" pitchFamily="34" charset="0"/>
                  <a:ea typeface="+mj-ea"/>
                  <a:cs typeface="+mj-cs"/>
                </a:rPr>
              </a:br>
              <a:r>
                <a:rPr lang="en-US" sz="1400" b="1" dirty="0">
                  <a:solidFill>
                    <a:srgbClr val="3B3B3B"/>
                  </a:solidFill>
                  <a:effectLst/>
                  <a:latin typeface="Avenir LT Std 35 Light" panose="020B0402020203020204" pitchFamily="34" charset="0"/>
                  <a:ea typeface="+mj-ea"/>
                  <a:cs typeface="+mj-cs"/>
                </a:rPr>
                <a:t>Das Haus </a:t>
              </a:r>
              <a:r>
                <a:rPr lang="en-US" sz="1400" b="1" dirty="0" err="1">
                  <a:solidFill>
                    <a:srgbClr val="3B3B3B"/>
                  </a:solidFill>
                  <a:effectLst/>
                  <a:latin typeface="Avenir LT Std 35 Light" panose="020B0402020203020204" pitchFamily="34" charset="0"/>
                  <a:ea typeface="+mj-ea"/>
                  <a:cs typeface="+mj-cs"/>
                </a:rPr>
                <a:t>liegt</a:t>
              </a:r>
              <a:r>
                <a:rPr lang="en-US" sz="1400" b="1" dirty="0">
                  <a:solidFill>
                    <a:srgbClr val="3B3B3B"/>
                  </a:solidFill>
                  <a:effectLst/>
                  <a:latin typeface="Avenir LT Std 35 Light" panose="020B0402020203020204" pitchFamily="34" charset="0"/>
                  <a:ea typeface="+mj-ea"/>
                  <a:cs typeface="+mj-cs"/>
                </a:rPr>
                <a:t> </a:t>
              </a:r>
              <a:r>
                <a:rPr lang="en-US" sz="1400" b="1" dirty="0" err="1">
                  <a:solidFill>
                    <a:srgbClr val="3B3B3B"/>
                  </a:solidFill>
                  <a:effectLst/>
                  <a:latin typeface="Avenir LT Std 35 Light" panose="020B0402020203020204" pitchFamily="34" charset="0"/>
                  <a:ea typeface="+mj-ea"/>
                  <a:cs typeface="+mj-cs"/>
                </a:rPr>
                <a:t>im</a:t>
              </a:r>
              <a:r>
                <a:rPr lang="en-US" sz="1400" b="1" dirty="0">
                  <a:solidFill>
                    <a:srgbClr val="3B3B3B"/>
                  </a:solidFill>
                  <a:effectLst/>
                  <a:latin typeface="Avenir LT Std 35 Light" panose="020B0402020203020204" pitchFamily="34" charset="0"/>
                  <a:ea typeface="+mj-ea"/>
                  <a:cs typeface="+mj-cs"/>
                </a:rPr>
                <a:t> </a:t>
              </a:r>
              <a:r>
                <a:rPr lang="en-US" sz="1400" b="1" dirty="0" err="1">
                  <a:solidFill>
                    <a:srgbClr val="3B3B3B"/>
                  </a:solidFill>
                  <a:effectLst/>
                  <a:latin typeface="Avenir LT Std 65 Medium" panose="020B0603020203020204" pitchFamily="34" charset="0"/>
                  <a:ea typeface="+mj-ea"/>
                  <a:cs typeface="+mj-cs"/>
                </a:rPr>
                <a:t>Einzelversorgungsgebiet</a:t>
              </a:r>
              <a:r>
                <a:rPr lang="en-US" sz="1400" b="1" dirty="0">
                  <a:solidFill>
                    <a:srgbClr val="3B3B3B"/>
                  </a:solidFill>
                  <a:effectLst/>
                  <a:latin typeface="Avenir LT Std 65 Medium" panose="020B0603020203020204" pitchFamily="34" charset="0"/>
                  <a:ea typeface="+mj-ea"/>
                  <a:cs typeface="+mj-cs"/>
                </a:rPr>
                <a:t>.</a:t>
              </a:r>
              <a:endParaRPr lang="en-DE" sz="1400" b="1" dirty="0" err="1">
                <a:solidFill>
                  <a:srgbClr val="3B3B3B"/>
                </a:solidFill>
                <a:effectLst/>
                <a:latin typeface="Avenir LT Std 35 Light" panose="020B0402020203020204" pitchFamily="34" charset="0"/>
                <a:ea typeface="+mj-ea"/>
                <a:cs typeface="+mj-cs"/>
              </a:endParaRPr>
            </a:p>
          </p:txBody>
        </p:sp>
      </p:grpSp>
      <p:grpSp>
        <p:nvGrpSpPr>
          <p:cNvPr id="8" name="Gruppieren 7">
            <a:extLst>
              <a:ext uri="{FF2B5EF4-FFF2-40B4-BE49-F238E27FC236}">
                <a16:creationId xmlns:a16="http://schemas.microsoft.com/office/drawing/2014/main" id="{6A6005B9-5D1E-4A50-87F7-37323D8149A8}"/>
              </a:ext>
            </a:extLst>
          </p:cNvPr>
          <p:cNvGrpSpPr/>
          <p:nvPr/>
        </p:nvGrpSpPr>
        <p:grpSpPr>
          <a:xfrm>
            <a:off x="9696400" y="1844824"/>
            <a:ext cx="2401172" cy="1694879"/>
            <a:chOff x="10128448" y="1510974"/>
            <a:chExt cx="2401172" cy="1694879"/>
          </a:xfrm>
        </p:grpSpPr>
        <p:sp>
          <p:nvSpPr>
            <p:cNvPr id="64" name="Ellipse 63">
              <a:extLst>
                <a:ext uri="{FF2B5EF4-FFF2-40B4-BE49-F238E27FC236}">
                  <a16:creationId xmlns:a16="http://schemas.microsoft.com/office/drawing/2014/main" id="{DF88B98C-5934-4B21-BF6C-612868D24E8F}"/>
                </a:ext>
              </a:extLst>
            </p:cNvPr>
            <p:cNvSpPr/>
            <p:nvPr/>
          </p:nvSpPr>
          <p:spPr>
            <a:xfrm>
              <a:off x="10128448" y="2413853"/>
              <a:ext cx="792000" cy="792000"/>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5" name="Grafik 64">
              <a:extLst>
                <a:ext uri="{FF2B5EF4-FFF2-40B4-BE49-F238E27FC236}">
                  <a16:creationId xmlns:a16="http://schemas.microsoft.com/office/drawing/2014/main" id="{BB4ABEF0-5645-4215-9108-B1809C65B46B}"/>
                </a:ext>
              </a:extLst>
            </p:cNvPr>
            <p:cNvPicPr>
              <a:picLocks noChangeAspect="1"/>
            </p:cNvPicPr>
            <p:nvPr/>
          </p:nvPicPr>
          <p:blipFill>
            <a:blip r:embed="rId4"/>
            <a:stretch>
              <a:fillRect/>
            </a:stretch>
          </p:blipFill>
          <p:spPr>
            <a:xfrm>
              <a:off x="10272464" y="2560665"/>
              <a:ext cx="482400" cy="482400"/>
            </a:xfrm>
            <a:prstGeom prst="rect">
              <a:avLst/>
            </a:prstGeom>
            <a:effectLst/>
          </p:spPr>
        </p:pic>
        <p:sp>
          <p:nvSpPr>
            <p:cNvPr id="70" name="Textfeld 69">
              <a:extLst>
                <a:ext uri="{FF2B5EF4-FFF2-40B4-BE49-F238E27FC236}">
                  <a16:creationId xmlns:a16="http://schemas.microsoft.com/office/drawing/2014/main" id="{A90EABDA-5495-4755-AB3A-BCB5F9E9CF53}"/>
                </a:ext>
              </a:extLst>
            </p:cNvPr>
            <p:cNvSpPr txBox="1"/>
            <p:nvPr/>
          </p:nvSpPr>
          <p:spPr>
            <a:xfrm>
              <a:off x="10513396" y="1510974"/>
              <a:ext cx="2016224" cy="769441"/>
            </a:xfrm>
            <a:prstGeom prst="rect">
              <a:avLst/>
            </a:prstGeom>
            <a:noFill/>
          </p:spPr>
          <p:txBody>
            <a:bodyPr wrap="square" rtlCol="0">
              <a:spAutoFit/>
            </a:bodyPr>
            <a:lstStyle/>
            <a:p>
              <a:pPr marL="0" indent="0">
                <a:spcBef>
                  <a:spcPts val="0"/>
                </a:spcBef>
                <a:buNone/>
              </a:pPr>
              <a:r>
                <a:rPr lang="en-US" sz="1600" b="1" dirty="0">
                  <a:solidFill>
                    <a:srgbClr val="3B3B3B"/>
                  </a:solidFill>
                  <a:effectLst/>
                  <a:latin typeface="Avenir LT Std 65 Medium" panose="020B0603020203020204" pitchFamily="34" charset="0"/>
                  <a:ea typeface="+mj-ea"/>
                  <a:cs typeface="+mj-cs"/>
                </a:rPr>
                <a:t>2045</a:t>
              </a:r>
              <a:r>
                <a:rPr lang="en-US" sz="1600" b="1" dirty="0">
                  <a:solidFill>
                    <a:srgbClr val="3B3B3B"/>
                  </a:solidFill>
                  <a:effectLst/>
                  <a:latin typeface="Avenir LT Std 35 Light" panose="020B0402020203020204" pitchFamily="34" charset="0"/>
                  <a:ea typeface="+mj-ea"/>
                  <a:cs typeface="+mj-cs"/>
                </a:rPr>
                <a:t> </a:t>
              </a:r>
            </a:p>
            <a:p>
              <a:pPr marL="0" indent="0">
                <a:spcBef>
                  <a:spcPts val="0"/>
                </a:spcBef>
                <a:buNone/>
              </a:pPr>
              <a:r>
                <a:rPr lang="en-US" sz="1400" b="1" dirty="0" err="1">
                  <a:solidFill>
                    <a:srgbClr val="3B3B3B"/>
                  </a:solidFill>
                  <a:effectLst/>
                  <a:latin typeface="Avenir LT Std 35 Light" panose="020B0402020203020204" pitchFamily="34" charset="0"/>
                  <a:ea typeface="+mj-ea"/>
                  <a:cs typeface="+mj-cs"/>
                </a:rPr>
                <a:t>Kein</a:t>
              </a:r>
              <a:r>
                <a:rPr lang="en-US" sz="1400" b="1" dirty="0">
                  <a:solidFill>
                    <a:srgbClr val="3B3B3B"/>
                  </a:solidFill>
                  <a:effectLst/>
                  <a:latin typeface="Avenir LT Std 35 Light" panose="020B0402020203020204" pitchFamily="34" charset="0"/>
                  <a:ea typeface="+mj-ea"/>
                  <a:cs typeface="+mj-cs"/>
                </a:rPr>
                <a:t> </a:t>
              </a:r>
              <a:r>
                <a:rPr lang="en-US" sz="1400" b="1" dirty="0" err="1">
                  <a:solidFill>
                    <a:srgbClr val="3B3B3B"/>
                  </a:solidFill>
                  <a:effectLst/>
                  <a:latin typeface="Avenir LT Std 35 Light" panose="020B0402020203020204" pitchFamily="34" charset="0"/>
                  <a:ea typeface="+mj-ea"/>
                  <a:cs typeface="+mj-cs"/>
                </a:rPr>
                <a:t>fossiler</a:t>
              </a:r>
              <a:r>
                <a:rPr lang="en-US" sz="1400" b="1" dirty="0">
                  <a:solidFill>
                    <a:srgbClr val="3B3B3B"/>
                  </a:solidFill>
                  <a:effectLst/>
                  <a:latin typeface="Avenir LT Std 35 Light" panose="020B0402020203020204" pitchFamily="34" charset="0"/>
                  <a:ea typeface="+mj-ea"/>
                  <a:cs typeface="+mj-cs"/>
                </a:rPr>
                <a:t> </a:t>
              </a:r>
              <a:r>
                <a:rPr lang="en-US" sz="1400" b="1" dirty="0" err="1">
                  <a:solidFill>
                    <a:srgbClr val="3B3B3B"/>
                  </a:solidFill>
                  <a:effectLst/>
                  <a:latin typeface="Avenir LT Std 35 Light" panose="020B0402020203020204" pitchFamily="34" charset="0"/>
                  <a:ea typeface="+mj-ea"/>
                  <a:cs typeface="+mj-cs"/>
                </a:rPr>
                <a:t>Anteil</a:t>
              </a:r>
              <a:r>
                <a:rPr lang="en-US" sz="1400" b="1" dirty="0">
                  <a:solidFill>
                    <a:srgbClr val="3B3B3B"/>
                  </a:solidFill>
                  <a:effectLst/>
                  <a:latin typeface="Avenir LT Std 35 Light" panose="020B0402020203020204" pitchFamily="34" charset="0"/>
                  <a:ea typeface="+mj-ea"/>
                  <a:cs typeface="+mj-cs"/>
                </a:rPr>
                <a:t> </a:t>
              </a:r>
              <a:r>
                <a:rPr lang="en-US" sz="1400" b="1" dirty="0" err="1">
                  <a:solidFill>
                    <a:srgbClr val="3B3B3B"/>
                  </a:solidFill>
                  <a:effectLst/>
                  <a:latin typeface="Avenir LT Std 35 Light" panose="020B0402020203020204" pitchFamily="34" charset="0"/>
                  <a:ea typeface="+mj-ea"/>
                  <a:cs typeface="+mj-cs"/>
                </a:rPr>
                <a:t>mehr</a:t>
              </a:r>
              <a:r>
                <a:rPr lang="en-US" sz="1400" b="1" dirty="0">
                  <a:solidFill>
                    <a:srgbClr val="3B3B3B"/>
                  </a:solidFill>
                  <a:effectLst/>
                  <a:latin typeface="Avenir LT Std 35 Light" panose="020B0402020203020204" pitchFamily="34" charset="0"/>
                  <a:ea typeface="+mj-ea"/>
                  <a:cs typeface="+mj-cs"/>
                </a:rPr>
                <a:t> </a:t>
              </a:r>
              <a:r>
                <a:rPr lang="en-US" sz="1400" b="1" dirty="0" err="1">
                  <a:solidFill>
                    <a:srgbClr val="3B3B3B"/>
                  </a:solidFill>
                  <a:effectLst/>
                  <a:latin typeface="Avenir LT Std 35 Light" panose="020B0402020203020204" pitchFamily="34" charset="0"/>
                  <a:ea typeface="+mj-ea"/>
                  <a:cs typeface="+mj-cs"/>
                </a:rPr>
                <a:t>erlaubt</a:t>
              </a:r>
              <a:endParaRPr lang="en-US" sz="1400" b="1" dirty="0">
                <a:solidFill>
                  <a:srgbClr val="3B3B3B"/>
                </a:solidFill>
                <a:effectLst/>
                <a:latin typeface="Avenir LT Std 35 Light" panose="020B0402020203020204" pitchFamily="34" charset="0"/>
                <a:ea typeface="+mj-ea"/>
                <a:cs typeface="+mj-cs"/>
              </a:endParaRPr>
            </a:p>
          </p:txBody>
        </p:sp>
      </p:grpSp>
      <p:cxnSp>
        <p:nvCxnSpPr>
          <p:cNvPr id="71" name="Gerader Verbinder 70">
            <a:extLst>
              <a:ext uri="{FF2B5EF4-FFF2-40B4-BE49-F238E27FC236}">
                <a16:creationId xmlns:a16="http://schemas.microsoft.com/office/drawing/2014/main" id="{3072491E-FD8B-4FF4-B47E-5E2112B77517}"/>
              </a:ext>
            </a:extLst>
          </p:cNvPr>
          <p:cNvCxnSpPr>
            <a:cxnSpLocks/>
          </p:cNvCxnSpPr>
          <p:nvPr/>
        </p:nvCxnSpPr>
        <p:spPr>
          <a:xfrm>
            <a:off x="2351585" y="3129274"/>
            <a:ext cx="0" cy="2721808"/>
          </a:xfrm>
          <a:prstGeom prst="line">
            <a:avLst/>
          </a:prstGeom>
        </p:spPr>
        <p:style>
          <a:lnRef idx="1">
            <a:schemeClr val="dk1"/>
          </a:lnRef>
          <a:fillRef idx="0">
            <a:schemeClr val="dk1"/>
          </a:fillRef>
          <a:effectRef idx="0">
            <a:schemeClr val="dk1"/>
          </a:effectRef>
          <a:fontRef idx="minor">
            <a:schemeClr val="tx1"/>
          </a:fontRef>
        </p:style>
      </p:cxnSp>
      <p:sp>
        <p:nvSpPr>
          <p:cNvPr id="75" name="Textfeld 74">
            <a:extLst>
              <a:ext uri="{FF2B5EF4-FFF2-40B4-BE49-F238E27FC236}">
                <a16:creationId xmlns:a16="http://schemas.microsoft.com/office/drawing/2014/main" id="{E0659677-5100-438F-8472-5F7CE7E229C8}"/>
              </a:ext>
            </a:extLst>
          </p:cNvPr>
          <p:cNvSpPr txBox="1"/>
          <p:nvPr/>
        </p:nvSpPr>
        <p:spPr>
          <a:xfrm>
            <a:off x="2359193" y="4062706"/>
            <a:ext cx="1651111" cy="1477328"/>
          </a:xfrm>
          <a:prstGeom prst="rect">
            <a:avLst/>
          </a:prstGeom>
          <a:noFill/>
        </p:spPr>
        <p:txBody>
          <a:bodyPr wrap="square" rtlCol="0">
            <a:spAutoFit/>
          </a:bodyPr>
          <a:lstStyle/>
          <a:p>
            <a:pPr>
              <a:lnSpc>
                <a:spcPts val="2400"/>
              </a:lnSpc>
              <a:spcBef>
                <a:spcPts val="0"/>
              </a:spcBef>
              <a:buNone/>
            </a:pPr>
            <a:r>
              <a:rPr lang="de-DE" sz="1400" b="1" dirty="0">
                <a:solidFill>
                  <a:schemeClr val="tx1"/>
                </a:solidFill>
                <a:effectLst/>
                <a:latin typeface="Avenir LT Std 65 Medium" panose="020B0603020203020204" pitchFamily="34" charset="0"/>
                <a:ea typeface="+mj-ea"/>
                <a:cs typeface="+mj-cs"/>
              </a:rPr>
              <a:t>2025</a:t>
            </a:r>
          </a:p>
          <a:p>
            <a:pPr marL="285750" indent="-285750">
              <a:spcBef>
                <a:spcPts val="0"/>
              </a:spcBef>
            </a:pPr>
            <a:r>
              <a:rPr lang="de-DE" sz="1400" dirty="0">
                <a:solidFill>
                  <a:schemeClr val="tx1"/>
                </a:solidFill>
                <a:effectLst/>
                <a:latin typeface="Avenir LT Std 45 Book" panose="020B0502020203020204" pitchFamily="34" charset="0"/>
                <a:ea typeface="+mj-ea"/>
                <a:cs typeface="+mj-cs"/>
              </a:rPr>
              <a:t>Einbau einer Erdgastherme oder eines Heizölkessels</a:t>
            </a:r>
          </a:p>
          <a:p>
            <a:pPr>
              <a:spcBef>
                <a:spcPts val="0"/>
              </a:spcBef>
              <a:buNone/>
            </a:pPr>
            <a:endParaRPr lang="de-DE" sz="1400" dirty="0">
              <a:solidFill>
                <a:schemeClr val="tx1"/>
              </a:solidFill>
              <a:effectLst/>
              <a:latin typeface="Avenir LT Std 45 Book" panose="020B0502020203020204" pitchFamily="34" charset="0"/>
              <a:ea typeface="+mj-ea"/>
              <a:cs typeface="+mj-cs"/>
            </a:endParaRPr>
          </a:p>
        </p:txBody>
      </p:sp>
      <p:cxnSp>
        <p:nvCxnSpPr>
          <p:cNvPr id="30" name="Gerader Verbinder 29">
            <a:extLst>
              <a:ext uri="{FF2B5EF4-FFF2-40B4-BE49-F238E27FC236}">
                <a16:creationId xmlns:a16="http://schemas.microsoft.com/office/drawing/2014/main" id="{0E32E9CD-1E70-4463-9DFC-60BCC89A9513}"/>
              </a:ext>
            </a:extLst>
          </p:cNvPr>
          <p:cNvCxnSpPr>
            <a:cxnSpLocks/>
          </p:cNvCxnSpPr>
          <p:nvPr/>
        </p:nvCxnSpPr>
        <p:spPr>
          <a:xfrm>
            <a:off x="6381770" y="3143501"/>
            <a:ext cx="2262" cy="1949173"/>
          </a:xfrm>
          <a:prstGeom prst="line">
            <a:avLst/>
          </a:prstGeom>
        </p:spPr>
        <p:style>
          <a:lnRef idx="1">
            <a:schemeClr val="dk1"/>
          </a:lnRef>
          <a:fillRef idx="0">
            <a:schemeClr val="dk1"/>
          </a:fillRef>
          <a:effectRef idx="0">
            <a:schemeClr val="dk1"/>
          </a:effectRef>
          <a:fontRef idx="minor">
            <a:schemeClr val="tx1"/>
          </a:fontRef>
        </p:style>
      </p:cxnSp>
      <p:cxnSp>
        <p:nvCxnSpPr>
          <p:cNvPr id="72" name="Gerader Verbinder 71">
            <a:extLst>
              <a:ext uri="{FF2B5EF4-FFF2-40B4-BE49-F238E27FC236}">
                <a16:creationId xmlns:a16="http://schemas.microsoft.com/office/drawing/2014/main" id="{5151630D-23A5-4CFA-9B23-A380C61A25FA}"/>
              </a:ext>
            </a:extLst>
          </p:cNvPr>
          <p:cNvCxnSpPr>
            <a:cxnSpLocks/>
          </p:cNvCxnSpPr>
          <p:nvPr/>
        </p:nvCxnSpPr>
        <p:spPr>
          <a:xfrm>
            <a:off x="5020397" y="3143501"/>
            <a:ext cx="0" cy="2733771"/>
          </a:xfrm>
          <a:prstGeom prst="line">
            <a:avLst/>
          </a:prstGeom>
        </p:spPr>
        <p:style>
          <a:lnRef idx="1">
            <a:schemeClr val="dk1"/>
          </a:lnRef>
          <a:fillRef idx="0">
            <a:schemeClr val="dk1"/>
          </a:fillRef>
          <a:effectRef idx="0">
            <a:schemeClr val="dk1"/>
          </a:effectRef>
          <a:fontRef idx="minor">
            <a:schemeClr val="tx1"/>
          </a:fontRef>
        </p:style>
      </p:cxnSp>
      <p:sp>
        <p:nvSpPr>
          <p:cNvPr id="79" name="Textfeld 78">
            <a:extLst>
              <a:ext uri="{FF2B5EF4-FFF2-40B4-BE49-F238E27FC236}">
                <a16:creationId xmlns:a16="http://schemas.microsoft.com/office/drawing/2014/main" id="{02C92090-8717-4CF0-8A02-BD3C8F6728A7}"/>
              </a:ext>
            </a:extLst>
          </p:cNvPr>
          <p:cNvSpPr txBox="1"/>
          <p:nvPr/>
        </p:nvSpPr>
        <p:spPr>
          <a:xfrm>
            <a:off x="5020398" y="4062706"/>
            <a:ext cx="1728193" cy="990079"/>
          </a:xfrm>
          <a:prstGeom prst="rect">
            <a:avLst/>
          </a:prstGeom>
          <a:noFill/>
        </p:spPr>
        <p:txBody>
          <a:bodyPr wrap="square" rtlCol="0">
            <a:spAutoFit/>
          </a:bodyPr>
          <a:lstStyle/>
          <a:p>
            <a:pPr>
              <a:lnSpc>
                <a:spcPts val="2400"/>
              </a:lnSpc>
              <a:spcBef>
                <a:spcPts val="0"/>
              </a:spcBef>
              <a:buNone/>
            </a:pPr>
            <a:r>
              <a:rPr lang="de-DE" sz="1400" b="1" dirty="0">
                <a:solidFill>
                  <a:schemeClr val="tx1"/>
                </a:solidFill>
                <a:effectLst/>
                <a:latin typeface="Avenir LT Std 65 Medium" panose="020B0603020203020204" pitchFamily="34" charset="0"/>
                <a:ea typeface="+mj-ea"/>
                <a:cs typeface="+mj-cs"/>
              </a:rPr>
              <a:t>2029</a:t>
            </a:r>
          </a:p>
          <a:p>
            <a:pPr>
              <a:lnSpc>
                <a:spcPts val="2400"/>
              </a:lnSpc>
              <a:spcBef>
                <a:spcPts val="0"/>
              </a:spcBef>
              <a:buNone/>
            </a:pPr>
            <a:endParaRPr lang="de-DE" sz="1400" b="1" dirty="0">
              <a:solidFill>
                <a:schemeClr val="tx1"/>
              </a:solidFill>
              <a:effectLst/>
              <a:latin typeface="Avenir LT Std 45 Book" panose="020B0502020203020204" pitchFamily="34" charset="0"/>
              <a:ea typeface="+mj-ea"/>
              <a:cs typeface="+mj-cs"/>
            </a:endParaRPr>
          </a:p>
          <a:p>
            <a:pPr>
              <a:lnSpc>
                <a:spcPts val="2400"/>
              </a:lnSpc>
              <a:spcBef>
                <a:spcPts val="0"/>
              </a:spcBef>
              <a:buNone/>
            </a:pPr>
            <a:endParaRPr lang="de-DE" sz="1400" b="1" dirty="0">
              <a:solidFill>
                <a:schemeClr val="tx1"/>
              </a:solidFill>
              <a:effectLst/>
              <a:latin typeface="Avenir LT Std 45 Book" panose="020B0502020203020204" pitchFamily="34" charset="0"/>
              <a:ea typeface="+mj-ea"/>
              <a:cs typeface="+mj-cs"/>
            </a:endParaRPr>
          </a:p>
        </p:txBody>
      </p:sp>
      <p:sp>
        <p:nvSpPr>
          <p:cNvPr id="11" name="Rechteck: abgerundete Ecken 10">
            <a:extLst>
              <a:ext uri="{FF2B5EF4-FFF2-40B4-BE49-F238E27FC236}">
                <a16:creationId xmlns:a16="http://schemas.microsoft.com/office/drawing/2014/main" id="{C8C1E561-81C1-4941-829D-4D3C005212B8}"/>
              </a:ext>
            </a:extLst>
          </p:cNvPr>
          <p:cNvSpPr/>
          <p:nvPr/>
        </p:nvSpPr>
        <p:spPr>
          <a:xfrm>
            <a:off x="5087888" y="4541071"/>
            <a:ext cx="792086" cy="422129"/>
          </a:xfrm>
          <a:prstGeom prst="roundRect">
            <a:avLst/>
          </a:prstGeom>
          <a:solidFill>
            <a:srgbClr val="FF7800"/>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600" b="1" dirty="0">
                <a:solidFill>
                  <a:srgbClr val="3B3B3B"/>
                </a:solidFill>
                <a:effectLst/>
                <a:latin typeface="Avenir LT Std 35 Light" panose="020B0402020203020204" pitchFamily="34" charset="0"/>
              </a:rPr>
              <a:t>15%</a:t>
            </a:r>
            <a:endParaRPr lang="en-DE" sz="1600" b="1" dirty="0">
              <a:solidFill>
                <a:srgbClr val="3B3B3B"/>
              </a:solidFill>
              <a:effectLst/>
              <a:latin typeface="Avenir LT Std 35 Light" panose="020B0402020203020204" pitchFamily="34" charset="0"/>
            </a:endParaRPr>
          </a:p>
        </p:txBody>
      </p:sp>
      <p:sp>
        <p:nvSpPr>
          <p:cNvPr id="34" name="Rechteck: abgerundete Ecken 33">
            <a:extLst>
              <a:ext uri="{FF2B5EF4-FFF2-40B4-BE49-F238E27FC236}">
                <a16:creationId xmlns:a16="http://schemas.microsoft.com/office/drawing/2014/main" id="{D68AB392-3EF0-4C95-B5A7-070A92411D12}"/>
              </a:ext>
            </a:extLst>
          </p:cNvPr>
          <p:cNvSpPr/>
          <p:nvPr/>
        </p:nvSpPr>
        <p:spPr>
          <a:xfrm>
            <a:off x="6456040" y="4541070"/>
            <a:ext cx="792086" cy="422129"/>
          </a:xfrm>
          <a:prstGeom prst="roundRect">
            <a:avLst/>
          </a:prstGeom>
          <a:solidFill>
            <a:srgbClr val="FF97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600" b="1" dirty="0">
                <a:solidFill>
                  <a:srgbClr val="3B3B3B"/>
                </a:solidFill>
                <a:effectLst/>
                <a:latin typeface="Avenir LT Std 35 Light" panose="020B0402020203020204" pitchFamily="34" charset="0"/>
              </a:rPr>
              <a:t>30%</a:t>
            </a:r>
            <a:endParaRPr lang="en-DE" sz="1600" b="1" dirty="0">
              <a:solidFill>
                <a:srgbClr val="3B3B3B"/>
              </a:solidFill>
              <a:effectLst/>
              <a:latin typeface="Avenir LT Std 35 Light" panose="020B0402020203020204" pitchFamily="34" charset="0"/>
            </a:endParaRPr>
          </a:p>
        </p:txBody>
      </p:sp>
      <p:cxnSp>
        <p:nvCxnSpPr>
          <p:cNvPr id="31" name="Gerader Verbinder 30">
            <a:extLst>
              <a:ext uri="{FF2B5EF4-FFF2-40B4-BE49-F238E27FC236}">
                <a16:creationId xmlns:a16="http://schemas.microsoft.com/office/drawing/2014/main" id="{6B59B9BB-2389-4359-95EF-4E17CA9150D0}"/>
              </a:ext>
            </a:extLst>
          </p:cNvPr>
          <p:cNvCxnSpPr>
            <a:cxnSpLocks/>
          </p:cNvCxnSpPr>
          <p:nvPr/>
        </p:nvCxnSpPr>
        <p:spPr>
          <a:xfrm>
            <a:off x="7752185" y="3135715"/>
            <a:ext cx="0" cy="1956959"/>
          </a:xfrm>
          <a:prstGeom prst="line">
            <a:avLst/>
          </a:prstGeom>
        </p:spPr>
        <p:style>
          <a:lnRef idx="1">
            <a:schemeClr val="dk1"/>
          </a:lnRef>
          <a:fillRef idx="0">
            <a:schemeClr val="dk1"/>
          </a:fillRef>
          <a:effectRef idx="0">
            <a:schemeClr val="dk1"/>
          </a:effectRef>
          <a:fontRef idx="minor">
            <a:schemeClr val="tx1"/>
          </a:fontRef>
        </p:style>
      </p:cxnSp>
      <p:sp>
        <p:nvSpPr>
          <p:cNvPr id="32" name="Textfeld 31">
            <a:extLst>
              <a:ext uri="{FF2B5EF4-FFF2-40B4-BE49-F238E27FC236}">
                <a16:creationId xmlns:a16="http://schemas.microsoft.com/office/drawing/2014/main" id="{BAA5CC76-CDD1-4E9E-977C-DFF924944736}"/>
              </a:ext>
            </a:extLst>
          </p:cNvPr>
          <p:cNvSpPr txBox="1"/>
          <p:nvPr/>
        </p:nvSpPr>
        <p:spPr>
          <a:xfrm>
            <a:off x="7752501" y="4062706"/>
            <a:ext cx="2520280" cy="374526"/>
          </a:xfrm>
          <a:prstGeom prst="rect">
            <a:avLst/>
          </a:prstGeom>
          <a:noFill/>
        </p:spPr>
        <p:txBody>
          <a:bodyPr wrap="square" rtlCol="0">
            <a:spAutoFit/>
          </a:bodyPr>
          <a:lstStyle/>
          <a:p>
            <a:pPr>
              <a:lnSpc>
                <a:spcPts val="2400"/>
              </a:lnSpc>
              <a:spcBef>
                <a:spcPts val="0"/>
              </a:spcBef>
              <a:buNone/>
            </a:pPr>
            <a:r>
              <a:rPr lang="de-DE" sz="1400" b="1" dirty="0">
                <a:solidFill>
                  <a:schemeClr val="tx1"/>
                </a:solidFill>
                <a:effectLst/>
                <a:latin typeface="Avenir LT Std 65 Medium" panose="020B0603020203020204" pitchFamily="34" charset="0"/>
                <a:ea typeface="+mj-ea"/>
                <a:cs typeface="+mj-cs"/>
              </a:rPr>
              <a:t>2040</a:t>
            </a:r>
          </a:p>
        </p:txBody>
      </p:sp>
      <p:sp>
        <p:nvSpPr>
          <p:cNvPr id="35" name="Rechteck: abgerundete Ecken 34">
            <a:extLst>
              <a:ext uri="{FF2B5EF4-FFF2-40B4-BE49-F238E27FC236}">
                <a16:creationId xmlns:a16="http://schemas.microsoft.com/office/drawing/2014/main" id="{8344D287-18E8-4A17-A7BA-D5217F20A559}"/>
              </a:ext>
            </a:extLst>
          </p:cNvPr>
          <p:cNvSpPr/>
          <p:nvPr/>
        </p:nvSpPr>
        <p:spPr>
          <a:xfrm>
            <a:off x="7820433" y="4541069"/>
            <a:ext cx="792086" cy="422129"/>
          </a:xfrm>
          <a:prstGeom prst="roundRect">
            <a:avLst/>
          </a:prstGeom>
          <a:solidFill>
            <a:srgbClr val="F7BC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600" b="1" dirty="0">
                <a:solidFill>
                  <a:srgbClr val="3B3B3B"/>
                </a:solidFill>
                <a:effectLst/>
                <a:latin typeface="Avenir LT Std 35 Light" panose="020B0402020203020204" pitchFamily="34" charset="0"/>
              </a:rPr>
              <a:t>60%</a:t>
            </a:r>
            <a:endParaRPr lang="en-DE" sz="1600" b="1" dirty="0">
              <a:solidFill>
                <a:srgbClr val="3B3B3B"/>
              </a:solidFill>
              <a:effectLst/>
              <a:latin typeface="Avenir LT Std 35 Light" panose="020B0402020203020204" pitchFamily="34" charset="0"/>
            </a:endParaRPr>
          </a:p>
        </p:txBody>
      </p:sp>
      <p:cxnSp>
        <p:nvCxnSpPr>
          <p:cNvPr id="39" name="Gerader Verbinder 38">
            <a:extLst>
              <a:ext uri="{FF2B5EF4-FFF2-40B4-BE49-F238E27FC236}">
                <a16:creationId xmlns:a16="http://schemas.microsoft.com/office/drawing/2014/main" id="{2F51E38C-883F-4046-A43F-65B4544B07B2}"/>
              </a:ext>
            </a:extLst>
          </p:cNvPr>
          <p:cNvCxnSpPr>
            <a:cxnSpLocks/>
            <a:stCxn id="64" idx="4"/>
          </p:cNvCxnSpPr>
          <p:nvPr/>
        </p:nvCxnSpPr>
        <p:spPr>
          <a:xfrm flipH="1">
            <a:off x="10081348" y="3539703"/>
            <a:ext cx="11052" cy="1000974"/>
          </a:xfrm>
          <a:prstGeom prst="line">
            <a:avLst/>
          </a:prstGeom>
        </p:spPr>
        <p:style>
          <a:lnRef idx="1">
            <a:schemeClr val="dk1"/>
          </a:lnRef>
          <a:fillRef idx="0">
            <a:schemeClr val="dk1"/>
          </a:fillRef>
          <a:effectRef idx="0">
            <a:schemeClr val="dk1"/>
          </a:effectRef>
          <a:fontRef idx="minor">
            <a:schemeClr val="tx1"/>
          </a:fontRef>
        </p:style>
      </p:cxnSp>
      <p:sp>
        <p:nvSpPr>
          <p:cNvPr id="40" name="Rechteck: abgerundete Ecken 39">
            <a:extLst>
              <a:ext uri="{FF2B5EF4-FFF2-40B4-BE49-F238E27FC236}">
                <a16:creationId xmlns:a16="http://schemas.microsoft.com/office/drawing/2014/main" id="{58C927CB-F0C6-4713-ABC4-0367E3E7B848}"/>
              </a:ext>
            </a:extLst>
          </p:cNvPr>
          <p:cNvSpPr/>
          <p:nvPr/>
        </p:nvSpPr>
        <p:spPr>
          <a:xfrm>
            <a:off x="9690145" y="4540677"/>
            <a:ext cx="792086" cy="422129"/>
          </a:xfrm>
          <a:prstGeom prst="roundRect">
            <a:avLst/>
          </a:prstGeom>
          <a:solidFill>
            <a:schemeClr val="accent3"/>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600" b="1" dirty="0">
                <a:solidFill>
                  <a:srgbClr val="3B3B3B"/>
                </a:solidFill>
                <a:effectLst/>
                <a:latin typeface="Avenir LT Std 35 Light" panose="020B0402020203020204" pitchFamily="34" charset="0"/>
              </a:rPr>
              <a:t>100%</a:t>
            </a:r>
            <a:endParaRPr lang="en-DE" sz="1600" b="1" dirty="0">
              <a:solidFill>
                <a:srgbClr val="3B3B3B"/>
              </a:solidFill>
              <a:effectLst/>
              <a:latin typeface="Avenir LT Std 35 Light" panose="020B0402020203020204" pitchFamily="34" charset="0"/>
            </a:endParaRPr>
          </a:p>
        </p:txBody>
      </p:sp>
      <p:sp>
        <p:nvSpPr>
          <p:cNvPr id="20" name="Textfeld 19">
            <a:extLst>
              <a:ext uri="{FF2B5EF4-FFF2-40B4-BE49-F238E27FC236}">
                <a16:creationId xmlns:a16="http://schemas.microsoft.com/office/drawing/2014/main" id="{7267E2A8-5A39-48D7-A9CF-4DA4B4E98C0E}"/>
              </a:ext>
            </a:extLst>
          </p:cNvPr>
          <p:cNvSpPr txBox="1"/>
          <p:nvPr/>
        </p:nvSpPr>
        <p:spPr>
          <a:xfrm>
            <a:off x="5019639" y="5184775"/>
            <a:ext cx="4388727" cy="892552"/>
          </a:xfrm>
          <a:prstGeom prst="rect">
            <a:avLst/>
          </a:prstGeom>
          <a:noFill/>
        </p:spPr>
        <p:txBody>
          <a:bodyPr wrap="square" rtlCol="0">
            <a:spAutoFit/>
          </a:bodyPr>
          <a:lstStyle/>
          <a:p>
            <a:pPr marL="285750" indent="-285750">
              <a:spcBef>
                <a:spcPts val="0"/>
              </a:spcBef>
            </a:pPr>
            <a:r>
              <a:rPr lang="de-DE" sz="1300" dirty="0">
                <a:solidFill>
                  <a:schemeClr val="tx1"/>
                </a:solidFill>
                <a:effectLst/>
                <a:latin typeface="Avenir LT Std 35 Light" panose="020B0402020203020204" pitchFamily="34" charset="0"/>
              </a:rPr>
              <a:t>Nachweis durch </a:t>
            </a:r>
            <a:r>
              <a:rPr lang="de-DE" sz="1300" b="1" dirty="0">
                <a:solidFill>
                  <a:schemeClr val="tx1"/>
                </a:solidFill>
                <a:effectLst/>
                <a:latin typeface="Avenir LT Std 35 Light" panose="020B0402020203020204" pitchFamily="34" charset="0"/>
              </a:rPr>
              <a:t>Lieferverträge oder Zertifikate</a:t>
            </a:r>
            <a:r>
              <a:rPr lang="de-DE" sz="1300" dirty="0">
                <a:solidFill>
                  <a:schemeClr val="tx1"/>
                </a:solidFill>
                <a:effectLst/>
                <a:latin typeface="Avenir LT Std 35 Light" panose="020B0402020203020204" pitchFamily="34" charset="0"/>
              </a:rPr>
              <a:t>, dass der Brennstoff einen Anteil an erneuerbaren Energien enthält</a:t>
            </a:r>
            <a:r>
              <a:rPr lang="de-DE" sz="1300" dirty="0">
                <a:solidFill>
                  <a:schemeClr val="tx1"/>
                </a:solidFill>
                <a:effectLst/>
                <a:latin typeface="Avenir LT Std 65 Medium" panose="020B0603020203020204" pitchFamily="34" charset="0"/>
              </a:rPr>
              <a:t> </a:t>
            </a:r>
            <a:r>
              <a:rPr lang="de-DE" sz="1300" b="1" dirty="0">
                <a:solidFill>
                  <a:schemeClr val="accent3">
                    <a:lumMod val="75000"/>
                  </a:schemeClr>
                </a:solidFill>
                <a:effectLst/>
                <a:latin typeface="Avenir LT Std 65 Medium" panose="020B0603020203020204" pitchFamily="34" charset="0"/>
              </a:rPr>
              <a:t>(z. B. Biomethan, Wasserstoff, grünes Heizöl)</a:t>
            </a:r>
            <a:r>
              <a:rPr lang="de-DE" sz="1300" dirty="0">
                <a:solidFill>
                  <a:schemeClr val="tx1"/>
                </a:solidFill>
                <a:effectLst/>
                <a:latin typeface="Avenir LT Std 65 Medium" panose="020B0603020203020204" pitchFamily="34" charset="0"/>
              </a:rPr>
              <a:t>. </a:t>
            </a:r>
            <a:endParaRPr lang="en-DE" sz="1300" b="1" dirty="0" err="1">
              <a:solidFill>
                <a:schemeClr val="accent3">
                  <a:lumMod val="75000"/>
                </a:schemeClr>
              </a:solidFill>
              <a:effectLst/>
              <a:latin typeface="Avenir LT Std 65 Medium" panose="020B0603020203020204" pitchFamily="34" charset="0"/>
              <a:ea typeface="+mj-ea"/>
              <a:cs typeface="+mj-cs"/>
            </a:endParaRPr>
          </a:p>
        </p:txBody>
      </p:sp>
      <p:pic>
        <p:nvPicPr>
          <p:cNvPr id="9" name="Grafik 8">
            <a:extLst>
              <a:ext uri="{FF2B5EF4-FFF2-40B4-BE49-F238E27FC236}">
                <a16:creationId xmlns:a16="http://schemas.microsoft.com/office/drawing/2014/main" id="{61D1F659-4DE4-4F95-94FA-7A353EECDFED}"/>
              </a:ext>
            </a:extLst>
          </p:cNvPr>
          <p:cNvPicPr>
            <a:picLocks noChangeAspect="1"/>
          </p:cNvPicPr>
          <p:nvPr/>
        </p:nvPicPr>
        <p:blipFill>
          <a:blip r:embed="rId5"/>
          <a:stretch>
            <a:fillRect/>
          </a:stretch>
        </p:blipFill>
        <p:spPr>
          <a:xfrm>
            <a:off x="9902240" y="5058994"/>
            <a:ext cx="358216" cy="358216"/>
          </a:xfrm>
          <a:prstGeom prst="rect">
            <a:avLst/>
          </a:prstGeom>
        </p:spPr>
      </p:pic>
      <p:pic>
        <p:nvPicPr>
          <p:cNvPr id="13" name="Grafik 12">
            <a:extLst>
              <a:ext uri="{FF2B5EF4-FFF2-40B4-BE49-F238E27FC236}">
                <a16:creationId xmlns:a16="http://schemas.microsoft.com/office/drawing/2014/main" id="{FE01EE83-2584-4D40-BFFB-295AAAFCEA3B}"/>
              </a:ext>
            </a:extLst>
          </p:cNvPr>
          <p:cNvPicPr>
            <a:picLocks noChangeAspect="1"/>
          </p:cNvPicPr>
          <p:nvPr/>
        </p:nvPicPr>
        <p:blipFill>
          <a:blip r:embed="rId6"/>
          <a:stretch>
            <a:fillRect/>
          </a:stretch>
        </p:blipFill>
        <p:spPr>
          <a:xfrm>
            <a:off x="3052234" y="5332740"/>
            <a:ext cx="360087" cy="360087"/>
          </a:xfrm>
          <a:prstGeom prst="rect">
            <a:avLst/>
          </a:prstGeom>
        </p:spPr>
      </p:pic>
      <p:cxnSp>
        <p:nvCxnSpPr>
          <p:cNvPr id="50" name="Gerader Verbinder 49">
            <a:extLst>
              <a:ext uri="{FF2B5EF4-FFF2-40B4-BE49-F238E27FC236}">
                <a16:creationId xmlns:a16="http://schemas.microsoft.com/office/drawing/2014/main" id="{7882E71B-5C69-4F7C-938E-F2084B854A7F}"/>
              </a:ext>
            </a:extLst>
          </p:cNvPr>
          <p:cNvCxnSpPr>
            <a:cxnSpLocks/>
          </p:cNvCxnSpPr>
          <p:nvPr/>
        </p:nvCxnSpPr>
        <p:spPr>
          <a:xfrm>
            <a:off x="1631504" y="1829795"/>
            <a:ext cx="0" cy="917908"/>
          </a:xfrm>
          <a:prstGeom prst="line">
            <a:avLst/>
          </a:prstGeom>
        </p:spPr>
        <p:style>
          <a:lnRef idx="1">
            <a:schemeClr val="dk1"/>
          </a:lnRef>
          <a:fillRef idx="0">
            <a:schemeClr val="dk1"/>
          </a:fillRef>
          <a:effectRef idx="0">
            <a:schemeClr val="dk1"/>
          </a:effectRef>
          <a:fontRef idx="minor">
            <a:schemeClr val="tx1"/>
          </a:fontRef>
        </p:style>
      </p:cxnSp>
      <p:cxnSp>
        <p:nvCxnSpPr>
          <p:cNvPr id="51" name="Gerader Verbinder 50">
            <a:extLst>
              <a:ext uri="{FF2B5EF4-FFF2-40B4-BE49-F238E27FC236}">
                <a16:creationId xmlns:a16="http://schemas.microsoft.com/office/drawing/2014/main" id="{D8403D11-B280-4D23-8A16-B62A64AB8F86}"/>
              </a:ext>
            </a:extLst>
          </p:cNvPr>
          <p:cNvCxnSpPr>
            <a:cxnSpLocks/>
          </p:cNvCxnSpPr>
          <p:nvPr/>
        </p:nvCxnSpPr>
        <p:spPr>
          <a:xfrm>
            <a:off x="3056447" y="1829795"/>
            <a:ext cx="0" cy="917908"/>
          </a:xfrm>
          <a:prstGeom prst="line">
            <a:avLst/>
          </a:prstGeom>
        </p:spPr>
        <p:style>
          <a:lnRef idx="1">
            <a:schemeClr val="dk1"/>
          </a:lnRef>
          <a:fillRef idx="0">
            <a:schemeClr val="dk1"/>
          </a:fillRef>
          <a:effectRef idx="0">
            <a:schemeClr val="dk1"/>
          </a:effectRef>
          <a:fontRef idx="minor">
            <a:schemeClr val="tx1"/>
          </a:fontRef>
        </p:style>
      </p:cxnSp>
      <p:cxnSp>
        <p:nvCxnSpPr>
          <p:cNvPr id="52" name="Gerader Verbinder 51">
            <a:extLst>
              <a:ext uri="{FF2B5EF4-FFF2-40B4-BE49-F238E27FC236}">
                <a16:creationId xmlns:a16="http://schemas.microsoft.com/office/drawing/2014/main" id="{B555BC04-0233-4A98-80ED-E5F3F446D264}"/>
              </a:ext>
            </a:extLst>
          </p:cNvPr>
          <p:cNvCxnSpPr>
            <a:cxnSpLocks/>
          </p:cNvCxnSpPr>
          <p:nvPr/>
        </p:nvCxnSpPr>
        <p:spPr>
          <a:xfrm>
            <a:off x="10081348" y="1829795"/>
            <a:ext cx="0" cy="917908"/>
          </a:xfrm>
          <a:prstGeom prst="line">
            <a:avLst/>
          </a:prstGeom>
        </p:spPr>
        <p:style>
          <a:lnRef idx="1">
            <a:schemeClr val="dk1"/>
          </a:lnRef>
          <a:fillRef idx="0">
            <a:schemeClr val="dk1"/>
          </a:fillRef>
          <a:effectRef idx="0">
            <a:schemeClr val="dk1"/>
          </a:effectRef>
          <a:fontRef idx="minor">
            <a:schemeClr val="tx1"/>
          </a:fontRef>
        </p:style>
      </p:cxnSp>
      <p:pic>
        <p:nvPicPr>
          <p:cNvPr id="43" name="Grafik 42">
            <a:extLst>
              <a:ext uri="{FF2B5EF4-FFF2-40B4-BE49-F238E27FC236}">
                <a16:creationId xmlns:a16="http://schemas.microsoft.com/office/drawing/2014/main" id="{023EBC44-6597-4424-84D8-EAE4069F534C}"/>
              </a:ext>
            </a:extLst>
          </p:cNvPr>
          <p:cNvPicPr>
            <a:picLocks noChangeAspect="1"/>
          </p:cNvPicPr>
          <p:nvPr/>
        </p:nvPicPr>
        <p:blipFill>
          <a:blip r:embed="rId7"/>
          <a:stretch>
            <a:fillRect/>
          </a:stretch>
        </p:blipFill>
        <p:spPr>
          <a:xfrm>
            <a:off x="2167963" y="2708873"/>
            <a:ext cx="360087" cy="360087"/>
          </a:xfrm>
          <a:prstGeom prst="rect">
            <a:avLst/>
          </a:prstGeom>
        </p:spPr>
      </p:pic>
      <p:grpSp>
        <p:nvGrpSpPr>
          <p:cNvPr id="47" name="Gruppieren 46">
            <a:extLst>
              <a:ext uri="{FF2B5EF4-FFF2-40B4-BE49-F238E27FC236}">
                <a16:creationId xmlns:a16="http://schemas.microsoft.com/office/drawing/2014/main" id="{428D568D-EDC6-4104-90CA-2DD99B089BA7}"/>
              </a:ext>
            </a:extLst>
          </p:cNvPr>
          <p:cNvGrpSpPr/>
          <p:nvPr/>
        </p:nvGrpSpPr>
        <p:grpSpPr>
          <a:xfrm>
            <a:off x="2652285" y="2742279"/>
            <a:ext cx="792000" cy="792000"/>
            <a:chOff x="4033529" y="2781016"/>
            <a:chExt cx="792000" cy="792000"/>
          </a:xfrm>
        </p:grpSpPr>
        <p:sp>
          <p:nvSpPr>
            <p:cNvPr id="48" name="Ellipse 47">
              <a:extLst>
                <a:ext uri="{FF2B5EF4-FFF2-40B4-BE49-F238E27FC236}">
                  <a16:creationId xmlns:a16="http://schemas.microsoft.com/office/drawing/2014/main" id="{1F945195-2854-433B-9C52-34B55BEFD152}"/>
                </a:ext>
              </a:extLst>
            </p:cNvPr>
            <p:cNvSpPr/>
            <p:nvPr/>
          </p:nvSpPr>
          <p:spPr>
            <a:xfrm>
              <a:off x="4033529" y="2781016"/>
              <a:ext cx="792000" cy="792000"/>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9" name="Grafik 48">
              <a:extLst>
                <a:ext uri="{FF2B5EF4-FFF2-40B4-BE49-F238E27FC236}">
                  <a16:creationId xmlns:a16="http://schemas.microsoft.com/office/drawing/2014/main" id="{92FABCD4-D059-4DE5-8F48-E1F1991A5A91}"/>
                </a:ext>
              </a:extLst>
            </p:cNvPr>
            <p:cNvPicPr>
              <a:picLocks noChangeAspect="1"/>
            </p:cNvPicPr>
            <p:nvPr/>
          </p:nvPicPr>
          <p:blipFill>
            <a:blip r:embed="rId8"/>
            <a:stretch>
              <a:fillRect/>
            </a:stretch>
          </p:blipFill>
          <p:spPr>
            <a:xfrm>
              <a:off x="4207983" y="2936361"/>
              <a:ext cx="463301" cy="463301"/>
            </a:xfrm>
            <a:prstGeom prst="rect">
              <a:avLst/>
            </a:prstGeom>
          </p:spPr>
        </p:pic>
      </p:grpSp>
      <p:sp>
        <p:nvSpPr>
          <p:cNvPr id="14" name="Textfeld 13">
            <a:extLst>
              <a:ext uri="{FF2B5EF4-FFF2-40B4-BE49-F238E27FC236}">
                <a16:creationId xmlns:a16="http://schemas.microsoft.com/office/drawing/2014/main" id="{42C4C2D9-A6B1-40CD-B4BA-507B8AEC651D}"/>
              </a:ext>
            </a:extLst>
          </p:cNvPr>
          <p:cNvSpPr txBox="1"/>
          <p:nvPr/>
        </p:nvSpPr>
        <p:spPr>
          <a:xfrm>
            <a:off x="6384505" y="4068144"/>
            <a:ext cx="935156" cy="380745"/>
          </a:xfrm>
          <a:prstGeom prst="rect">
            <a:avLst/>
          </a:prstGeom>
          <a:noFill/>
        </p:spPr>
        <p:txBody>
          <a:bodyPr wrap="square" rtlCol="0">
            <a:spAutoFit/>
          </a:bodyPr>
          <a:lstStyle/>
          <a:p>
            <a:pPr marL="0" indent="0">
              <a:lnSpc>
                <a:spcPts val="2400"/>
              </a:lnSpc>
              <a:spcBef>
                <a:spcPts val="0"/>
              </a:spcBef>
              <a:buNone/>
            </a:pPr>
            <a:r>
              <a:rPr lang="en-US" sz="1400" b="1" dirty="0">
                <a:solidFill>
                  <a:schemeClr val="tx1"/>
                </a:solidFill>
                <a:effectLst/>
                <a:latin typeface="Avenir LT Std 65 Medium" panose="020B0603020203020204" pitchFamily="34" charset="0"/>
                <a:ea typeface="+mj-ea"/>
                <a:cs typeface="+mj-cs"/>
              </a:rPr>
              <a:t>2035</a:t>
            </a:r>
            <a:endParaRPr lang="en-DE" sz="1400" b="1" dirty="0" err="1">
              <a:solidFill>
                <a:schemeClr val="tx1"/>
              </a:solidFill>
              <a:effectLst/>
              <a:latin typeface="Avenir LT Std 65 Medium" panose="020B0603020203020204" pitchFamily="34" charset="0"/>
              <a:ea typeface="+mj-ea"/>
              <a:cs typeface="+mj-cs"/>
            </a:endParaRPr>
          </a:p>
        </p:txBody>
      </p:sp>
      <p:sp>
        <p:nvSpPr>
          <p:cNvPr id="41" name="Foliennummer">
            <a:extLst>
              <a:ext uri="{FF2B5EF4-FFF2-40B4-BE49-F238E27FC236}">
                <a16:creationId xmlns:a16="http://schemas.microsoft.com/office/drawing/2014/main" id="{62C2FE21-C2C7-49AB-B6D1-7D3E0AD3030D}"/>
              </a:ext>
            </a:extLst>
          </p:cNvPr>
          <p:cNvSpPr txBox="1">
            <a:spLocks/>
          </p:cNvSpPr>
          <p:nvPr/>
        </p:nvSpPr>
        <p:spPr bwMode="gray">
          <a:xfrm>
            <a:off x="263352" y="6513564"/>
            <a:ext cx="1008112" cy="288000"/>
          </a:xfrm>
          <a:prstGeom prst="rect">
            <a:avLst/>
          </a:prstGeom>
        </p:spPr>
        <p:txBody>
          <a:bodyPr vert="horz" lIns="0" tIns="0" rIns="0" bIns="0" rtlCol="0" anchor="ctr" anchorCtr="0"/>
          <a:lstStyle>
            <a:defPPr>
              <a:defRPr lang="de-DE"/>
            </a:defPPr>
            <a:lvl1pPr algn="l" rtl="0" fontAlgn="base">
              <a:spcBef>
                <a:spcPct val="20000"/>
              </a:spcBef>
              <a:spcAft>
                <a:spcPct val="0"/>
              </a:spcAft>
              <a:buChar char="•"/>
              <a:defRPr lang="de-DE" sz="1000" kern="1200" cap="none" smtClean="0">
                <a:solidFill>
                  <a:srgbClr val="2C2C2C"/>
                </a:solidFill>
                <a:effectLst/>
                <a:latin typeface="Avenir LT Std 65 Medium" panose="020B0603020203020204" pitchFamily="34" charset="0"/>
                <a:ea typeface="+mn-ea"/>
                <a:cs typeface="+mn-cs"/>
              </a:defRPr>
            </a:lvl1pPr>
            <a:lvl2pPr marL="4572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2pPr>
            <a:lvl3pPr marL="9144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3pPr>
            <a:lvl4pPr marL="13716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4pPr>
            <a:lvl5pPr marL="18288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5pPr>
            <a:lvl6pPr marL="22860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6pPr>
            <a:lvl7pPr marL="27432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7pPr>
            <a:lvl8pPr marL="32004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8pPr>
            <a:lvl9pPr marL="36576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9pPr>
          </a:lstStyle>
          <a:p>
            <a:pPr>
              <a:buFontTx/>
              <a:buNone/>
            </a:pPr>
            <a:r>
              <a:rPr lang="de-DE"/>
              <a:t>Folie </a:t>
            </a:r>
            <a:fld id="{02CEFE82-39F2-4F47-8A0C-D5AB3496FA5C}" type="slidenum">
              <a:rPr smtClean="0"/>
              <a:pPr>
                <a:buFontTx/>
                <a:buNone/>
              </a:pPr>
              <a:t>38</a:t>
            </a:fld>
            <a:endParaRPr dirty="0"/>
          </a:p>
        </p:txBody>
      </p:sp>
    </p:spTree>
    <p:extLst>
      <p:ext uri="{BB962C8B-B14F-4D97-AF65-F5344CB8AC3E}">
        <p14:creationId xmlns:p14="http://schemas.microsoft.com/office/powerpoint/2010/main" val="9356147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59">
            <a:extLst>
              <a:ext uri="{FF2B5EF4-FFF2-40B4-BE49-F238E27FC236}">
                <a16:creationId xmlns:a16="http://schemas.microsoft.com/office/drawing/2014/main" id="{45BBFF9D-42B1-472D-B2B9-6F8876CF2008}"/>
              </a:ext>
            </a:extLst>
          </p:cNvPr>
          <p:cNvSpPr/>
          <p:nvPr/>
        </p:nvSpPr>
        <p:spPr>
          <a:xfrm>
            <a:off x="263352" y="1350687"/>
            <a:ext cx="12385376" cy="4886625"/>
          </a:xfrm>
          <a:prstGeom prst="roundRect">
            <a:avLst>
              <a:gd name="adj" fmla="val 6238"/>
            </a:avLst>
          </a:prstGeom>
          <a:solidFill>
            <a:schemeClr val="bg1">
              <a:lumMod val="9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de-DE" dirty="0"/>
          </a:p>
        </p:txBody>
      </p:sp>
      <p:cxnSp>
        <p:nvCxnSpPr>
          <p:cNvPr id="53" name="Gerader Verbinder 52">
            <a:extLst>
              <a:ext uri="{FF2B5EF4-FFF2-40B4-BE49-F238E27FC236}">
                <a16:creationId xmlns:a16="http://schemas.microsoft.com/office/drawing/2014/main" id="{E7D2E02B-E6CA-47A3-AA71-022973C864D0}"/>
              </a:ext>
            </a:extLst>
          </p:cNvPr>
          <p:cNvCxnSpPr>
            <a:cxnSpLocks/>
          </p:cNvCxnSpPr>
          <p:nvPr/>
        </p:nvCxnSpPr>
        <p:spPr>
          <a:xfrm>
            <a:off x="-240704" y="3140968"/>
            <a:ext cx="12889432" cy="0"/>
          </a:xfrm>
          <a:prstGeom prst="line">
            <a:avLst/>
          </a:prstGeom>
          <a:ln w="38100">
            <a:solidFill>
              <a:srgbClr val="3B3B3B"/>
            </a:solidFill>
          </a:ln>
        </p:spPr>
        <p:style>
          <a:lnRef idx="1">
            <a:schemeClr val="accent1"/>
          </a:lnRef>
          <a:fillRef idx="0">
            <a:schemeClr val="accent1"/>
          </a:fillRef>
          <a:effectRef idx="0">
            <a:schemeClr val="accent1"/>
          </a:effectRef>
          <a:fontRef idx="minor">
            <a:schemeClr val="tx1"/>
          </a:fontRef>
        </p:style>
      </p:cxnSp>
      <p:sp>
        <p:nvSpPr>
          <p:cNvPr id="2" name="Textfeld 1">
            <a:extLst>
              <a:ext uri="{FF2B5EF4-FFF2-40B4-BE49-F238E27FC236}">
                <a16:creationId xmlns:a16="http://schemas.microsoft.com/office/drawing/2014/main" id="{E93AF36A-B994-4103-B1BD-9CD423AA3BDE}"/>
              </a:ext>
            </a:extLst>
          </p:cNvPr>
          <p:cNvSpPr txBox="1"/>
          <p:nvPr/>
        </p:nvSpPr>
        <p:spPr>
          <a:xfrm>
            <a:off x="623392" y="620688"/>
            <a:ext cx="8568952" cy="414281"/>
          </a:xfrm>
          <a:prstGeom prst="rect">
            <a:avLst/>
          </a:prstGeom>
          <a:noFill/>
        </p:spPr>
        <p:txBody>
          <a:bodyPr wrap="square" rtlCol="0">
            <a:spAutoFit/>
          </a:bodyPr>
          <a:lstStyle/>
          <a:p>
            <a:pPr>
              <a:lnSpc>
                <a:spcPts val="2400"/>
              </a:lnSpc>
              <a:spcBef>
                <a:spcPts val="0"/>
              </a:spcBef>
              <a:buNone/>
            </a:pPr>
            <a:r>
              <a:rPr lang="en-US" sz="2800" b="1" dirty="0" err="1">
                <a:solidFill>
                  <a:srgbClr val="F7B105"/>
                </a:solidFill>
                <a:effectLst/>
                <a:latin typeface="Avenir LT Std 35 Light" panose="020B0402020203020204" pitchFamily="34" charset="0"/>
                <a:cs typeface="Segoe UI Light" panose="020B0502040204020203" pitchFamily="34" charset="0"/>
              </a:rPr>
              <a:t>Szenario</a:t>
            </a:r>
            <a:r>
              <a:rPr lang="en-US" sz="2800" b="1" dirty="0">
                <a:solidFill>
                  <a:srgbClr val="F7B105"/>
                </a:solidFill>
                <a:effectLst/>
                <a:latin typeface="Avenir LT Std 35 Light" panose="020B0402020203020204" pitchFamily="34" charset="0"/>
                <a:cs typeface="Segoe UI Light" panose="020B0502040204020203" pitchFamily="34" charset="0"/>
              </a:rPr>
              <a:t> D: </a:t>
            </a:r>
            <a:r>
              <a:rPr lang="en-US" sz="2800" b="1" dirty="0" err="1">
                <a:solidFill>
                  <a:srgbClr val="F7B105"/>
                </a:solidFill>
                <a:effectLst/>
                <a:latin typeface="Avenir LT Std 35 Light" panose="020B0402020203020204" pitchFamily="34" charset="0"/>
                <a:cs typeface="Segoe UI Light" panose="020B0502040204020203" pitchFamily="34" charset="0"/>
              </a:rPr>
              <a:t>Beispiel</a:t>
            </a:r>
            <a:r>
              <a:rPr lang="en-US" sz="2800" b="1" dirty="0">
                <a:solidFill>
                  <a:srgbClr val="F7B105"/>
                </a:solidFill>
                <a:effectLst/>
                <a:latin typeface="Avenir LT Std 35 Light" panose="020B0402020203020204" pitchFamily="34" charset="0"/>
                <a:cs typeface="Segoe UI Light" panose="020B0502040204020203" pitchFamily="34" charset="0"/>
              </a:rPr>
              <a:t> </a:t>
            </a:r>
            <a:r>
              <a:rPr lang="en-US" sz="2800" b="1" dirty="0" err="1">
                <a:solidFill>
                  <a:srgbClr val="F7B105"/>
                </a:solidFill>
                <a:effectLst/>
                <a:latin typeface="Avenir LT Std 35 Light" panose="020B0402020203020204" pitchFamily="34" charset="0"/>
                <a:cs typeface="Segoe UI Light" panose="020B0502040204020203" pitchFamily="34" charset="0"/>
              </a:rPr>
              <a:t>Einfamilienhaus</a:t>
            </a:r>
            <a:r>
              <a:rPr lang="en-US" sz="2800" b="1" dirty="0">
                <a:solidFill>
                  <a:srgbClr val="F7B105"/>
                </a:solidFill>
                <a:effectLst/>
                <a:latin typeface="Avenir LT Std 35 Light" panose="020B0402020203020204" pitchFamily="34" charset="0"/>
                <a:cs typeface="Segoe UI Light" panose="020B0502040204020203" pitchFamily="34" charset="0"/>
              </a:rPr>
              <a:t> </a:t>
            </a:r>
            <a:endParaRPr lang="en-DE" sz="2800" b="1" dirty="0" err="1">
              <a:solidFill>
                <a:srgbClr val="F7B105"/>
              </a:solidFill>
              <a:effectLst/>
              <a:latin typeface="Avenir LT Std 35 Light" panose="020B0402020203020204" pitchFamily="34" charset="0"/>
              <a:cs typeface="Segoe UI Light" panose="020B0502040204020203" pitchFamily="34" charset="0"/>
            </a:endParaRPr>
          </a:p>
        </p:txBody>
      </p:sp>
      <p:grpSp>
        <p:nvGrpSpPr>
          <p:cNvPr id="4" name="Gruppieren 3">
            <a:extLst>
              <a:ext uri="{FF2B5EF4-FFF2-40B4-BE49-F238E27FC236}">
                <a16:creationId xmlns:a16="http://schemas.microsoft.com/office/drawing/2014/main" id="{BFC8B619-7ACC-497E-A314-43349F3C8751}"/>
              </a:ext>
            </a:extLst>
          </p:cNvPr>
          <p:cNvGrpSpPr/>
          <p:nvPr/>
        </p:nvGrpSpPr>
        <p:grpSpPr>
          <a:xfrm>
            <a:off x="1207653" y="1844824"/>
            <a:ext cx="1574935" cy="1694879"/>
            <a:chOff x="3071664" y="1510974"/>
            <a:chExt cx="1574935" cy="1694879"/>
          </a:xfrm>
        </p:grpSpPr>
        <p:sp>
          <p:nvSpPr>
            <p:cNvPr id="62" name="Ellipse 61">
              <a:extLst>
                <a:ext uri="{FF2B5EF4-FFF2-40B4-BE49-F238E27FC236}">
                  <a16:creationId xmlns:a16="http://schemas.microsoft.com/office/drawing/2014/main" id="{2CD24943-47CA-43C0-BFEC-859A339DCC0A}"/>
                </a:ext>
              </a:extLst>
            </p:cNvPr>
            <p:cNvSpPr/>
            <p:nvPr/>
          </p:nvSpPr>
          <p:spPr>
            <a:xfrm>
              <a:off x="3071664" y="2413853"/>
              <a:ext cx="792000" cy="792000"/>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6" name="Grafik 65">
              <a:extLst>
                <a:ext uri="{FF2B5EF4-FFF2-40B4-BE49-F238E27FC236}">
                  <a16:creationId xmlns:a16="http://schemas.microsoft.com/office/drawing/2014/main" id="{81533138-B3C1-4A73-BD9A-367F7E8AE891}"/>
                </a:ext>
              </a:extLst>
            </p:cNvPr>
            <p:cNvPicPr>
              <a:picLocks noChangeAspect="1"/>
            </p:cNvPicPr>
            <p:nvPr/>
          </p:nvPicPr>
          <p:blipFill>
            <a:blip r:embed="rId2"/>
            <a:stretch>
              <a:fillRect/>
            </a:stretch>
          </p:blipFill>
          <p:spPr>
            <a:xfrm>
              <a:off x="3253818" y="2569198"/>
              <a:ext cx="481307" cy="481307"/>
            </a:xfrm>
            <a:prstGeom prst="rect">
              <a:avLst/>
            </a:prstGeom>
          </p:spPr>
        </p:pic>
        <p:sp>
          <p:nvSpPr>
            <p:cNvPr id="68" name="Textfeld 67">
              <a:extLst>
                <a:ext uri="{FF2B5EF4-FFF2-40B4-BE49-F238E27FC236}">
                  <a16:creationId xmlns:a16="http://schemas.microsoft.com/office/drawing/2014/main" id="{63D74B46-4930-4713-B2CD-0802F047AA40}"/>
                </a:ext>
              </a:extLst>
            </p:cNvPr>
            <p:cNvSpPr txBox="1"/>
            <p:nvPr/>
          </p:nvSpPr>
          <p:spPr>
            <a:xfrm>
              <a:off x="3494471" y="1510974"/>
              <a:ext cx="1152128" cy="584775"/>
            </a:xfrm>
            <a:prstGeom prst="rect">
              <a:avLst/>
            </a:prstGeom>
            <a:noFill/>
          </p:spPr>
          <p:txBody>
            <a:bodyPr wrap="square" rtlCol="0">
              <a:spAutoFit/>
            </a:bodyPr>
            <a:lstStyle/>
            <a:p>
              <a:pPr marL="0" indent="0">
                <a:spcBef>
                  <a:spcPts val="0"/>
                </a:spcBef>
                <a:buNone/>
              </a:pPr>
              <a:r>
                <a:rPr lang="en-US" sz="1600" b="1" dirty="0">
                  <a:solidFill>
                    <a:srgbClr val="3B3B3B"/>
                  </a:solidFill>
                  <a:effectLst/>
                  <a:latin typeface="Avenir LT Std 65 Medium" panose="020B0603020203020204" pitchFamily="34" charset="0"/>
                  <a:ea typeface="+mj-ea"/>
                  <a:cs typeface="+mj-cs"/>
                </a:rPr>
                <a:t>2024</a:t>
              </a:r>
              <a:r>
                <a:rPr lang="en-US" sz="1600" b="1" dirty="0">
                  <a:solidFill>
                    <a:srgbClr val="3B3B3B"/>
                  </a:solidFill>
                  <a:effectLst/>
                  <a:latin typeface="Avenir LT Std 35 Light" panose="020B0402020203020204" pitchFamily="34" charset="0"/>
                  <a:ea typeface="+mj-ea"/>
                  <a:cs typeface="+mj-cs"/>
                </a:rPr>
                <a:t> </a:t>
              </a:r>
            </a:p>
            <a:p>
              <a:pPr marL="0" indent="0">
                <a:spcBef>
                  <a:spcPts val="0"/>
                </a:spcBef>
                <a:buNone/>
              </a:pPr>
              <a:r>
                <a:rPr lang="en-US" sz="1600" b="1" dirty="0">
                  <a:solidFill>
                    <a:srgbClr val="3B3B3B"/>
                  </a:solidFill>
                  <a:effectLst/>
                  <a:latin typeface="Avenir LT Std 35 Light" panose="020B0402020203020204" pitchFamily="34" charset="0"/>
                  <a:ea typeface="+mj-ea"/>
                  <a:cs typeface="+mj-cs"/>
                </a:rPr>
                <a:t>GEG</a:t>
              </a:r>
              <a:endParaRPr lang="en-DE" sz="1600" b="1" dirty="0" err="1">
                <a:solidFill>
                  <a:srgbClr val="3B3B3B"/>
                </a:solidFill>
                <a:effectLst/>
                <a:latin typeface="Avenir LT Std 35 Light" panose="020B0402020203020204" pitchFamily="34" charset="0"/>
                <a:ea typeface="+mj-ea"/>
                <a:cs typeface="+mj-cs"/>
              </a:endParaRPr>
            </a:p>
          </p:txBody>
        </p:sp>
      </p:grpSp>
      <p:grpSp>
        <p:nvGrpSpPr>
          <p:cNvPr id="10" name="Gruppieren 9">
            <a:extLst>
              <a:ext uri="{FF2B5EF4-FFF2-40B4-BE49-F238E27FC236}">
                <a16:creationId xmlns:a16="http://schemas.microsoft.com/office/drawing/2014/main" id="{CFCECBF7-2C0D-4016-80BC-59FB811F7BE7}"/>
              </a:ext>
            </a:extLst>
          </p:cNvPr>
          <p:cNvGrpSpPr/>
          <p:nvPr/>
        </p:nvGrpSpPr>
        <p:grpSpPr>
          <a:xfrm>
            <a:off x="2648405" y="1844824"/>
            <a:ext cx="4455706" cy="1694879"/>
            <a:chOff x="5419044" y="1510974"/>
            <a:chExt cx="4455706" cy="1694879"/>
          </a:xfrm>
        </p:grpSpPr>
        <p:grpSp>
          <p:nvGrpSpPr>
            <p:cNvPr id="7" name="Gruppieren 6">
              <a:extLst>
                <a:ext uri="{FF2B5EF4-FFF2-40B4-BE49-F238E27FC236}">
                  <a16:creationId xmlns:a16="http://schemas.microsoft.com/office/drawing/2014/main" id="{D03162BE-5658-474D-997C-6EA9F21E6FC5}"/>
                </a:ext>
              </a:extLst>
            </p:cNvPr>
            <p:cNvGrpSpPr/>
            <p:nvPr/>
          </p:nvGrpSpPr>
          <p:grpSpPr>
            <a:xfrm>
              <a:off x="5419044" y="2413853"/>
              <a:ext cx="792000" cy="792000"/>
              <a:chOff x="5419044" y="2413853"/>
              <a:chExt cx="792000" cy="792000"/>
            </a:xfrm>
          </p:grpSpPr>
          <p:sp>
            <p:nvSpPr>
              <p:cNvPr id="63" name="Ellipse 62">
                <a:extLst>
                  <a:ext uri="{FF2B5EF4-FFF2-40B4-BE49-F238E27FC236}">
                    <a16:creationId xmlns:a16="http://schemas.microsoft.com/office/drawing/2014/main" id="{25427315-4767-4000-ABC4-70CE1782085D}"/>
                  </a:ext>
                </a:extLst>
              </p:cNvPr>
              <p:cNvSpPr/>
              <p:nvPr/>
            </p:nvSpPr>
            <p:spPr>
              <a:xfrm>
                <a:off x="5419044" y="2413853"/>
                <a:ext cx="792000" cy="792000"/>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7" name="Grafik 66">
                <a:extLst>
                  <a:ext uri="{FF2B5EF4-FFF2-40B4-BE49-F238E27FC236}">
                    <a16:creationId xmlns:a16="http://schemas.microsoft.com/office/drawing/2014/main" id="{7B9E4921-CBAE-49B1-A90C-5CC0CF322BC5}"/>
                  </a:ext>
                </a:extLst>
              </p:cNvPr>
              <p:cNvPicPr>
                <a:picLocks noChangeAspect="1"/>
              </p:cNvPicPr>
              <p:nvPr/>
            </p:nvPicPr>
            <p:blipFill>
              <a:blip r:embed="rId3"/>
              <a:stretch>
                <a:fillRect/>
              </a:stretch>
            </p:blipFill>
            <p:spPr>
              <a:xfrm>
                <a:off x="5591944" y="2560665"/>
                <a:ext cx="482400" cy="482400"/>
              </a:xfrm>
              <a:prstGeom prst="rect">
                <a:avLst/>
              </a:prstGeom>
            </p:spPr>
          </p:pic>
        </p:grpSp>
        <p:sp>
          <p:nvSpPr>
            <p:cNvPr id="69" name="Textfeld 68">
              <a:extLst>
                <a:ext uri="{FF2B5EF4-FFF2-40B4-BE49-F238E27FC236}">
                  <a16:creationId xmlns:a16="http://schemas.microsoft.com/office/drawing/2014/main" id="{63BF691D-8283-4660-BBA9-4BD02086FEAD}"/>
                </a:ext>
              </a:extLst>
            </p:cNvPr>
            <p:cNvSpPr txBox="1"/>
            <p:nvPr/>
          </p:nvSpPr>
          <p:spPr>
            <a:xfrm>
              <a:off x="5832262" y="1510974"/>
              <a:ext cx="4042488" cy="769441"/>
            </a:xfrm>
            <a:prstGeom prst="rect">
              <a:avLst/>
            </a:prstGeom>
            <a:noFill/>
          </p:spPr>
          <p:txBody>
            <a:bodyPr wrap="square" rtlCol="0">
              <a:spAutoFit/>
            </a:bodyPr>
            <a:lstStyle/>
            <a:p>
              <a:pPr marL="0" indent="0">
                <a:spcBef>
                  <a:spcPts val="0"/>
                </a:spcBef>
                <a:buNone/>
              </a:pPr>
              <a:r>
                <a:rPr lang="en-US" sz="1600" b="1" dirty="0">
                  <a:solidFill>
                    <a:srgbClr val="3B3B3B"/>
                  </a:solidFill>
                  <a:effectLst/>
                  <a:latin typeface="Avenir LT Std 65 Medium" panose="020B0603020203020204" pitchFamily="34" charset="0"/>
                  <a:ea typeface="+mj-ea"/>
                  <a:cs typeface="+mj-cs"/>
                </a:rPr>
                <a:t>2028</a:t>
              </a:r>
              <a:r>
                <a:rPr lang="en-US" sz="1600" b="1" dirty="0">
                  <a:solidFill>
                    <a:srgbClr val="3B3B3B"/>
                  </a:solidFill>
                  <a:effectLst/>
                  <a:latin typeface="Avenir LT Std 35 Light" panose="020B0402020203020204" pitchFamily="34" charset="0"/>
                  <a:ea typeface="+mj-ea"/>
                  <a:cs typeface="+mj-cs"/>
                </a:rPr>
                <a:t> </a:t>
              </a:r>
            </a:p>
            <a:p>
              <a:pPr marL="0" indent="0">
                <a:spcBef>
                  <a:spcPts val="0"/>
                </a:spcBef>
                <a:buNone/>
              </a:pPr>
              <a:r>
                <a:rPr lang="en-US" sz="1400" b="1" dirty="0" err="1">
                  <a:solidFill>
                    <a:srgbClr val="3B3B3B"/>
                  </a:solidFill>
                  <a:effectLst/>
                  <a:latin typeface="Avenir LT Std 35 Light" panose="020B0402020203020204" pitchFamily="34" charset="0"/>
                  <a:ea typeface="+mj-ea"/>
                  <a:cs typeface="+mj-cs"/>
                </a:rPr>
                <a:t>Kommunale</a:t>
              </a:r>
              <a:r>
                <a:rPr lang="en-US" sz="1400" b="1" dirty="0">
                  <a:solidFill>
                    <a:srgbClr val="3B3B3B"/>
                  </a:solidFill>
                  <a:effectLst/>
                  <a:latin typeface="Avenir LT Std 35 Light" panose="020B0402020203020204" pitchFamily="34" charset="0"/>
                  <a:ea typeface="+mj-ea"/>
                  <a:cs typeface="+mj-cs"/>
                </a:rPr>
                <a:t> </a:t>
              </a:r>
              <a:r>
                <a:rPr lang="en-US" sz="1400" b="1" dirty="0" err="1">
                  <a:solidFill>
                    <a:srgbClr val="3B3B3B"/>
                  </a:solidFill>
                  <a:effectLst/>
                  <a:latin typeface="Avenir LT Std 35 Light" panose="020B0402020203020204" pitchFamily="34" charset="0"/>
                  <a:ea typeface="+mj-ea"/>
                  <a:cs typeface="+mj-cs"/>
                </a:rPr>
                <a:t>Wärmeplanung</a:t>
              </a:r>
              <a:r>
                <a:rPr lang="en-US" sz="1400" b="1" dirty="0">
                  <a:solidFill>
                    <a:srgbClr val="3B3B3B"/>
                  </a:solidFill>
                  <a:effectLst/>
                  <a:latin typeface="Avenir LT Std 35 Light" panose="020B0402020203020204" pitchFamily="34" charset="0"/>
                  <a:ea typeface="+mj-ea"/>
                  <a:cs typeface="+mj-cs"/>
                </a:rPr>
                <a:t> </a:t>
              </a:r>
              <a:r>
                <a:rPr lang="en-US" sz="1400" b="1" dirty="0" err="1">
                  <a:solidFill>
                    <a:srgbClr val="3B3B3B"/>
                  </a:solidFill>
                  <a:effectLst/>
                  <a:latin typeface="Avenir LT Std 35 Light" panose="020B0402020203020204" pitchFamily="34" charset="0"/>
                  <a:ea typeface="+mj-ea"/>
                  <a:cs typeface="+mj-cs"/>
                </a:rPr>
                <a:t>liegt</a:t>
              </a:r>
              <a:r>
                <a:rPr lang="en-US" sz="1400" b="1" dirty="0">
                  <a:solidFill>
                    <a:srgbClr val="3B3B3B"/>
                  </a:solidFill>
                  <a:effectLst/>
                  <a:latin typeface="Avenir LT Std 35 Light" panose="020B0402020203020204" pitchFamily="34" charset="0"/>
                  <a:ea typeface="+mj-ea"/>
                  <a:cs typeface="+mj-cs"/>
                </a:rPr>
                <a:t> </a:t>
              </a:r>
              <a:r>
                <a:rPr lang="en-US" sz="1400" b="1" dirty="0" err="1">
                  <a:solidFill>
                    <a:srgbClr val="3B3B3B"/>
                  </a:solidFill>
                  <a:effectLst/>
                  <a:latin typeface="Avenir LT Std 35 Light" panose="020B0402020203020204" pitchFamily="34" charset="0"/>
                  <a:ea typeface="+mj-ea"/>
                  <a:cs typeface="+mj-cs"/>
                </a:rPr>
                <a:t>vor</a:t>
              </a:r>
              <a:r>
                <a:rPr lang="en-US" sz="1400" b="1" dirty="0">
                  <a:solidFill>
                    <a:srgbClr val="3B3B3B"/>
                  </a:solidFill>
                  <a:effectLst/>
                  <a:latin typeface="Avenir LT Std 35 Light" panose="020B0402020203020204" pitchFamily="34" charset="0"/>
                  <a:ea typeface="+mj-ea"/>
                  <a:cs typeface="+mj-cs"/>
                </a:rPr>
                <a:t>. </a:t>
              </a:r>
              <a:br>
                <a:rPr lang="en-US" sz="1400" b="1" dirty="0">
                  <a:solidFill>
                    <a:srgbClr val="3B3B3B"/>
                  </a:solidFill>
                  <a:effectLst/>
                  <a:latin typeface="Avenir LT Std 35 Light" panose="020B0402020203020204" pitchFamily="34" charset="0"/>
                  <a:ea typeface="+mj-ea"/>
                  <a:cs typeface="+mj-cs"/>
                </a:rPr>
              </a:br>
              <a:r>
                <a:rPr lang="en-US" sz="1400" b="1" dirty="0">
                  <a:solidFill>
                    <a:srgbClr val="3B3B3B"/>
                  </a:solidFill>
                  <a:effectLst/>
                  <a:latin typeface="Avenir LT Std 35 Light" panose="020B0402020203020204" pitchFamily="34" charset="0"/>
                  <a:ea typeface="+mj-ea"/>
                  <a:cs typeface="+mj-cs"/>
                </a:rPr>
                <a:t>Das Haus </a:t>
              </a:r>
              <a:r>
                <a:rPr lang="en-US" sz="1400" b="1" dirty="0" err="1">
                  <a:solidFill>
                    <a:srgbClr val="3B3B3B"/>
                  </a:solidFill>
                  <a:effectLst/>
                  <a:latin typeface="Avenir LT Std 35 Light" panose="020B0402020203020204" pitchFamily="34" charset="0"/>
                  <a:ea typeface="+mj-ea"/>
                  <a:cs typeface="+mj-cs"/>
                </a:rPr>
                <a:t>liegt</a:t>
              </a:r>
              <a:r>
                <a:rPr lang="en-US" sz="1400" b="1" dirty="0">
                  <a:solidFill>
                    <a:srgbClr val="3B3B3B"/>
                  </a:solidFill>
                  <a:effectLst/>
                  <a:latin typeface="Avenir LT Std 35 Light" panose="020B0402020203020204" pitchFamily="34" charset="0"/>
                  <a:ea typeface="+mj-ea"/>
                  <a:cs typeface="+mj-cs"/>
                </a:rPr>
                <a:t> </a:t>
              </a:r>
              <a:r>
                <a:rPr lang="en-US" sz="1400" b="1" dirty="0" err="1">
                  <a:solidFill>
                    <a:srgbClr val="3B3B3B"/>
                  </a:solidFill>
                  <a:effectLst/>
                  <a:latin typeface="Avenir LT Std 35 Light" panose="020B0402020203020204" pitchFamily="34" charset="0"/>
                  <a:ea typeface="+mj-ea"/>
                  <a:cs typeface="+mj-cs"/>
                </a:rPr>
                <a:t>im</a:t>
              </a:r>
              <a:r>
                <a:rPr lang="en-US" sz="1400" b="1" dirty="0">
                  <a:solidFill>
                    <a:srgbClr val="3B3B3B"/>
                  </a:solidFill>
                  <a:effectLst/>
                  <a:latin typeface="Avenir LT Std 35 Light" panose="020B0402020203020204" pitchFamily="34" charset="0"/>
                  <a:ea typeface="+mj-ea"/>
                  <a:cs typeface="+mj-cs"/>
                </a:rPr>
                <a:t> </a:t>
              </a:r>
              <a:r>
                <a:rPr lang="en-US" sz="1400" b="1" dirty="0" err="1">
                  <a:solidFill>
                    <a:srgbClr val="3B3B3B"/>
                  </a:solidFill>
                  <a:effectLst/>
                  <a:latin typeface="Avenir LT Std 65 Medium" panose="020B0603020203020204" pitchFamily="34" charset="0"/>
                  <a:ea typeface="+mj-ea"/>
                  <a:cs typeface="+mj-cs"/>
                </a:rPr>
                <a:t>Einzelversorgungsgebiet</a:t>
              </a:r>
              <a:r>
                <a:rPr lang="en-US" sz="1400" b="1" dirty="0">
                  <a:solidFill>
                    <a:srgbClr val="3B3B3B"/>
                  </a:solidFill>
                  <a:effectLst/>
                  <a:latin typeface="Avenir LT Std 65 Medium" panose="020B0603020203020204" pitchFamily="34" charset="0"/>
                  <a:ea typeface="+mj-ea"/>
                  <a:cs typeface="+mj-cs"/>
                </a:rPr>
                <a:t>.</a:t>
              </a:r>
              <a:endParaRPr lang="en-DE" sz="1400" b="1" dirty="0" err="1">
                <a:solidFill>
                  <a:srgbClr val="3B3B3B"/>
                </a:solidFill>
                <a:effectLst/>
                <a:latin typeface="Avenir LT Std 35 Light" panose="020B0402020203020204" pitchFamily="34" charset="0"/>
                <a:ea typeface="+mj-ea"/>
                <a:cs typeface="+mj-cs"/>
              </a:endParaRPr>
            </a:p>
          </p:txBody>
        </p:sp>
      </p:grpSp>
      <p:grpSp>
        <p:nvGrpSpPr>
          <p:cNvPr id="8" name="Gruppieren 7">
            <a:extLst>
              <a:ext uri="{FF2B5EF4-FFF2-40B4-BE49-F238E27FC236}">
                <a16:creationId xmlns:a16="http://schemas.microsoft.com/office/drawing/2014/main" id="{6A6005B9-5D1E-4A50-87F7-37323D8149A8}"/>
              </a:ext>
            </a:extLst>
          </p:cNvPr>
          <p:cNvGrpSpPr/>
          <p:nvPr/>
        </p:nvGrpSpPr>
        <p:grpSpPr>
          <a:xfrm>
            <a:off x="9696400" y="1844824"/>
            <a:ext cx="2401172" cy="1694879"/>
            <a:chOff x="10128448" y="1510974"/>
            <a:chExt cx="2401172" cy="1694879"/>
          </a:xfrm>
        </p:grpSpPr>
        <p:sp>
          <p:nvSpPr>
            <p:cNvPr id="64" name="Ellipse 63">
              <a:extLst>
                <a:ext uri="{FF2B5EF4-FFF2-40B4-BE49-F238E27FC236}">
                  <a16:creationId xmlns:a16="http://schemas.microsoft.com/office/drawing/2014/main" id="{DF88B98C-5934-4B21-BF6C-612868D24E8F}"/>
                </a:ext>
              </a:extLst>
            </p:cNvPr>
            <p:cNvSpPr/>
            <p:nvPr/>
          </p:nvSpPr>
          <p:spPr>
            <a:xfrm>
              <a:off x="10128448" y="2413853"/>
              <a:ext cx="792000" cy="792000"/>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5" name="Grafik 64">
              <a:extLst>
                <a:ext uri="{FF2B5EF4-FFF2-40B4-BE49-F238E27FC236}">
                  <a16:creationId xmlns:a16="http://schemas.microsoft.com/office/drawing/2014/main" id="{BB4ABEF0-5645-4215-9108-B1809C65B46B}"/>
                </a:ext>
              </a:extLst>
            </p:cNvPr>
            <p:cNvPicPr>
              <a:picLocks noChangeAspect="1"/>
            </p:cNvPicPr>
            <p:nvPr/>
          </p:nvPicPr>
          <p:blipFill>
            <a:blip r:embed="rId4"/>
            <a:stretch>
              <a:fillRect/>
            </a:stretch>
          </p:blipFill>
          <p:spPr>
            <a:xfrm>
              <a:off x="10272464" y="2560665"/>
              <a:ext cx="482400" cy="482400"/>
            </a:xfrm>
            <a:prstGeom prst="rect">
              <a:avLst/>
            </a:prstGeom>
            <a:effectLst/>
          </p:spPr>
        </p:pic>
        <p:sp>
          <p:nvSpPr>
            <p:cNvPr id="70" name="Textfeld 69">
              <a:extLst>
                <a:ext uri="{FF2B5EF4-FFF2-40B4-BE49-F238E27FC236}">
                  <a16:creationId xmlns:a16="http://schemas.microsoft.com/office/drawing/2014/main" id="{A90EABDA-5495-4755-AB3A-BCB5F9E9CF53}"/>
                </a:ext>
              </a:extLst>
            </p:cNvPr>
            <p:cNvSpPr txBox="1"/>
            <p:nvPr/>
          </p:nvSpPr>
          <p:spPr>
            <a:xfrm>
              <a:off x="10513396" y="1510974"/>
              <a:ext cx="2016224" cy="769441"/>
            </a:xfrm>
            <a:prstGeom prst="rect">
              <a:avLst/>
            </a:prstGeom>
            <a:noFill/>
          </p:spPr>
          <p:txBody>
            <a:bodyPr wrap="square" rtlCol="0">
              <a:spAutoFit/>
            </a:bodyPr>
            <a:lstStyle/>
            <a:p>
              <a:pPr marL="0" indent="0">
                <a:spcBef>
                  <a:spcPts val="0"/>
                </a:spcBef>
                <a:buNone/>
              </a:pPr>
              <a:r>
                <a:rPr lang="en-US" sz="1600" b="1" dirty="0">
                  <a:solidFill>
                    <a:srgbClr val="3B3B3B"/>
                  </a:solidFill>
                  <a:effectLst/>
                  <a:latin typeface="Avenir LT Std 65 Medium" panose="020B0603020203020204" pitchFamily="34" charset="0"/>
                  <a:ea typeface="+mj-ea"/>
                  <a:cs typeface="+mj-cs"/>
                </a:rPr>
                <a:t>2045</a:t>
              </a:r>
              <a:r>
                <a:rPr lang="en-US" sz="1600" b="1" dirty="0">
                  <a:solidFill>
                    <a:srgbClr val="3B3B3B"/>
                  </a:solidFill>
                  <a:effectLst/>
                  <a:latin typeface="Avenir LT Std 35 Light" panose="020B0402020203020204" pitchFamily="34" charset="0"/>
                  <a:ea typeface="+mj-ea"/>
                  <a:cs typeface="+mj-cs"/>
                </a:rPr>
                <a:t> </a:t>
              </a:r>
            </a:p>
            <a:p>
              <a:pPr marL="0" indent="0">
                <a:spcBef>
                  <a:spcPts val="0"/>
                </a:spcBef>
                <a:buNone/>
              </a:pPr>
              <a:r>
                <a:rPr lang="en-US" sz="1400" b="1" dirty="0" err="1">
                  <a:solidFill>
                    <a:srgbClr val="3B3B3B"/>
                  </a:solidFill>
                  <a:effectLst/>
                  <a:latin typeface="Avenir LT Std 35 Light" panose="020B0402020203020204" pitchFamily="34" charset="0"/>
                  <a:ea typeface="+mj-ea"/>
                  <a:cs typeface="+mj-cs"/>
                </a:rPr>
                <a:t>Kein</a:t>
              </a:r>
              <a:r>
                <a:rPr lang="en-US" sz="1400" b="1" dirty="0">
                  <a:solidFill>
                    <a:srgbClr val="3B3B3B"/>
                  </a:solidFill>
                  <a:effectLst/>
                  <a:latin typeface="Avenir LT Std 35 Light" panose="020B0402020203020204" pitchFamily="34" charset="0"/>
                  <a:ea typeface="+mj-ea"/>
                  <a:cs typeface="+mj-cs"/>
                </a:rPr>
                <a:t> </a:t>
              </a:r>
              <a:r>
                <a:rPr lang="en-US" sz="1400" b="1" dirty="0" err="1">
                  <a:solidFill>
                    <a:srgbClr val="3B3B3B"/>
                  </a:solidFill>
                  <a:effectLst/>
                  <a:latin typeface="Avenir LT Std 35 Light" panose="020B0402020203020204" pitchFamily="34" charset="0"/>
                  <a:ea typeface="+mj-ea"/>
                  <a:cs typeface="+mj-cs"/>
                </a:rPr>
                <a:t>fossiler</a:t>
              </a:r>
              <a:r>
                <a:rPr lang="en-US" sz="1400" b="1" dirty="0">
                  <a:solidFill>
                    <a:srgbClr val="3B3B3B"/>
                  </a:solidFill>
                  <a:effectLst/>
                  <a:latin typeface="Avenir LT Std 35 Light" panose="020B0402020203020204" pitchFamily="34" charset="0"/>
                  <a:ea typeface="+mj-ea"/>
                  <a:cs typeface="+mj-cs"/>
                </a:rPr>
                <a:t> </a:t>
              </a:r>
              <a:r>
                <a:rPr lang="en-US" sz="1400" b="1" dirty="0" err="1">
                  <a:solidFill>
                    <a:srgbClr val="3B3B3B"/>
                  </a:solidFill>
                  <a:effectLst/>
                  <a:latin typeface="Avenir LT Std 35 Light" panose="020B0402020203020204" pitchFamily="34" charset="0"/>
                  <a:ea typeface="+mj-ea"/>
                  <a:cs typeface="+mj-cs"/>
                </a:rPr>
                <a:t>Anteil</a:t>
              </a:r>
              <a:r>
                <a:rPr lang="en-US" sz="1400" b="1" dirty="0">
                  <a:solidFill>
                    <a:srgbClr val="3B3B3B"/>
                  </a:solidFill>
                  <a:effectLst/>
                  <a:latin typeface="Avenir LT Std 35 Light" panose="020B0402020203020204" pitchFamily="34" charset="0"/>
                  <a:ea typeface="+mj-ea"/>
                  <a:cs typeface="+mj-cs"/>
                </a:rPr>
                <a:t> </a:t>
              </a:r>
              <a:r>
                <a:rPr lang="en-US" sz="1400" b="1" dirty="0" err="1">
                  <a:solidFill>
                    <a:srgbClr val="3B3B3B"/>
                  </a:solidFill>
                  <a:effectLst/>
                  <a:latin typeface="Avenir LT Std 35 Light" panose="020B0402020203020204" pitchFamily="34" charset="0"/>
                  <a:ea typeface="+mj-ea"/>
                  <a:cs typeface="+mj-cs"/>
                </a:rPr>
                <a:t>mehr</a:t>
              </a:r>
              <a:r>
                <a:rPr lang="en-US" sz="1400" b="1" dirty="0">
                  <a:solidFill>
                    <a:srgbClr val="3B3B3B"/>
                  </a:solidFill>
                  <a:effectLst/>
                  <a:latin typeface="Avenir LT Std 35 Light" panose="020B0402020203020204" pitchFamily="34" charset="0"/>
                  <a:ea typeface="+mj-ea"/>
                  <a:cs typeface="+mj-cs"/>
                </a:rPr>
                <a:t> </a:t>
              </a:r>
              <a:r>
                <a:rPr lang="en-US" sz="1400" b="1" dirty="0" err="1">
                  <a:solidFill>
                    <a:srgbClr val="3B3B3B"/>
                  </a:solidFill>
                  <a:effectLst/>
                  <a:latin typeface="Avenir LT Std 35 Light" panose="020B0402020203020204" pitchFamily="34" charset="0"/>
                  <a:ea typeface="+mj-ea"/>
                  <a:cs typeface="+mj-cs"/>
                </a:rPr>
                <a:t>erlaubt</a:t>
              </a:r>
              <a:endParaRPr lang="en-US" sz="1400" b="1" dirty="0">
                <a:solidFill>
                  <a:srgbClr val="3B3B3B"/>
                </a:solidFill>
                <a:effectLst/>
                <a:latin typeface="Avenir LT Std 35 Light" panose="020B0402020203020204" pitchFamily="34" charset="0"/>
                <a:ea typeface="+mj-ea"/>
                <a:cs typeface="+mj-cs"/>
              </a:endParaRPr>
            </a:p>
          </p:txBody>
        </p:sp>
      </p:grpSp>
      <p:cxnSp>
        <p:nvCxnSpPr>
          <p:cNvPr id="39" name="Gerader Verbinder 38">
            <a:extLst>
              <a:ext uri="{FF2B5EF4-FFF2-40B4-BE49-F238E27FC236}">
                <a16:creationId xmlns:a16="http://schemas.microsoft.com/office/drawing/2014/main" id="{2F51E38C-883F-4046-A43F-65B4544B07B2}"/>
              </a:ext>
            </a:extLst>
          </p:cNvPr>
          <p:cNvCxnSpPr>
            <a:cxnSpLocks/>
            <a:stCxn id="64" idx="4"/>
          </p:cNvCxnSpPr>
          <p:nvPr/>
        </p:nvCxnSpPr>
        <p:spPr>
          <a:xfrm flipH="1">
            <a:off x="10081348" y="3539703"/>
            <a:ext cx="11052" cy="1000974"/>
          </a:xfrm>
          <a:prstGeom prst="line">
            <a:avLst/>
          </a:prstGeom>
        </p:spPr>
        <p:style>
          <a:lnRef idx="1">
            <a:schemeClr val="dk1"/>
          </a:lnRef>
          <a:fillRef idx="0">
            <a:schemeClr val="dk1"/>
          </a:fillRef>
          <a:effectRef idx="0">
            <a:schemeClr val="dk1"/>
          </a:effectRef>
          <a:fontRef idx="minor">
            <a:schemeClr val="tx1"/>
          </a:fontRef>
        </p:style>
      </p:cxnSp>
      <p:sp>
        <p:nvSpPr>
          <p:cNvPr id="40" name="Rechteck: abgerundete Ecken 39">
            <a:extLst>
              <a:ext uri="{FF2B5EF4-FFF2-40B4-BE49-F238E27FC236}">
                <a16:creationId xmlns:a16="http://schemas.microsoft.com/office/drawing/2014/main" id="{58C927CB-F0C6-4713-ABC4-0367E3E7B848}"/>
              </a:ext>
            </a:extLst>
          </p:cNvPr>
          <p:cNvSpPr/>
          <p:nvPr/>
        </p:nvSpPr>
        <p:spPr>
          <a:xfrm>
            <a:off x="9690145" y="4540677"/>
            <a:ext cx="792086" cy="422129"/>
          </a:xfrm>
          <a:prstGeom prst="roundRect">
            <a:avLst/>
          </a:prstGeom>
          <a:solidFill>
            <a:schemeClr val="accent3"/>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600" b="1" dirty="0">
                <a:solidFill>
                  <a:srgbClr val="3B3B3B"/>
                </a:solidFill>
                <a:effectLst/>
                <a:latin typeface="Avenir LT Std 35 Light" panose="020B0402020203020204" pitchFamily="34" charset="0"/>
              </a:rPr>
              <a:t>100%</a:t>
            </a:r>
            <a:endParaRPr lang="en-DE" sz="1600" b="1" dirty="0">
              <a:solidFill>
                <a:srgbClr val="3B3B3B"/>
              </a:solidFill>
              <a:effectLst/>
              <a:latin typeface="Avenir LT Std 35 Light" panose="020B0402020203020204" pitchFamily="34" charset="0"/>
            </a:endParaRPr>
          </a:p>
        </p:txBody>
      </p:sp>
      <p:pic>
        <p:nvPicPr>
          <p:cNvPr id="9" name="Grafik 8">
            <a:extLst>
              <a:ext uri="{FF2B5EF4-FFF2-40B4-BE49-F238E27FC236}">
                <a16:creationId xmlns:a16="http://schemas.microsoft.com/office/drawing/2014/main" id="{61D1F659-4DE4-4F95-94FA-7A353EECDFED}"/>
              </a:ext>
            </a:extLst>
          </p:cNvPr>
          <p:cNvPicPr>
            <a:picLocks noChangeAspect="1"/>
          </p:cNvPicPr>
          <p:nvPr/>
        </p:nvPicPr>
        <p:blipFill>
          <a:blip r:embed="rId5"/>
          <a:stretch>
            <a:fillRect/>
          </a:stretch>
        </p:blipFill>
        <p:spPr>
          <a:xfrm>
            <a:off x="9902240" y="5058994"/>
            <a:ext cx="358216" cy="358216"/>
          </a:xfrm>
          <a:prstGeom prst="rect">
            <a:avLst/>
          </a:prstGeom>
        </p:spPr>
      </p:pic>
      <p:cxnSp>
        <p:nvCxnSpPr>
          <p:cNvPr id="50" name="Gerader Verbinder 49">
            <a:extLst>
              <a:ext uri="{FF2B5EF4-FFF2-40B4-BE49-F238E27FC236}">
                <a16:creationId xmlns:a16="http://schemas.microsoft.com/office/drawing/2014/main" id="{7882E71B-5C69-4F7C-938E-F2084B854A7F}"/>
              </a:ext>
            </a:extLst>
          </p:cNvPr>
          <p:cNvCxnSpPr>
            <a:cxnSpLocks/>
          </p:cNvCxnSpPr>
          <p:nvPr/>
        </p:nvCxnSpPr>
        <p:spPr>
          <a:xfrm>
            <a:off x="1631504" y="1829795"/>
            <a:ext cx="0" cy="917908"/>
          </a:xfrm>
          <a:prstGeom prst="line">
            <a:avLst/>
          </a:prstGeom>
        </p:spPr>
        <p:style>
          <a:lnRef idx="1">
            <a:schemeClr val="dk1"/>
          </a:lnRef>
          <a:fillRef idx="0">
            <a:schemeClr val="dk1"/>
          </a:fillRef>
          <a:effectRef idx="0">
            <a:schemeClr val="dk1"/>
          </a:effectRef>
          <a:fontRef idx="minor">
            <a:schemeClr val="tx1"/>
          </a:fontRef>
        </p:style>
      </p:cxnSp>
      <p:cxnSp>
        <p:nvCxnSpPr>
          <p:cNvPr id="51" name="Gerader Verbinder 50">
            <a:extLst>
              <a:ext uri="{FF2B5EF4-FFF2-40B4-BE49-F238E27FC236}">
                <a16:creationId xmlns:a16="http://schemas.microsoft.com/office/drawing/2014/main" id="{D8403D11-B280-4D23-8A16-B62A64AB8F86}"/>
              </a:ext>
            </a:extLst>
          </p:cNvPr>
          <p:cNvCxnSpPr>
            <a:cxnSpLocks/>
          </p:cNvCxnSpPr>
          <p:nvPr/>
        </p:nvCxnSpPr>
        <p:spPr>
          <a:xfrm>
            <a:off x="3056447" y="1829795"/>
            <a:ext cx="0" cy="917908"/>
          </a:xfrm>
          <a:prstGeom prst="line">
            <a:avLst/>
          </a:prstGeom>
        </p:spPr>
        <p:style>
          <a:lnRef idx="1">
            <a:schemeClr val="dk1"/>
          </a:lnRef>
          <a:fillRef idx="0">
            <a:schemeClr val="dk1"/>
          </a:fillRef>
          <a:effectRef idx="0">
            <a:schemeClr val="dk1"/>
          </a:effectRef>
          <a:fontRef idx="minor">
            <a:schemeClr val="tx1"/>
          </a:fontRef>
        </p:style>
      </p:cxnSp>
      <p:cxnSp>
        <p:nvCxnSpPr>
          <p:cNvPr id="52" name="Gerader Verbinder 51">
            <a:extLst>
              <a:ext uri="{FF2B5EF4-FFF2-40B4-BE49-F238E27FC236}">
                <a16:creationId xmlns:a16="http://schemas.microsoft.com/office/drawing/2014/main" id="{B555BC04-0233-4A98-80ED-E5F3F446D264}"/>
              </a:ext>
            </a:extLst>
          </p:cNvPr>
          <p:cNvCxnSpPr>
            <a:cxnSpLocks/>
          </p:cNvCxnSpPr>
          <p:nvPr/>
        </p:nvCxnSpPr>
        <p:spPr>
          <a:xfrm>
            <a:off x="10081348" y="1829795"/>
            <a:ext cx="0" cy="917908"/>
          </a:xfrm>
          <a:prstGeom prst="line">
            <a:avLst/>
          </a:prstGeom>
        </p:spPr>
        <p:style>
          <a:lnRef idx="1">
            <a:schemeClr val="dk1"/>
          </a:lnRef>
          <a:fillRef idx="0">
            <a:schemeClr val="dk1"/>
          </a:fillRef>
          <a:effectRef idx="0">
            <a:schemeClr val="dk1"/>
          </a:effectRef>
          <a:fontRef idx="minor">
            <a:schemeClr val="tx1"/>
          </a:fontRef>
        </p:style>
      </p:cxnSp>
      <p:grpSp>
        <p:nvGrpSpPr>
          <p:cNvPr id="47" name="Gruppieren 46">
            <a:extLst>
              <a:ext uri="{FF2B5EF4-FFF2-40B4-BE49-F238E27FC236}">
                <a16:creationId xmlns:a16="http://schemas.microsoft.com/office/drawing/2014/main" id="{428D568D-EDC6-4104-90CA-2DD99B089BA7}"/>
              </a:ext>
            </a:extLst>
          </p:cNvPr>
          <p:cNvGrpSpPr/>
          <p:nvPr/>
        </p:nvGrpSpPr>
        <p:grpSpPr>
          <a:xfrm>
            <a:off x="2652285" y="2742279"/>
            <a:ext cx="792000" cy="792000"/>
            <a:chOff x="4033529" y="2781016"/>
            <a:chExt cx="792000" cy="792000"/>
          </a:xfrm>
        </p:grpSpPr>
        <p:sp>
          <p:nvSpPr>
            <p:cNvPr id="48" name="Ellipse 47">
              <a:extLst>
                <a:ext uri="{FF2B5EF4-FFF2-40B4-BE49-F238E27FC236}">
                  <a16:creationId xmlns:a16="http://schemas.microsoft.com/office/drawing/2014/main" id="{1F945195-2854-433B-9C52-34B55BEFD152}"/>
                </a:ext>
              </a:extLst>
            </p:cNvPr>
            <p:cNvSpPr/>
            <p:nvPr/>
          </p:nvSpPr>
          <p:spPr>
            <a:xfrm>
              <a:off x="4033529" y="2781016"/>
              <a:ext cx="792000" cy="792000"/>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9" name="Grafik 48">
              <a:extLst>
                <a:ext uri="{FF2B5EF4-FFF2-40B4-BE49-F238E27FC236}">
                  <a16:creationId xmlns:a16="http://schemas.microsoft.com/office/drawing/2014/main" id="{92FABCD4-D059-4DE5-8F48-E1F1991A5A91}"/>
                </a:ext>
              </a:extLst>
            </p:cNvPr>
            <p:cNvPicPr>
              <a:picLocks noChangeAspect="1"/>
            </p:cNvPicPr>
            <p:nvPr/>
          </p:nvPicPr>
          <p:blipFill>
            <a:blip r:embed="rId6"/>
            <a:stretch>
              <a:fillRect/>
            </a:stretch>
          </p:blipFill>
          <p:spPr>
            <a:xfrm>
              <a:off x="4207983" y="2936361"/>
              <a:ext cx="463301" cy="463301"/>
            </a:xfrm>
            <a:prstGeom prst="rect">
              <a:avLst/>
            </a:prstGeom>
          </p:spPr>
        </p:pic>
      </p:grpSp>
      <p:cxnSp>
        <p:nvCxnSpPr>
          <p:cNvPr id="41" name="Gerader Verbinder 40">
            <a:extLst>
              <a:ext uri="{FF2B5EF4-FFF2-40B4-BE49-F238E27FC236}">
                <a16:creationId xmlns:a16="http://schemas.microsoft.com/office/drawing/2014/main" id="{2EA8FAD2-624B-4E8F-9512-A15D90078E41}"/>
              </a:ext>
            </a:extLst>
          </p:cNvPr>
          <p:cNvCxnSpPr>
            <a:cxnSpLocks/>
          </p:cNvCxnSpPr>
          <p:nvPr/>
        </p:nvCxnSpPr>
        <p:spPr>
          <a:xfrm>
            <a:off x="3719736" y="3140968"/>
            <a:ext cx="0" cy="2808314"/>
          </a:xfrm>
          <a:prstGeom prst="line">
            <a:avLst/>
          </a:prstGeom>
        </p:spPr>
        <p:style>
          <a:lnRef idx="1">
            <a:schemeClr val="dk1"/>
          </a:lnRef>
          <a:fillRef idx="0">
            <a:schemeClr val="dk1"/>
          </a:fillRef>
          <a:effectRef idx="0">
            <a:schemeClr val="dk1"/>
          </a:effectRef>
          <a:fontRef idx="minor">
            <a:schemeClr val="tx1"/>
          </a:fontRef>
        </p:style>
      </p:cxnSp>
      <p:cxnSp>
        <p:nvCxnSpPr>
          <p:cNvPr id="42" name="Gerade Verbindung mit Pfeil 41">
            <a:extLst>
              <a:ext uri="{FF2B5EF4-FFF2-40B4-BE49-F238E27FC236}">
                <a16:creationId xmlns:a16="http://schemas.microsoft.com/office/drawing/2014/main" id="{9771D194-6855-482A-B032-743F849194D2}"/>
              </a:ext>
            </a:extLst>
          </p:cNvPr>
          <p:cNvCxnSpPr>
            <a:cxnSpLocks/>
          </p:cNvCxnSpPr>
          <p:nvPr/>
        </p:nvCxnSpPr>
        <p:spPr>
          <a:xfrm>
            <a:off x="3719736" y="4005064"/>
            <a:ext cx="6372664"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44" name="Textfeld 43">
            <a:extLst>
              <a:ext uri="{FF2B5EF4-FFF2-40B4-BE49-F238E27FC236}">
                <a16:creationId xmlns:a16="http://schemas.microsoft.com/office/drawing/2014/main" id="{528472B9-B61D-407A-B525-D1BEB771074E}"/>
              </a:ext>
            </a:extLst>
          </p:cNvPr>
          <p:cNvSpPr txBox="1"/>
          <p:nvPr/>
        </p:nvSpPr>
        <p:spPr>
          <a:xfrm>
            <a:off x="4439816" y="3283437"/>
            <a:ext cx="4824526" cy="646331"/>
          </a:xfrm>
          <a:prstGeom prst="rect">
            <a:avLst/>
          </a:prstGeom>
          <a:noFill/>
        </p:spPr>
        <p:txBody>
          <a:bodyPr wrap="square" rtlCol="0">
            <a:spAutoFit/>
          </a:bodyPr>
          <a:lstStyle/>
          <a:p>
            <a:pPr marL="0" indent="0" algn="ctr">
              <a:spcBef>
                <a:spcPts val="0"/>
              </a:spcBef>
              <a:buNone/>
            </a:pPr>
            <a:r>
              <a:rPr lang="de-DE" sz="1200" dirty="0">
                <a:solidFill>
                  <a:schemeClr val="tx1"/>
                </a:solidFill>
                <a:effectLst/>
                <a:latin typeface="Avenir LT Std 45 Book" panose="020B0502020203020204" pitchFamily="34" charset="0"/>
              </a:rPr>
              <a:t>Während dieser Phase müssen min. 65 % erneuerbare Gase verwendet werden, </a:t>
            </a:r>
            <a:r>
              <a:rPr lang="de-DE" sz="1200" b="1" dirty="0">
                <a:solidFill>
                  <a:schemeClr val="tx1"/>
                </a:solidFill>
                <a:effectLst/>
                <a:latin typeface="Avenir LT Std 45 Book" panose="020B0502020203020204" pitchFamily="34" charset="0"/>
              </a:rPr>
              <a:t>ab 2045 </a:t>
            </a:r>
            <a:r>
              <a:rPr lang="de-DE" sz="1200" dirty="0">
                <a:solidFill>
                  <a:schemeClr val="tx1"/>
                </a:solidFill>
                <a:effectLst/>
                <a:latin typeface="Avenir LT Std 45 Book" panose="020B0502020203020204" pitchFamily="34" charset="0"/>
              </a:rPr>
              <a:t>ist jedoch der vollständige Umstieg auf erneuerbare Energien erforderlich.</a:t>
            </a:r>
            <a:endParaRPr lang="en-DE" sz="1200" dirty="0" err="1">
              <a:solidFill>
                <a:schemeClr val="tx1"/>
              </a:solidFill>
              <a:effectLst/>
              <a:latin typeface="Avenir LT Std 45 Book" panose="020B0502020203020204" pitchFamily="34" charset="0"/>
              <a:ea typeface="+mj-ea"/>
              <a:cs typeface="+mj-cs"/>
            </a:endParaRPr>
          </a:p>
        </p:txBody>
      </p:sp>
      <p:pic>
        <p:nvPicPr>
          <p:cNvPr id="56" name="Grafik 55">
            <a:extLst>
              <a:ext uri="{FF2B5EF4-FFF2-40B4-BE49-F238E27FC236}">
                <a16:creationId xmlns:a16="http://schemas.microsoft.com/office/drawing/2014/main" id="{B4CAEA6D-F937-4517-BBB2-68EC6840CEBD}"/>
              </a:ext>
            </a:extLst>
          </p:cNvPr>
          <p:cNvPicPr>
            <a:picLocks noChangeAspect="1"/>
          </p:cNvPicPr>
          <p:nvPr/>
        </p:nvPicPr>
        <p:blipFill>
          <a:blip r:embed="rId7"/>
          <a:stretch>
            <a:fillRect/>
          </a:stretch>
        </p:blipFill>
        <p:spPr>
          <a:xfrm>
            <a:off x="3539692" y="2708873"/>
            <a:ext cx="360087" cy="360087"/>
          </a:xfrm>
          <a:prstGeom prst="rect">
            <a:avLst/>
          </a:prstGeom>
        </p:spPr>
      </p:pic>
      <p:grpSp>
        <p:nvGrpSpPr>
          <p:cNvPr id="17" name="Gruppieren 16">
            <a:extLst>
              <a:ext uri="{FF2B5EF4-FFF2-40B4-BE49-F238E27FC236}">
                <a16:creationId xmlns:a16="http://schemas.microsoft.com/office/drawing/2014/main" id="{C5EEA22B-2266-438E-AB11-C75D9E5A3CA8}"/>
              </a:ext>
            </a:extLst>
          </p:cNvPr>
          <p:cNvGrpSpPr/>
          <p:nvPr/>
        </p:nvGrpSpPr>
        <p:grpSpPr>
          <a:xfrm>
            <a:off x="3782548" y="4077072"/>
            <a:ext cx="1651111" cy="1985407"/>
            <a:chOff x="3782548" y="4251325"/>
            <a:chExt cx="1651111" cy="1985407"/>
          </a:xfrm>
        </p:grpSpPr>
        <p:grpSp>
          <p:nvGrpSpPr>
            <p:cNvPr id="45" name="Gruppieren 44">
              <a:extLst>
                <a:ext uri="{FF2B5EF4-FFF2-40B4-BE49-F238E27FC236}">
                  <a16:creationId xmlns:a16="http://schemas.microsoft.com/office/drawing/2014/main" id="{80D06117-5220-4719-8452-5A3DAF8A1B12}"/>
                </a:ext>
              </a:extLst>
            </p:cNvPr>
            <p:cNvGrpSpPr/>
            <p:nvPr/>
          </p:nvGrpSpPr>
          <p:grpSpPr>
            <a:xfrm>
              <a:off x="3782548" y="4251325"/>
              <a:ext cx="1651111" cy="1985407"/>
              <a:chOff x="4234583" y="4533736"/>
              <a:chExt cx="1651111" cy="1985407"/>
            </a:xfrm>
          </p:grpSpPr>
          <p:sp>
            <p:nvSpPr>
              <p:cNvPr id="46" name="Textfeld 45">
                <a:extLst>
                  <a:ext uri="{FF2B5EF4-FFF2-40B4-BE49-F238E27FC236}">
                    <a16:creationId xmlns:a16="http://schemas.microsoft.com/office/drawing/2014/main" id="{4D9B73A6-0B49-49FB-A538-993484A52329}"/>
                  </a:ext>
                </a:extLst>
              </p:cNvPr>
              <p:cNvSpPr txBox="1"/>
              <p:nvPr/>
            </p:nvSpPr>
            <p:spPr>
              <a:xfrm>
                <a:off x="4234583" y="4533736"/>
                <a:ext cx="1651111" cy="615553"/>
              </a:xfrm>
              <a:prstGeom prst="rect">
                <a:avLst/>
              </a:prstGeom>
              <a:noFill/>
            </p:spPr>
            <p:txBody>
              <a:bodyPr wrap="square" rtlCol="0">
                <a:spAutoFit/>
              </a:bodyPr>
              <a:lstStyle/>
              <a:p>
                <a:pPr>
                  <a:lnSpc>
                    <a:spcPts val="2400"/>
                  </a:lnSpc>
                  <a:spcBef>
                    <a:spcPts val="0"/>
                  </a:spcBef>
                  <a:buNone/>
                </a:pPr>
                <a:r>
                  <a:rPr lang="de-DE" sz="1400" b="1" dirty="0">
                    <a:solidFill>
                      <a:schemeClr val="tx1"/>
                    </a:solidFill>
                    <a:effectLst/>
                    <a:latin typeface="Avenir LT Std 65 Medium" panose="020B0603020203020204" pitchFamily="34" charset="0"/>
                    <a:ea typeface="+mj-ea"/>
                    <a:cs typeface="+mj-cs"/>
                  </a:rPr>
                  <a:t>2029</a:t>
                </a:r>
              </a:p>
              <a:p>
                <a:pPr>
                  <a:spcBef>
                    <a:spcPts val="0"/>
                  </a:spcBef>
                  <a:buNone/>
                </a:pPr>
                <a:endParaRPr lang="de-DE" sz="1400" dirty="0">
                  <a:solidFill>
                    <a:schemeClr val="tx1"/>
                  </a:solidFill>
                  <a:effectLst/>
                  <a:latin typeface="Avenir LT Std 45 Book" panose="020B0502020203020204" pitchFamily="34" charset="0"/>
                  <a:ea typeface="+mj-ea"/>
                  <a:cs typeface="+mj-cs"/>
                </a:endParaRPr>
              </a:p>
            </p:txBody>
          </p:sp>
          <p:sp>
            <p:nvSpPr>
              <p:cNvPr id="54" name="Rechteck: abgerundete Ecken 53">
                <a:extLst>
                  <a:ext uri="{FF2B5EF4-FFF2-40B4-BE49-F238E27FC236}">
                    <a16:creationId xmlns:a16="http://schemas.microsoft.com/office/drawing/2014/main" id="{7BF3DA4C-14C0-4C55-A280-3276E69D2C8A}"/>
                  </a:ext>
                </a:extLst>
              </p:cNvPr>
              <p:cNvSpPr/>
              <p:nvPr/>
            </p:nvSpPr>
            <p:spPr>
              <a:xfrm>
                <a:off x="4364371" y="4999371"/>
                <a:ext cx="792086" cy="422129"/>
              </a:xfrm>
              <a:prstGeom prst="roundRect">
                <a:avLst/>
              </a:prstGeom>
              <a:solidFill>
                <a:srgbClr val="F7BC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600" b="1" dirty="0">
                    <a:solidFill>
                      <a:srgbClr val="3B3B3B"/>
                    </a:solidFill>
                    <a:effectLst/>
                    <a:latin typeface="Avenir LT Std 35 Light" panose="020B0402020203020204" pitchFamily="34" charset="0"/>
                  </a:rPr>
                  <a:t>65%</a:t>
                </a:r>
                <a:endParaRPr lang="en-DE" sz="1600" b="1" dirty="0">
                  <a:solidFill>
                    <a:srgbClr val="3B3B3B"/>
                  </a:solidFill>
                  <a:effectLst/>
                  <a:latin typeface="Avenir LT Std 35 Light" panose="020B0402020203020204" pitchFamily="34" charset="0"/>
                </a:endParaRPr>
              </a:p>
            </p:txBody>
          </p:sp>
          <p:sp>
            <p:nvSpPr>
              <p:cNvPr id="55" name="Textfeld 54">
                <a:extLst>
                  <a:ext uri="{FF2B5EF4-FFF2-40B4-BE49-F238E27FC236}">
                    <a16:creationId xmlns:a16="http://schemas.microsoft.com/office/drawing/2014/main" id="{EE11FBA8-D85A-4E8E-908B-6BA5F19858E2}"/>
                  </a:ext>
                </a:extLst>
              </p:cNvPr>
              <p:cNvSpPr txBox="1"/>
              <p:nvPr/>
            </p:nvSpPr>
            <p:spPr>
              <a:xfrm>
                <a:off x="4274624" y="5164926"/>
                <a:ext cx="1611069" cy="1354217"/>
              </a:xfrm>
              <a:prstGeom prst="rect">
                <a:avLst/>
              </a:prstGeom>
              <a:noFill/>
            </p:spPr>
            <p:txBody>
              <a:bodyPr wrap="square" rtlCol="0">
                <a:spAutoFit/>
              </a:bodyPr>
              <a:lstStyle/>
              <a:p>
                <a:pPr>
                  <a:lnSpc>
                    <a:spcPts val="2400"/>
                  </a:lnSpc>
                  <a:spcBef>
                    <a:spcPts val="0"/>
                  </a:spcBef>
                  <a:buNone/>
                </a:pPr>
                <a:endParaRPr lang="de-DE" sz="2000" b="1" dirty="0">
                  <a:solidFill>
                    <a:schemeClr val="tx1"/>
                  </a:solidFill>
                  <a:effectLst/>
                  <a:latin typeface="Avenir LT Std 45 Book" panose="020B0502020203020204" pitchFamily="34" charset="0"/>
                  <a:ea typeface="+mj-ea"/>
                  <a:cs typeface="+mj-cs"/>
                </a:endParaRPr>
              </a:p>
              <a:p>
                <a:pPr>
                  <a:spcBef>
                    <a:spcPts val="0"/>
                  </a:spcBef>
                  <a:buNone/>
                </a:pPr>
                <a:r>
                  <a:rPr lang="de-DE" sz="1400" dirty="0">
                    <a:solidFill>
                      <a:schemeClr val="tx1"/>
                    </a:solidFill>
                    <a:effectLst/>
                    <a:latin typeface="Avenir LT Std 45 Book" panose="020B0502020203020204" pitchFamily="34" charset="0"/>
                    <a:ea typeface="+mj-ea"/>
                    <a:cs typeface="+mj-cs"/>
                  </a:rPr>
                  <a:t>Einbau einer Erdgastherme mit 65 % </a:t>
                </a:r>
                <a:r>
                  <a:rPr lang="de-DE" sz="1400" b="1" dirty="0">
                    <a:solidFill>
                      <a:schemeClr val="accent3">
                        <a:lumMod val="75000"/>
                      </a:schemeClr>
                    </a:solidFill>
                    <a:effectLst/>
                    <a:latin typeface="Avenir LT Std 65 Medium" panose="020B0603020203020204" pitchFamily="34" charset="0"/>
                    <a:ea typeface="+mj-ea"/>
                    <a:cs typeface="+mj-cs"/>
                  </a:rPr>
                  <a:t>EE-Anteil</a:t>
                </a:r>
              </a:p>
              <a:p>
                <a:pPr marL="0" indent="0">
                  <a:lnSpc>
                    <a:spcPts val="2400"/>
                  </a:lnSpc>
                  <a:spcBef>
                    <a:spcPts val="0"/>
                  </a:spcBef>
                  <a:buNone/>
                </a:pPr>
                <a:endParaRPr lang="en-US" sz="2000" dirty="0">
                  <a:solidFill>
                    <a:schemeClr val="tx1"/>
                  </a:solidFill>
                  <a:effectLst/>
                  <a:ea typeface="+mj-ea"/>
                  <a:cs typeface="+mj-cs"/>
                </a:endParaRPr>
              </a:p>
            </p:txBody>
          </p:sp>
        </p:grpSp>
        <p:pic>
          <p:nvPicPr>
            <p:cNvPr id="16" name="Grafik 15">
              <a:extLst>
                <a:ext uri="{FF2B5EF4-FFF2-40B4-BE49-F238E27FC236}">
                  <a16:creationId xmlns:a16="http://schemas.microsoft.com/office/drawing/2014/main" id="{FDE32E8A-9BB2-4B56-8620-9C13277AA426}"/>
                </a:ext>
              </a:extLst>
            </p:cNvPr>
            <p:cNvPicPr>
              <a:picLocks noChangeAspect="1"/>
            </p:cNvPicPr>
            <p:nvPr/>
          </p:nvPicPr>
          <p:blipFill>
            <a:blip r:embed="rId8"/>
            <a:stretch>
              <a:fillRect/>
            </a:stretch>
          </p:blipFill>
          <p:spPr>
            <a:xfrm>
              <a:off x="4834210" y="4777742"/>
              <a:ext cx="307015" cy="307015"/>
            </a:xfrm>
            <a:prstGeom prst="rect">
              <a:avLst/>
            </a:prstGeom>
          </p:spPr>
        </p:pic>
      </p:grpSp>
      <p:sp>
        <p:nvSpPr>
          <p:cNvPr id="37" name="Foliennummer">
            <a:extLst>
              <a:ext uri="{FF2B5EF4-FFF2-40B4-BE49-F238E27FC236}">
                <a16:creationId xmlns:a16="http://schemas.microsoft.com/office/drawing/2014/main" id="{B324310F-5F1A-40AB-910E-D6713E939114}"/>
              </a:ext>
            </a:extLst>
          </p:cNvPr>
          <p:cNvSpPr txBox="1">
            <a:spLocks/>
          </p:cNvSpPr>
          <p:nvPr/>
        </p:nvSpPr>
        <p:spPr bwMode="gray">
          <a:xfrm>
            <a:off x="263352" y="6513564"/>
            <a:ext cx="1008112" cy="288000"/>
          </a:xfrm>
          <a:prstGeom prst="rect">
            <a:avLst/>
          </a:prstGeom>
        </p:spPr>
        <p:txBody>
          <a:bodyPr vert="horz" lIns="0" tIns="0" rIns="0" bIns="0" rtlCol="0" anchor="ctr" anchorCtr="0"/>
          <a:lstStyle>
            <a:defPPr>
              <a:defRPr lang="de-DE"/>
            </a:defPPr>
            <a:lvl1pPr algn="l" rtl="0" fontAlgn="base">
              <a:spcBef>
                <a:spcPct val="20000"/>
              </a:spcBef>
              <a:spcAft>
                <a:spcPct val="0"/>
              </a:spcAft>
              <a:buChar char="•"/>
              <a:defRPr lang="de-DE" sz="1000" kern="1200" cap="none" smtClean="0">
                <a:solidFill>
                  <a:srgbClr val="2C2C2C"/>
                </a:solidFill>
                <a:effectLst/>
                <a:latin typeface="Avenir LT Std 65 Medium" panose="020B0603020203020204" pitchFamily="34" charset="0"/>
                <a:ea typeface="+mn-ea"/>
                <a:cs typeface="+mn-cs"/>
              </a:defRPr>
            </a:lvl1pPr>
            <a:lvl2pPr marL="4572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2pPr>
            <a:lvl3pPr marL="9144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3pPr>
            <a:lvl4pPr marL="13716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4pPr>
            <a:lvl5pPr marL="18288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5pPr>
            <a:lvl6pPr marL="22860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6pPr>
            <a:lvl7pPr marL="27432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7pPr>
            <a:lvl8pPr marL="32004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8pPr>
            <a:lvl9pPr marL="36576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9pPr>
          </a:lstStyle>
          <a:p>
            <a:pPr>
              <a:buFontTx/>
              <a:buNone/>
            </a:pPr>
            <a:r>
              <a:rPr lang="de-DE"/>
              <a:t>Folie </a:t>
            </a:r>
            <a:fld id="{02CEFE82-39F2-4F47-8A0C-D5AB3496FA5C}" type="slidenum">
              <a:rPr smtClean="0"/>
              <a:pPr>
                <a:buFontTx/>
                <a:buNone/>
              </a:pPr>
              <a:t>39</a:t>
            </a:fld>
            <a:endParaRPr dirty="0"/>
          </a:p>
        </p:txBody>
      </p:sp>
    </p:spTree>
    <p:extLst>
      <p:ext uri="{BB962C8B-B14F-4D97-AF65-F5344CB8AC3E}">
        <p14:creationId xmlns:p14="http://schemas.microsoft.com/office/powerpoint/2010/main" val="324256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C660080E-09E2-4357-A6C2-D670E6D2E987}"/>
              </a:ext>
            </a:extLst>
          </p:cNvPr>
          <p:cNvSpPr txBox="1"/>
          <p:nvPr/>
        </p:nvSpPr>
        <p:spPr>
          <a:xfrm>
            <a:off x="332271" y="436602"/>
            <a:ext cx="9361040" cy="400110"/>
          </a:xfrm>
          <a:prstGeom prst="rect">
            <a:avLst/>
          </a:prstGeom>
          <a:noFill/>
        </p:spPr>
        <p:txBody>
          <a:bodyPr wrap="square">
            <a:spAutoFit/>
          </a:bodyPr>
          <a:lstStyle>
            <a:defPPr>
              <a:defRPr lang="de-DE"/>
            </a:defPPr>
            <a:lvl1pPr>
              <a:spcBef>
                <a:spcPts val="0"/>
              </a:spcBef>
              <a:buNone/>
              <a:defRPr sz="2800" b="1">
                <a:solidFill>
                  <a:srgbClr val="F7B105"/>
                </a:solidFill>
                <a:effectLst/>
                <a:latin typeface="Avenir LT Std 35 Light" panose="020B0402020203020204" pitchFamily="34" charset="0"/>
                <a:cs typeface="Segoe UI Light" panose="020B0502040204020203" pitchFamily="34" charset="0"/>
              </a:defRPr>
            </a:lvl1pPr>
          </a:lstStyle>
          <a:p>
            <a:r>
              <a:rPr lang="de-DE" dirty="0"/>
              <a:t>Welche Heizungen erfüllen die 65-Prozent-EE-Pflicht</a:t>
            </a:r>
            <a:r>
              <a:rPr lang="en-US" dirty="0"/>
              <a:t>?</a:t>
            </a:r>
            <a:endParaRPr lang="de-DE" dirty="0"/>
          </a:p>
        </p:txBody>
      </p:sp>
      <p:sp>
        <p:nvSpPr>
          <p:cNvPr id="26" name="Rechteck: abgerundete Ecken 59">
            <a:extLst>
              <a:ext uri="{FF2B5EF4-FFF2-40B4-BE49-F238E27FC236}">
                <a16:creationId xmlns:a16="http://schemas.microsoft.com/office/drawing/2014/main" id="{73447899-0577-4E1A-8E9B-1A52F048567B}"/>
              </a:ext>
            </a:extLst>
          </p:cNvPr>
          <p:cNvSpPr/>
          <p:nvPr/>
        </p:nvSpPr>
        <p:spPr>
          <a:xfrm>
            <a:off x="7335412" y="4907575"/>
            <a:ext cx="3873155" cy="1113713"/>
          </a:xfrm>
          <a:prstGeom prst="roundRect">
            <a:avLst>
              <a:gd name="adj" fmla="val 16192"/>
            </a:avLst>
          </a:prstGeom>
          <a:solidFill>
            <a:schemeClr val="bg1">
              <a:lumMod val="9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abgerundete Ecken 59">
            <a:extLst>
              <a:ext uri="{FF2B5EF4-FFF2-40B4-BE49-F238E27FC236}">
                <a16:creationId xmlns:a16="http://schemas.microsoft.com/office/drawing/2014/main" id="{8AB9F4A9-41F8-4540-B22B-DEE29530DB41}"/>
              </a:ext>
            </a:extLst>
          </p:cNvPr>
          <p:cNvSpPr/>
          <p:nvPr/>
        </p:nvSpPr>
        <p:spPr>
          <a:xfrm>
            <a:off x="623392" y="2495038"/>
            <a:ext cx="3888432" cy="1113713"/>
          </a:xfrm>
          <a:prstGeom prst="roundRect">
            <a:avLst>
              <a:gd name="adj" fmla="val 16192"/>
            </a:avLst>
          </a:prstGeom>
          <a:solidFill>
            <a:schemeClr val="bg1">
              <a:lumMod val="9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 name="Rechteck: abgerundete Ecken 59">
            <a:extLst>
              <a:ext uri="{FF2B5EF4-FFF2-40B4-BE49-F238E27FC236}">
                <a16:creationId xmlns:a16="http://schemas.microsoft.com/office/drawing/2014/main" id="{E79FACD8-7FE2-416F-8E07-705CAE726F9C}"/>
              </a:ext>
            </a:extLst>
          </p:cNvPr>
          <p:cNvSpPr/>
          <p:nvPr/>
        </p:nvSpPr>
        <p:spPr>
          <a:xfrm>
            <a:off x="983432" y="4905877"/>
            <a:ext cx="3888432" cy="1113713"/>
          </a:xfrm>
          <a:prstGeom prst="roundRect">
            <a:avLst>
              <a:gd name="adj" fmla="val 16192"/>
            </a:avLst>
          </a:prstGeom>
          <a:solidFill>
            <a:schemeClr val="bg1">
              <a:lumMod val="9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2" name="Gruppieren 11">
            <a:extLst>
              <a:ext uri="{FF2B5EF4-FFF2-40B4-BE49-F238E27FC236}">
                <a16:creationId xmlns:a16="http://schemas.microsoft.com/office/drawing/2014/main" id="{E3652B24-A766-4E18-87EC-4577E7B4AE9E}"/>
              </a:ext>
            </a:extLst>
          </p:cNvPr>
          <p:cNvGrpSpPr/>
          <p:nvPr/>
        </p:nvGrpSpPr>
        <p:grpSpPr>
          <a:xfrm>
            <a:off x="4871864" y="2399475"/>
            <a:ext cx="2448272" cy="2515380"/>
            <a:chOff x="4871864" y="2369319"/>
            <a:chExt cx="2448272" cy="2515380"/>
          </a:xfrm>
        </p:grpSpPr>
        <p:sp>
          <p:nvSpPr>
            <p:cNvPr id="15" name="Ellipse 14">
              <a:extLst>
                <a:ext uri="{FF2B5EF4-FFF2-40B4-BE49-F238E27FC236}">
                  <a16:creationId xmlns:a16="http://schemas.microsoft.com/office/drawing/2014/main" id="{EC95C086-4ED9-4D60-B502-DBD6F1B7E575}"/>
                </a:ext>
              </a:extLst>
            </p:cNvPr>
            <p:cNvSpPr/>
            <p:nvPr/>
          </p:nvSpPr>
          <p:spPr>
            <a:xfrm>
              <a:off x="5357948" y="2890181"/>
              <a:ext cx="1476104" cy="1476104"/>
            </a:xfrm>
            <a:prstGeom prst="ellipse">
              <a:avLst/>
            </a:prstGeom>
            <a:solidFill>
              <a:srgbClr val="F7B104"/>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pic>
          <p:nvPicPr>
            <p:cNvPr id="8" name="Grafik 7">
              <a:extLst>
                <a:ext uri="{FF2B5EF4-FFF2-40B4-BE49-F238E27FC236}">
                  <a16:creationId xmlns:a16="http://schemas.microsoft.com/office/drawing/2014/main" id="{50EB3DC9-BB1A-4EA5-A78E-7A1E358E840B}"/>
                </a:ext>
              </a:extLst>
            </p:cNvPr>
            <p:cNvPicPr>
              <a:picLocks noChangeAspect="1"/>
            </p:cNvPicPr>
            <p:nvPr/>
          </p:nvPicPr>
          <p:blipFill>
            <a:blip r:embed="rId3"/>
            <a:stretch>
              <a:fillRect/>
            </a:stretch>
          </p:blipFill>
          <p:spPr>
            <a:xfrm>
              <a:off x="5519936" y="3052169"/>
              <a:ext cx="1152128" cy="1152128"/>
            </a:xfrm>
            <a:prstGeom prst="rect">
              <a:avLst/>
            </a:prstGeom>
          </p:spPr>
        </p:pic>
        <p:sp>
          <p:nvSpPr>
            <p:cNvPr id="30" name="Ellipse 29">
              <a:extLst>
                <a:ext uri="{FF2B5EF4-FFF2-40B4-BE49-F238E27FC236}">
                  <a16:creationId xmlns:a16="http://schemas.microsoft.com/office/drawing/2014/main" id="{39AD17F1-3EA7-4474-B0BD-1EB496583E2C}"/>
                </a:ext>
              </a:extLst>
            </p:cNvPr>
            <p:cNvSpPr/>
            <p:nvPr/>
          </p:nvSpPr>
          <p:spPr>
            <a:xfrm>
              <a:off x="5141260" y="2726743"/>
              <a:ext cx="216688" cy="215375"/>
            </a:xfrm>
            <a:prstGeom prst="ellipse">
              <a:avLst/>
            </a:prstGeom>
            <a:solidFill>
              <a:srgbClr val="F7B105"/>
            </a:solidFill>
            <a:ln w="635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Ellipse 30">
              <a:extLst>
                <a:ext uri="{FF2B5EF4-FFF2-40B4-BE49-F238E27FC236}">
                  <a16:creationId xmlns:a16="http://schemas.microsoft.com/office/drawing/2014/main" id="{31341BF5-F3AB-4C9A-98CB-73EF5C97CF2B}"/>
                </a:ext>
              </a:extLst>
            </p:cNvPr>
            <p:cNvSpPr/>
            <p:nvPr/>
          </p:nvSpPr>
          <p:spPr>
            <a:xfrm>
              <a:off x="4871864" y="3520545"/>
              <a:ext cx="216688" cy="215375"/>
            </a:xfrm>
            <a:prstGeom prst="ellipse">
              <a:avLst/>
            </a:prstGeom>
            <a:solidFill>
              <a:srgbClr val="F7B105"/>
            </a:solidFill>
            <a:ln w="635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Ellipse 31">
              <a:extLst>
                <a:ext uri="{FF2B5EF4-FFF2-40B4-BE49-F238E27FC236}">
                  <a16:creationId xmlns:a16="http://schemas.microsoft.com/office/drawing/2014/main" id="{F510E409-89EA-4641-9B8A-E4C29E0AD34D}"/>
                </a:ext>
              </a:extLst>
            </p:cNvPr>
            <p:cNvSpPr/>
            <p:nvPr/>
          </p:nvSpPr>
          <p:spPr>
            <a:xfrm>
              <a:off x="5123560" y="4320037"/>
              <a:ext cx="216688" cy="215375"/>
            </a:xfrm>
            <a:prstGeom prst="ellipse">
              <a:avLst/>
            </a:prstGeom>
            <a:solidFill>
              <a:srgbClr val="F7B105"/>
            </a:solidFill>
            <a:ln w="635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94063871-E515-495D-B7F3-44658D096E89}"/>
                </a:ext>
              </a:extLst>
            </p:cNvPr>
            <p:cNvSpPr/>
            <p:nvPr/>
          </p:nvSpPr>
          <p:spPr>
            <a:xfrm>
              <a:off x="6834052" y="2726743"/>
              <a:ext cx="216688" cy="215375"/>
            </a:xfrm>
            <a:prstGeom prst="ellipse">
              <a:avLst/>
            </a:prstGeom>
            <a:solidFill>
              <a:srgbClr val="F7B105"/>
            </a:solidFill>
            <a:ln w="635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Ellipse 34">
              <a:extLst>
                <a:ext uri="{FF2B5EF4-FFF2-40B4-BE49-F238E27FC236}">
                  <a16:creationId xmlns:a16="http://schemas.microsoft.com/office/drawing/2014/main" id="{8870999B-B3E7-470E-9443-27D4C74AF1AC}"/>
                </a:ext>
              </a:extLst>
            </p:cNvPr>
            <p:cNvSpPr/>
            <p:nvPr/>
          </p:nvSpPr>
          <p:spPr>
            <a:xfrm>
              <a:off x="7103448" y="3520545"/>
              <a:ext cx="216688" cy="215375"/>
            </a:xfrm>
            <a:prstGeom prst="ellipse">
              <a:avLst/>
            </a:prstGeom>
            <a:solidFill>
              <a:srgbClr val="F7B105"/>
            </a:solidFill>
            <a:ln w="635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6" name="Ellipse 35">
              <a:extLst>
                <a:ext uri="{FF2B5EF4-FFF2-40B4-BE49-F238E27FC236}">
                  <a16:creationId xmlns:a16="http://schemas.microsoft.com/office/drawing/2014/main" id="{ADE5A634-B16F-4F7A-A024-7BC054D320E2}"/>
                </a:ext>
              </a:extLst>
            </p:cNvPr>
            <p:cNvSpPr/>
            <p:nvPr/>
          </p:nvSpPr>
          <p:spPr>
            <a:xfrm>
              <a:off x="6851752" y="4320036"/>
              <a:ext cx="216688" cy="215375"/>
            </a:xfrm>
            <a:prstGeom prst="ellipse">
              <a:avLst/>
            </a:prstGeom>
            <a:solidFill>
              <a:srgbClr val="F7B105"/>
            </a:solidFill>
            <a:ln w="635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Ellipse 36">
              <a:extLst>
                <a:ext uri="{FF2B5EF4-FFF2-40B4-BE49-F238E27FC236}">
                  <a16:creationId xmlns:a16="http://schemas.microsoft.com/office/drawing/2014/main" id="{3DB65A0A-C17E-4998-BB4E-78E4B79201B1}"/>
                </a:ext>
              </a:extLst>
            </p:cNvPr>
            <p:cNvSpPr/>
            <p:nvPr/>
          </p:nvSpPr>
          <p:spPr>
            <a:xfrm>
              <a:off x="5987656" y="2369319"/>
              <a:ext cx="216688" cy="215375"/>
            </a:xfrm>
            <a:prstGeom prst="ellipse">
              <a:avLst/>
            </a:prstGeom>
            <a:solidFill>
              <a:srgbClr val="F7B105"/>
            </a:solidFill>
            <a:ln w="635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Ellipse 37">
              <a:extLst>
                <a:ext uri="{FF2B5EF4-FFF2-40B4-BE49-F238E27FC236}">
                  <a16:creationId xmlns:a16="http://schemas.microsoft.com/office/drawing/2014/main" id="{89840553-F9DE-4AA6-9225-627F524B5F59}"/>
                </a:ext>
              </a:extLst>
            </p:cNvPr>
            <p:cNvSpPr/>
            <p:nvPr/>
          </p:nvSpPr>
          <p:spPr>
            <a:xfrm>
              <a:off x="5987656" y="4669324"/>
              <a:ext cx="216688" cy="215375"/>
            </a:xfrm>
            <a:prstGeom prst="ellipse">
              <a:avLst/>
            </a:prstGeom>
            <a:solidFill>
              <a:srgbClr val="F7B105"/>
            </a:solidFill>
            <a:ln w="635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Ellipse 38">
              <a:extLst>
                <a:ext uri="{FF2B5EF4-FFF2-40B4-BE49-F238E27FC236}">
                  <a16:creationId xmlns:a16="http://schemas.microsoft.com/office/drawing/2014/main" id="{9018029D-CBB2-45AB-ADB5-16BFB2CA2A8D}"/>
                </a:ext>
              </a:extLst>
            </p:cNvPr>
            <p:cNvSpPr/>
            <p:nvPr/>
          </p:nvSpPr>
          <p:spPr>
            <a:xfrm>
              <a:off x="5591944" y="2678306"/>
              <a:ext cx="157076" cy="156124"/>
            </a:xfrm>
            <a:prstGeom prst="ellipse">
              <a:avLst/>
            </a:prstGeom>
            <a:solidFill>
              <a:srgbClr val="F7B105"/>
            </a:solidFill>
            <a:ln w="635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Ellipse 39">
              <a:extLst>
                <a:ext uri="{FF2B5EF4-FFF2-40B4-BE49-F238E27FC236}">
                  <a16:creationId xmlns:a16="http://schemas.microsoft.com/office/drawing/2014/main" id="{F6022EEB-DFDB-4E32-8B1D-8C8A9E084538}"/>
                </a:ext>
              </a:extLst>
            </p:cNvPr>
            <p:cNvSpPr/>
            <p:nvPr/>
          </p:nvSpPr>
          <p:spPr>
            <a:xfrm>
              <a:off x="6395202" y="2678306"/>
              <a:ext cx="157076" cy="156124"/>
            </a:xfrm>
            <a:prstGeom prst="ellipse">
              <a:avLst/>
            </a:prstGeom>
            <a:solidFill>
              <a:srgbClr val="F7B105"/>
            </a:solidFill>
            <a:ln w="635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Ellipse 40">
              <a:extLst>
                <a:ext uri="{FF2B5EF4-FFF2-40B4-BE49-F238E27FC236}">
                  <a16:creationId xmlns:a16="http://schemas.microsoft.com/office/drawing/2014/main" id="{DD371E49-7D7F-4177-991D-061BF9611490}"/>
                </a:ext>
              </a:extLst>
            </p:cNvPr>
            <p:cNvSpPr/>
            <p:nvPr/>
          </p:nvSpPr>
          <p:spPr>
            <a:xfrm>
              <a:off x="5171066" y="3196185"/>
              <a:ext cx="157076" cy="156124"/>
            </a:xfrm>
            <a:prstGeom prst="ellipse">
              <a:avLst/>
            </a:prstGeom>
            <a:solidFill>
              <a:srgbClr val="F7B105"/>
            </a:solidFill>
            <a:ln w="635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DFBF156C-BBF9-4491-AA62-10BC5F1AB6AC}"/>
                </a:ext>
              </a:extLst>
            </p:cNvPr>
            <p:cNvSpPr/>
            <p:nvPr/>
          </p:nvSpPr>
          <p:spPr>
            <a:xfrm>
              <a:off x="5158504" y="3904158"/>
              <a:ext cx="157076" cy="156124"/>
            </a:xfrm>
            <a:prstGeom prst="ellipse">
              <a:avLst/>
            </a:prstGeom>
            <a:solidFill>
              <a:srgbClr val="F7B105"/>
            </a:solidFill>
            <a:ln w="635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Ellipse 42">
              <a:extLst>
                <a:ext uri="{FF2B5EF4-FFF2-40B4-BE49-F238E27FC236}">
                  <a16:creationId xmlns:a16="http://schemas.microsoft.com/office/drawing/2014/main" id="{1E46B7BA-0A29-4603-ABC4-E6263C20CD23}"/>
                </a:ext>
              </a:extLst>
            </p:cNvPr>
            <p:cNvSpPr/>
            <p:nvPr/>
          </p:nvSpPr>
          <p:spPr>
            <a:xfrm>
              <a:off x="5591944" y="4420321"/>
              <a:ext cx="157076" cy="156124"/>
            </a:xfrm>
            <a:prstGeom prst="ellipse">
              <a:avLst/>
            </a:prstGeom>
            <a:solidFill>
              <a:srgbClr val="F7B105"/>
            </a:solidFill>
            <a:ln w="635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Ellipse 43">
              <a:extLst>
                <a:ext uri="{FF2B5EF4-FFF2-40B4-BE49-F238E27FC236}">
                  <a16:creationId xmlns:a16="http://schemas.microsoft.com/office/drawing/2014/main" id="{02F2DDA6-24E4-4DA6-88C2-96BAF00490D1}"/>
                </a:ext>
              </a:extLst>
            </p:cNvPr>
            <p:cNvSpPr/>
            <p:nvPr/>
          </p:nvSpPr>
          <p:spPr>
            <a:xfrm>
              <a:off x="6442980" y="4406293"/>
              <a:ext cx="157076" cy="156124"/>
            </a:xfrm>
            <a:prstGeom prst="ellipse">
              <a:avLst/>
            </a:prstGeom>
            <a:solidFill>
              <a:srgbClr val="F7B105"/>
            </a:solidFill>
            <a:ln w="635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Ellipse 44">
              <a:extLst>
                <a:ext uri="{FF2B5EF4-FFF2-40B4-BE49-F238E27FC236}">
                  <a16:creationId xmlns:a16="http://schemas.microsoft.com/office/drawing/2014/main" id="{AF53CAC6-F278-442E-8343-580407F3299F}"/>
                </a:ext>
              </a:extLst>
            </p:cNvPr>
            <p:cNvSpPr/>
            <p:nvPr/>
          </p:nvSpPr>
          <p:spPr>
            <a:xfrm>
              <a:off x="6863858" y="3904158"/>
              <a:ext cx="157076" cy="156124"/>
            </a:xfrm>
            <a:prstGeom prst="ellipse">
              <a:avLst/>
            </a:prstGeom>
            <a:solidFill>
              <a:srgbClr val="F7B105"/>
            </a:solidFill>
            <a:ln w="635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Ellipse 45">
              <a:extLst>
                <a:ext uri="{FF2B5EF4-FFF2-40B4-BE49-F238E27FC236}">
                  <a16:creationId xmlns:a16="http://schemas.microsoft.com/office/drawing/2014/main" id="{0D6C8D3D-C9C3-469E-93A0-6C2992F74847}"/>
                </a:ext>
              </a:extLst>
            </p:cNvPr>
            <p:cNvSpPr/>
            <p:nvPr/>
          </p:nvSpPr>
          <p:spPr>
            <a:xfrm>
              <a:off x="6875028" y="3228679"/>
              <a:ext cx="157076" cy="156124"/>
            </a:xfrm>
            <a:prstGeom prst="ellipse">
              <a:avLst/>
            </a:prstGeom>
            <a:solidFill>
              <a:srgbClr val="F7B105"/>
            </a:solidFill>
            <a:ln w="635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8" name="Ellipse 47">
            <a:extLst>
              <a:ext uri="{FF2B5EF4-FFF2-40B4-BE49-F238E27FC236}">
                <a16:creationId xmlns:a16="http://schemas.microsoft.com/office/drawing/2014/main" id="{41615958-2060-4263-B21C-2AB37E84B8C1}"/>
              </a:ext>
            </a:extLst>
          </p:cNvPr>
          <p:cNvSpPr/>
          <p:nvPr/>
        </p:nvSpPr>
        <p:spPr>
          <a:xfrm>
            <a:off x="4158706" y="2776131"/>
            <a:ext cx="540000" cy="540000"/>
          </a:xfrm>
          <a:prstGeom prst="ellipse">
            <a:avLst/>
          </a:prstGeom>
          <a:solidFill>
            <a:srgbClr val="F7BC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49" name="Ellipse 48">
            <a:extLst>
              <a:ext uri="{FF2B5EF4-FFF2-40B4-BE49-F238E27FC236}">
                <a16:creationId xmlns:a16="http://schemas.microsoft.com/office/drawing/2014/main" id="{EA519097-FEF2-4608-9CEB-7458EA092B1D}"/>
              </a:ext>
            </a:extLst>
          </p:cNvPr>
          <p:cNvSpPr/>
          <p:nvPr/>
        </p:nvSpPr>
        <p:spPr>
          <a:xfrm>
            <a:off x="4472791" y="4808012"/>
            <a:ext cx="540000" cy="540000"/>
          </a:xfrm>
          <a:prstGeom prst="ellipse">
            <a:avLst/>
          </a:prstGeom>
          <a:solidFill>
            <a:srgbClr val="F7BC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55" name="Ellipse 54">
            <a:extLst>
              <a:ext uri="{FF2B5EF4-FFF2-40B4-BE49-F238E27FC236}">
                <a16:creationId xmlns:a16="http://schemas.microsoft.com/office/drawing/2014/main" id="{1E2BFE63-2098-4BDD-9A3A-2ECD803A81D3}"/>
              </a:ext>
            </a:extLst>
          </p:cNvPr>
          <p:cNvSpPr/>
          <p:nvPr/>
        </p:nvSpPr>
        <p:spPr>
          <a:xfrm>
            <a:off x="7097310" y="4801837"/>
            <a:ext cx="540000" cy="540000"/>
          </a:xfrm>
          <a:prstGeom prst="ellipse">
            <a:avLst/>
          </a:prstGeom>
          <a:solidFill>
            <a:srgbClr val="F7BC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57" name="Textfeld 56">
            <a:extLst>
              <a:ext uri="{FF2B5EF4-FFF2-40B4-BE49-F238E27FC236}">
                <a16:creationId xmlns:a16="http://schemas.microsoft.com/office/drawing/2014/main" id="{D4B2074B-3C3D-425D-9B88-94A2B8AA4901}"/>
              </a:ext>
            </a:extLst>
          </p:cNvPr>
          <p:cNvSpPr txBox="1"/>
          <p:nvPr/>
        </p:nvSpPr>
        <p:spPr>
          <a:xfrm>
            <a:off x="737376" y="2532144"/>
            <a:ext cx="3587566" cy="1027974"/>
          </a:xfrm>
          <a:prstGeom prst="rect">
            <a:avLst/>
          </a:prstGeom>
          <a:noFill/>
        </p:spPr>
        <p:txBody>
          <a:bodyPr wrap="square">
            <a:spAutoFit/>
          </a:bodyPr>
          <a:lstStyle/>
          <a:p>
            <a:pPr>
              <a:buNone/>
            </a:pPr>
            <a:r>
              <a:rPr lang="en-US" sz="1600" b="1" dirty="0" err="1">
                <a:solidFill>
                  <a:schemeClr val="tx1"/>
                </a:solidFill>
                <a:effectLst/>
                <a:latin typeface="Avenir LT Std 35 Light" panose="020B0402020203020204" pitchFamily="34" charset="0"/>
                <a:ea typeface="+mj-ea"/>
                <a:cs typeface="+mj-cs"/>
              </a:rPr>
              <a:t>Hybridheizung</a:t>
            </a:r>
            <a:endParaRPr lang="en-US" sz="1600" b="1" dirty="0">
              <a:solidFill>
                <a:schemeClr val="tx1"/>
              </a:solidFill>
              <a:effectLst/>
              <a:latin typeface="Avenir LT Std 35 Light" panose="020B0402020203020204" pitchFamily="34" charset="0"/>
              <a:ea typeface="+mj-ea"/>
              <a:cs typeface="+mj-cs"/>
            </a:endParaRPr>
          </a:p>
          <a:p>
            <a:pPr>
              <a:buNone/>
            </a:pPr>
            <a:r>
              <a:rPr lang="de-DE" sz="1400" dirty="0">
                <a:solidFill>
                  <a:schemeClr val="tx1"/>
                </a:solidFill>
                <a:effectLst/>
                <a:latin typeface="Avenir LT Std 35 Light" panose="020B0402020203020204" pitchFamily="34" charset="0"/>
                <a:ea typeface="+mj-ea"/>
                <a:cs typeface="+mj-cs"/>
              </a:rPr>
              <a:t>Hybridheizungen kombinieren fossile und erneuerbare Energien, </a:t>
            </a:r>
            <a:r>
              <a:rPr lang="de-DE" sz="1400" b="1" dirty="0">
                <a:solidFill>
                  <a:schemeClr val="tx1"/>
                </a:solidFill>
                <a:effectLst/>
                <a:latin typeface="Avenir LT Std 35 Light" panose="020B0402020203020204" pitchFamily="34" charset="0"/>
                <a:ea typeface="+mj-ea"/>
                <a:cs typeface="+mj-cs"/>
              </a:rPr>
              <a:t>z. B. Gas + Wärmepumpe</a:t>
            </a:r>
            <a:endParaRPr lang="en-DE" sz="1400" dirty="0">
              <a:latin typeface="Avenir LT Std 35 Light" panose="020B0402020203020204" pitchFamily="34" charset="0"/>
            </a:endParaRPr>
          </a:p>
        </p:txBody>
      </p:sp>
      <p:sp>
        <p:nvSpPr>
          <p:cNvPr id="58" name="Textfeld 57">
            <a:extLst>
              <a:ext uri="{FF2B5EF4-FFF2-40B4-BE49-F238E27FC236}">
                <a16:creationId xmlns:a16="http://schemas.microsoft.com/office/drawing/2014/main" id="{74BC2D84-0ACD-4D24-9F33-37DFBE82AD84}"/>
              </a:ext>
            </a:extLst>
          </p:cNvPr>
          <p:cNvSpPr txBox="1"/>
          <p:nvPr/>
        </p:nvSpPr>
        <p:spPr>
          <a:xfrm>
            <a:off x="1125171" y="4958243"/>
            <a:ext cx="3695349" cy="1027974"/>
          </a:xfrm>
          <a:prstGeom prst="rect">
            <a:avLst/>
          </a:prstGeom>
          <a:noFill/>
        </p:spPr>
        <p:txBody>
          <a:bodyPr wrap="square">
            <a:spAutoFit/>
          </a:bodyPr>
          <a:lstStyle/>
          <a:p>
            <a:pPr>
              <a:buNone/>
            </a:pPr>
            <a:r>
              <a:rPr lang="en-US" sz="1600" b="1" dirty="0" err="1">
                <a:solidFill>
                  <a:schemeClr val="tx1"/>
                </a:solidFill>
                <a:effectLst/>
                <a:latin typeface="Avenir LT Std 35 Light" panose="020B0402020203020204" pitchFamily="34" charset="0"/>
                <a:ea typeface="+mj-ea"/>
                <a:cs typeface="+mj-cs"/>
              </a:rPr>
              <a:t>Biomasseheizung</a:t>
            </a:r>
            <a:endParaRPr lang="en-US" sz="1600" b="1" dirty="0">
              <a:solidFill>
                <a:schemeClr val="tx1"/>
              </a:solidFill>
              <a:effectLst/>
              <a:latin typeface="Avenir LT Std 35 Light" panose="020B0402020203020204" pitchFamily="34" charset="0"/>
              <a:ea typeface="+mj-ea"/>
              <a:cs typeface="+mj-cs"/>
            </a:endParaRPr>
          </a:p>
          <a:p>
            <a:pPr>
              <a:buNone/>
            </a:pPr>
            <a:r>
              <a:rPr lang="de-DE" sz="1400" dirty="0">
                <a:solidFill>
                  <a:schemeClr val="tx1"/>
                </a:solidFill>
                <a:effectLst/>
                <a:latin typeface="Avenir LT Std 35 Light" panose="020B0402020203020204" pitchFamily="34" charset="0"/>
              </a:rPr>
              <a:t>Pellet-, Hackschnitzelheizungen sind ideal für Gebäude, in denen Wärmepumpen infrastrukturell nicht sinnvoll sind</a:t>
            </a:r>
            <a:endParaRPr lang="en-DE" sz="1400" dirty="0">
              <a:solidFill>
                <a:schemeClr val="tx1"/>
              </a:solidFill>
              <a:effectLst/>
              <a:latin typeface="Avenir LT Std 35 Light" panose="020B0402020203020204" pitchFamily="34" charset="0"/>
            </a:endParaRPr>
          </a:p>
        </p:txBody>
      </p:sp>
      <p:sp>
        <p:nvSpPr>
          <p:cNvPr id="61" name="Textfeld 60">
            <a:extLst>
              <a:ext uri="{FF2B5EF4-FFF2-40B4-BE49-F238E27FC236}">
                <a16:creationId xmlns:a16="http://schemas.microsoft.com/office/drawing/2014/main" id="{3BD38827-9288-4A3D-97A3-1D53A24FC021}"/>
              </a:ext>
            </a:extLst>
          </p:cNvPr>
          <p:cNvSpPr txBox="1"/>
          <p:nvPr/>
        </p:nvSpPr>
        <p:spPr>
          <a:xfrm>
            <a:off x="7620033" y="4937285"/>
            <a:ext cx="3423085" cy="1027974"/>
          </a:xfrm>
          <a:prstGeom prst="rect">
            <a:avLst/>
          </a:prstGeom>
          <a:noFill/>
        </p:spPr>
        <p:txBody>
          <a:bodyPr wrap="square">
            <a:spAutoFit/>
          </a:bodyPr>
          <a:lstStyle/>
          <a:p>
            <a:pPr algn="r">
              <a:buNone/>
            </a:pPr>
            <a:r>
              <a:rPr lang="en-US" sz="1600" b="1" dirty="0" err="1">
                <a:solidFill>
                  <a:schemeClr val="tx1"/>
                </a:solidFill>
                <a:effectLst/>
                <a:latin typeface="Avenir LT Std 35 Light" panose="020B0402020203020204" pitchFamily="34" charset="0"/>
                <a:ea typeface="+mj-ea"/>
                <a:cs typeface="+mj-cs"/>
              </a:rPr>
              <a:t>Grüne</a:t>
            </a:r>
            <a:r>
              <a:rPr lang="en-US" sz="1600" b="1" dirty="0">
                <a:solidFill>
                  <a:schemeClr val="tx1"/>
                </a:solidFill>
                <a:effectLst/>
                <a:latin typeface="Avenir LT Std 35 Light" panose="020B0402020203020204" pitchFamily="34" charset="0"/>
                <a:ea typeface="+mj-ea"/>
                <a:cs typeface="+mj-cs"/>
              </a:rPr>
              <a:t> </a:t>
            </a:r>
            <a:r>
              <a:rPr lang="en-US" sz="1600" b="1" dirty="0" err="1">
                <a:solidFill>
                  <a:schemeClr val="tx1"/>
                </a:solidFill>
                <a:effectLst/>
                <a:latin typeface="Avenir LT Std 35 Light" panose="020B0402020203020204" pitchFamily="34" charset="0"/>
                <a:ea typeface="+mj-ea"/>
                <a:cs typeface="+mj-cs"/>
              </a:rPr>
              <a:t>Gasheizung</a:t>
            </a:r>
            <a:endParaRPr lang="en-US" sz="1600" b="1" dirty="0">
              <a:solidFill>
                <a:schemeClr val="tx1"/>
              </a:solidFill>
              <a:effectLst/>
              <a:latin typeface="Avenir LT Std 35 Light" panose="020B0402020203020204" pitchFamily="34" charset="0"/>
              <a:ea typeface="+mj-ea"/>
              <a:cs typeface="+mj-cs"/>
            </a:endParaRPr>
          </a:p>
          <a:p>
            <a:pPr algn="r">
              <a:buNone/>
            </a:pPr>
            <a:r>
              <a:rPr lang="de-DE" sz="1400" dirty="0">
                <a:solidFill>
                  <a:schemeClr val="tx1"/>
                </a:solidFill>
                <a:effectLst/>
                <a:latin typeface="Avenir LT Std 35 Light" panose="020B0402020203020204" pitchFamily="34" charset="0"/>
              </a:rPr>
              <a:t>Eine Gasheizung gilt als grün, wenn sie zu 65 % regenerative Gase wie </a:t>
            </a:r>
            <a:r>
              <a:rPr lang="de-DE" sz="1400" b="1" dirty="0">
                <a:solidFill>
                  <a:schemeClr val="tx1"/>
                </a:solidFill>
                <a:effectLst/>
                <a:latin typeface="Avenir LT Std 35 Light" panose="020B0402020203020204" pitchFamily="34" charset="0"/>
              </a:rPr>
              <a:t>Biomethan oder Bio-Flüssiggas </a:t>
            </a:r>
            <a:r>
              <a:rPr lang="de-DE" sz="1400" dirty="0">
                <a:solidFill>
                  <a:schemeClr val="tx1"/>
                </a:solidFill>
                <a:effectLst/>
                <a:latin typeface="Avenir LT Std 35 Light" panose="020B0402020203020204" pitchFamily="34" charset="0"/>
              </a:rPr>
              <a:t>nutzt</a:t>
            </a:r>
            <a:endParaRPr lang="en-DE" sz="1400" dirty="0">
              <a:effectLst/>
              <a:latin typeface="Avenir LT Std 35 Light" panose="020B0402020203020204" pitchFamily="34" charset="0"/>
            </a:endParaRPr>
          </a:p>
        </p:txBody>
      </p:sp>
      <p:grpSp>
        <p:nvGrpSpPr>
          <p:cNvPr id="9" name="Gruppieren 8">
            <a:extLst>
              <a:ext uri="{FF2B5EF4-FFF2-40B4-BE49-F238E27FC236}">
                <a16:creationId xmlns:a16="http://schemas.microsoft.com/office/drawing/2014/main" id="{949227FE-2F04-4E20-BF06-3234EC685746}"/>
              </a:ext>
            </a:extLst>
          </p:cNvPr>
          <p:cNvGrpSpPr/>
          <p:nvPr/>
        </p:nvGrpSpPr>
        <p:grpSpPr>
          <a:xfrm>
            <a:off x="983432" y="1196752"/>
            <a:ext cx="4110654" cy="1283455"/>
            <a:chOff x="983432" y="1563097"/>
            <a:chExt cx="4110654" cy="1283455"/>
          </a:xfrm>
        </p:grpSpPr>
        <p:sp>
          <p:nvSpPr>
            <p:cNvPr id="28" name="Rechteck: abgerundete Ecken 59">
              <a:extLst>
                <a:ext uri="{FF2B5EF4-FFF2-40B4-BE49-F238E27FC236}">
                  <a16:creationId xmlns:a16="http://schemas.microsoft.com/office/drawing/2014/main" id="{4448FCC1-192D-4F8B-BE51-3A7E3272DBF1}"/>
                </a:ext>
              </a:extLst>
            </p:cNvPr>
            <p:cNvSpPr/>
            <p:nvPr/>
          </p:nvSpPr>
          <p:spPr>
            <a:xfrm>
              <a:off x="983432" y="1628800"/>
              <a:ext cx="3888432" cy="1113713"/>
            </a:xfrm>
            <a:prstGeom prst="roundRect">
              <a:avLst>
                <a:gd name="adj" fmla="val 16192"/>
              </a:avLst>
            </a:prstGeom>
            <a:solidFill>
              <a:schemeClr val="bg1">
                <a:lumMod val="9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Ellipse 46">
              <a:extLst>
                <a:ext uri="{FF2B5EF4-FFF2-40B4-BE49-F238E27FC236}">
                  <a16:creationId xmlns:a16="http://schemas.microsoft.com/office/drawing/2014/main" id="{14732814-3491-4F27-8517-651CCA2C6EC9}"/>
                </a:ext>
              </a:extLst>
            </p:cNvPr>
            <p:cNvSpPr/>
            <p:nvPr/>
          </p:nvSpPr>
          <p:spPr>
            <a:xfrm>
              <a:off x="4554086" y="2306552"/>
              <a:ext cx="540000" cy="540000"/>
            </a:xfrm>
            <a:prstGeom prst="ellipse">
              <a:avLst/>
            </a:prstGeom>
            <a:solidFill>
              <a:srgbClr val="F7BC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56" name="Textfeld 55">
              <a:extLst>
                <a:ext uri="{FF2B5EF4-FFF2-40B4-BE49-F238E27FC236}">
                  <a16:creationId xmlns:a16="http://schemas.microsoft.com/office/drawing/2014/main" id="{090A2630-A96F-465F-A9F3-1AA6BDF39C0B}"/>
                </a:ext>
              </a:extLst>
            </p:cNvPr>
            <p:cNvSpPr txBox="1"/>
            <p:nvPr/>
          </p:nvSpPr>
          <p:spPr>
            <a:xfrm>
              <a:off x="1125172" y="1719494"/>
              <a:ext cx="3695349" cy="1027974"/>
            </a:xfrm>
            <a:prstGeom prst="rect">
              <a:avLst/>
            </a:prstGeom>
            <a:noFill/>
          </p:spPr>
          <p:txBody>
            <a:bodyPr wrap="square">
              <a:spAutoFit/>
            </a:bodyPr>
            <a:lstStyle/>
            <a:p>
              <a:pPr>
                <a:buNone/>
              </a:pPr>
              <a:r>
                <a:rPr lang="en-US" sz="1600" b="1" dirty="0" err="1">
                  <a:solidFill>
                    <a:schemeClr val="tx1"/>
                  </a:solidFill>
                  <a:effectLst/>
                  <a:latin typeface="Avenir LT Std 35 Light" panose="020B0402020203020204" pitchFamily="34" charset="0"/>
                  <a:ea typeface="+mj-ea"/>
                  <a:cs typeface="+mj-cs"/>
                </a:rPr>
                <a:t>Wärmepumpe</a:t>
              </a:r>
              <a:endParaRPr lang="en-US" sz="1600" b="1" dirty="0">
                <a:solidFill>
                  <a:schemeClr val="tx1"/>
                </a:solidFill>
                <a:effectLst/>
                <a:latin typeface="Avenir LT Std 35 Light" panose="020B0402020203020204" pitchFamily="34" charset="0"/>
                <a:ea typeface="+mj-ea"/>
                <a:cs typeface="+mj-cs"/>
              </a:endParaRPr>
            </a:p>
            <a:p>
              <a:pPr>
                <a:buNone/>
              </a:pPr>
              <a:r>
                <a:rPr lang="de-DE" sz="1400" dirty="0">
                  <a:solidFill>
                    <a:schemeClr val="tx1"/>
                  </a:solidFill>
                  <a:effectLst/>
                  <a:latin typeface="Avenir LT Std 35 Light" panose="020B0402020203020204" pitchFamily="34" charset="0"/>
                  <a:ea typeface="+mj-ea"/>
                  <a:cs typeface="+mj-cs"/>
                </a:rPr>
                <a:t>Wärmepumpen decken ihren Energiebedarf zu einem Großteil aus klimaneutraler Umweltenergie</a:t>
              </a:r>
            </a:p>
          </p:txBody>
        </p:sp>
        <p:pic>
          <p:nvPicPr>
            <p:cNvPr id="71" name="Grafik 70">
              <a:extLst>
                <a:ext uri="{FF2B5EF4-FFF2-40B4-BE49-F238E27FC236}">
                  <a16:creationId xmlns:a16="http://schemas.microsoft.com/office/drawing/2014/main" id="{907EA4D8-3910-4D43-9DE4-E03500538A12}"/>
                </a:ext>
              </a:extLst>
            </p:cNvPr>
            <p:cNvPicPr>
              <a:picLocks noChangeAspect="1"/>
            </p:cNvPicPr>
            <p:nvPr/>
          </p:nvPicPr>
          <p:blipFill>
            <a:blip r:embed="rId4"/>
            <a:stretch>
              <a:fillRect/>
            </a:stretch>
          </p:blipFill>
          <p:spPr>
            <a:xfrm>
              <a:off x="2684813" y="1563097"/>
              <a:ext cx="576064" cy="576064"/>
            </a:xfrm>
            <a:prstGeom prst="rect">
              <a:avLst/>
            </a:prstGeom>
          </p:spPr>
        </p:pic>
      </p:grpSp>
      <p:pic>
        <p:nvPicPr>
          <p:cNvPr id="72" name="Grafik 71">
            <a:extLst>
              <a:ext uri="{FF2B5EF4-FFF2-40B4-BE49-F238E27FC236}">
                <a16:creationId xmlns:a16="http://schemas.microsoft.com/office/drawing/2014/main" id="{88298DB8-E727-4365-8E62-CB862CF95B78}"/>
              </a:ext>
            </a:extLst>
          </p:cNvPr>
          <p:cNvPicPr>
            <a:picLocks noChangeAspect="1"/>
          </p:cNvPicPr>
          <p:nvPr/>
        </p:nvPicPr>
        <p:blipFill>
          <a:blip r:embed="rId4"/>
          <a:stretch>
            <a:fillRect/>
          </a:stretch>
        </p:blipFill>
        <p:spPr>
          <a:xfrm>
            <a:off x="2351584" y="2348880"/>
            <a:ext cx="576064" cy="576064"/>
          </a:xfrm>
          <a:prstGeom prst="rect">
            <a:avLst/>
          </a:prstGeom>
        </p:spPr>
      </p:pic>
      <p:pic>
        <p:nvPicPr>
          <p:cNvPr id="73" name="Grafik 72">
            <a:extLst>
              <a:ext uri="{FF2B5EF4-FFF2-40B4-BE49-F238E27FC236}">
                <a16:creationId xmlns:a16="http://schemas.microsoft.com/office/drawing/2014/main" id="{8C8A0ED2-001F-4EDB-BDB2-5A55D89A3E2D}"/>
              </a:ext>
            </a:extLst>
          </p:cNvPr>
          <p:cNvPicPr>
            <a:picLocks noChangeAspect="1"/>
          </p:cNvPicPr>
          <p:nvPr/>
        </p:nvPicPr>
        <p:blipFill>
          <a:blip r:embed="rId5"/>
          <a:stretch>
            <a:fillRect/>
          </a:stretch>
        </p:blipFill>
        <p:spPr>
          <a:xfrm>
            <a:off x="2964292" y="2450921"/>
            <a:ext cx="360087" cy="360087"/>
          </a:xfrm>
          <a:prstGeom prst="rect">
            <a:avLst/>
          </a:prstGeom>
        </p:spPr>
      </p:pic>
      <p:pic>
        <p:nvPicPr>
          <p:cNvPr id="75" name="Grafik 74">
            <a:extLst>
              <a:ext uri="{FF2B5EF4-FFF2-40B4-BE49-F238E27FC236}">
                <a16:creationId xmlns:a16="http://schemas.microsoft.com/office/drawing/2014/main" id="{B872473A-8F9E-4E14-86B9-EE8E674B3995}"/>
              </a:ext>
            </a:extLst>
          </p:cNvPr>
          <p:cNvPicPr>
            <a:picLocks noChangeAspect="1"/>
          </p:cNvPicPr>
          <p:nvPr/>
        </p:nvPicPr>
        <p:blipFill>
          <a:blip r:embed="rId6"/>
          <a:stretch>
            <a:fillRect/>
          </a:stretch>
        </p:blipFill>
        <p:spPr>
          <a:xfrm>
            <a:off x="2978551" y="4928124"/>
            <a:ext cx="331568" cy="331568"/>
          </a:xfrm>
          <a:prstGeom prst="rect">
            <a:avLst/>
          </a:prstGeom>
        </p:spPr>
      </p:pic>
      <p:grpSp>
        <p:nvGrpSpPr>
          <p:cNvPr id="10" name="Gruppieren 9">
            <a:extLst>
              <a:ext uri="{FF2B5EF4-FFF2-40B4-BE49-F238E27FC236}">
                <a16:creationId xmlns:a16="http://schemas.microsoft.com/office/drawing/2014/main" id="{1CAA0A3F-47F9-4694-B54B-3360987CA905}"/>
              </a:ext>
            </a:extLst>
          </p:cNvPr>
          <p:cNvGrpSpPr/>
          <p:nvPr/>
        </p:nvGrpSpPr>
        <p:grpSpPr>
          <a:xfrm>
            <a:off x="7097310" y="1268760"/>
            <a:ext cx="4111258" cy="1217751"/>
            <a:chOff x="7097310" y="1596917"/>
            <a:chExt cx="4111258" cy="1217751"/>
          </a:xfrm>
        </p:grpSpPr>
        <p:sp>
          <p:nvSpPr>
            <p:cNvPr id="21" name="Rechteck: abgerundete Ecken 59">
              <a:extLst>
                <a:ext uri="{FF2B5EF4-FFF2-40B4-BE49-F238E27FC236}">
                  <a16:creationId xmlns:a16="http://schemas.microsoft.com/office/drawing/2014/main" id="{E20D5824-7C8A-4D04-AA64-A18B05EB38AF}"/>
                </a:ext>
              </a:extLst>
            </p:cNvPr>
            <p:cNvSpPr/>
            <p:nvPr/>
          </p:nvSpPr>
          <p:spPr>
            <a:xfrm>
              <a:off x="7320136" y="1596917"/>
              <a:ext cx="3888432" cy="1113713"/>
            </a:xfrm>
            <a:prstGeom prst="roundRect">
              <a:avLst>
                <a:gd name="adj" fmla="val 16192"/>
              </a:avLst>
            </a:prstGeom>
            <a:solidFill>
              <a:schemeClr val="bg1">
                <a:lumMod val="9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Ellipse 52">
              <a:extLst>
                <a:ext uri="{FF2B5EF4-FFF2-40B4-BE49-F238E27FC236}">
                  <a16:creationId xmlns:a16="http://schemas.microsoft.com/office/drawing/2014/main" id="{ED3BECE4-F7E0-43D8-978D-5FFE3E9131A8}"/>
                </a:ext>
              </a:extLst>
            </p:cNvPr>
            <p:cNvSpPr/>
            <p:nvPr/>
          </p:nvSpPr>
          <p:spPr>
            <a:xfrm>
              <a:off x="7097310" y="2274668"/>
              <a:ext cx="540000" cy="540000"/>
            </a:xfrm>
            <a:prstGeom prst="ellipse">
              <a:avLst/>
            </a:prstGeom>
            <a:solidFill>
              <a:srgbClr val="FFC000"/>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59" name="Textfeld 58">
              <a:extLst>
                <a:ext uri="{FF2B5EF4-FFF2-40B4-BE49-F238E27FC236}">
                  <a16:creationId xmlns:a16="http://schemas.microsoft.com/office/drawing/2014/main" id="{0FA8CCCB-3E67-497A-99F4-B4FA6F88AB7A}"/>
                </a:ext>
              </a:extLst>
            </p:cNvPr>
            <p:cNvSpPr txBox="1"/>
            <p:nvPr/>
          </p:nvSpPr>
          <p:spPr>
            <a:xfrm>
              <a:off x="7752244" y="1762193"/>
              <a:ext cx="3290875" cy="769441"/>
            </a:xfrm>
            <a:prstGeom prst="rect">
              <a:avLst/>
            </a:prstGeom>
            <a:noFill/>
          </p:spPr>
          <p:txBody>
            <a:bodyPr wrap="square">
              <a:spAutoFit/>
            </a:bodyPr>
            <a:lstStyle/>
            <a:p>
              <a:pPr algn="r">
                <a:buNone/>
              </a:pPr>
              <a:r>
                <a:rPr lang="de-DE" sz="1600" b="1" dirty="0">
                  <a:solidFill>
                    <a:schemeClr val="tx1"/>
                  </a:solidFill>
                  <a:effectLst/>
                  <a:latin typeface="Avenir LT Std 35 Light" panose="020B0402020203020204" pitchFamily="34" charset="0"/>
                </a:rPr>
                <a:t>Solarthermie</a:t>
              </a:r>
              <a:r>
                <a:rPr lang="de-DE" sz="1400" dirty="0">
                  <a:solidFill>
                    <a:schemeClr val="tx1"/>
                  </a:solidFill>
                  <a:effectLst/>
                  <a:latin typeface="Avenir LT Std 35 Light" panose="020B0402020203020204" pitchFamily="34" charset="0"/>
                </a:rPr>
                <a:t> nutzt </a:t>
              </a:r>
              <a:br>
                <a:rPr lang="de-DE" sz="1400" dirty="0">
                  <a:solidFill>
                    <a:schemeClr val="tx1"/>
                  </a:solidFill>
                  <a:effectLst/>
                  <a:latin typeface="Avenir LT Std 35 Light" panose="020B0402020203020204" pitchFamily="34" charset="0"/>
                </a:rPr>
              </a:br>
              <a:r>
                <a:rPr lang="de-DE" sz="1400" dirty="0">
                  <a:solidFill>
                    <a:schemeClr val="tx1"/>
                  </a:solidFill>
                  <a:effectLst/>
                  <a:latin typeface="Avenir LT Std 35 Light" panose="020B0402020203020204" pitchFamily="34" charset="0"/>
                </a:rPr>
                <a:t>Sonnenenergie zur </a:t>
              </a:r>
              <a:r>
                <a:rPr lang="de-DE" sz="1400" b="1" dirty="0" err="1">
                  <a:solidFill>
                    <a:schemeClr val="tx1"/>
                  </a:solidFill>
                  <a:effectLst/>
                  <a:latin typeface="Avenir LT Std 35 Light" panose="020B0402020203020204" pitchFamily="34" charset="0"/>
                </a:rPr>
                <a:t>Warmwasserbe-reitung</a:t>
              </a:r>
              <a:r>
                <a:rPr lang="de-DE" sz="1400" b="1" dirty="0">
                  <a:solidFill>
                    <a:schemeClr val="tx1"/>
                  </a:solidFill>
                  <a:effectLst/>
                  <a:latin typeface="Avenir LT Std 35 Light" panose="020B0402020203020204" pitchFamily="34" charset="0"/>
                </a:rPr>
                <a:t> </a:t>
              </a:r>
              <a:r>
                <a:rPr lang="de-DE" sz="1400" dirty="0">
                  <a:solidFill>
                    <a:schemeClr val="tx1"/>
                  </a:solidFill>
                  <a:effectLst/>
                  <a:latin typeface="Avenir LT Std 35 Light" panose="020B0402020203020204" pitchFamily="34" charset="0"/>
                </a:rPr>
                <a:t>und zur Heizungsunterstützung</a:t>
              </a:r>
              <a:endParaRPr lang="en-DE" sz="1400" dirty="0">
                <a:solidFill>
                  <a:schemeClr val="tx1"/>
                </a:solidFill>
                <a:effectLst/>
                <a:latin typeface="Avenir LT Std 35 Light" panose="020B0402020203020204" pitchFamily="34" charset="0"/>
              </a:endParaRPr>
            </a:p>
          </p:txBody>
        </p:sp>
        <p:pic>
          <p:nvPicPr>
            <p:cNvPr id="77" name="Grafik 76">
              <a:extLst>
                <a:ext uri="{FF2B5EF4-FFF2-40B4-BE49-F238E27FC236}">
                  <a16:creationId xmlns:a16="http://schemas.microsoft.com/office/drawing/2014/main" id="{67AF0125-869B-42F8-948A-9D0AEB94495F}"/>
                </a:ext>
              </a:extLst>
            </p:cNvPr>
            <p:cNvPicPr>
              <a:picLocks noChangeAspect="1"/>
            </p:cNvPicPr>
            <p:nvPr/>
          </p:nvPicPr>
          <p:blipFill>
            <a:blip r:embed="rId7"/>
            <a:stretch>
              <a:fillRect/>
            </a:stretch>
          </p:blipFill>
          <p:spPr>
            <a:xfrm flipV="1">
              <a:off x="8695223" y="1635403"/>
              <a:ext cx="425113" cy="425113"/>
            </a:xfrm>
            <a:prstGeom prst="rect">
              <a:avLst/>
            </a:prstGeom>
          </p:spPr>
        </p:pic>
      </p:grpSp>
      <p:grpSp>
        <p:nvGrpSpPr>
          <p:cNvPr id="11" name="Gruppieren 10">
            <a:extLst>
              <a:ext uri="{FF2B5EF4-FFF2-40B4-BE49-F238E27FC236}">
                <a16:creationId xmlns:a16="http://schemas.microsoft.com/office/drawing/2014/main" id="{141256AA-E987-4D20-AD06-6DA3F8062B78}"/>
              </a:ext>
            </a:extLst>
          </p:cNvPr>
          <p:cNvGrpSpPr/>
          <p:nvPr/>
        </p:nvGrpSpPr>
        <p:grpSpPr>
          <a:xfrm>
            <a:off x="7492979" y="2420888"/>
            <a:ext cx="4075629" cy="1175966"/>
            <a:chOff x="7492979" y="3009123"/>
            <a:chExt cx="4075629" cy="1175966"/>
          </a:xfrm>
        </p:grpSpPr>
        <p:sp>
          <p:nvSpPr>
            <p:cNvPr id="25" name="Rechteck: abgerundete Ecken 59">
              <a:extLst>
                <a:ext uri="{FF2B5EF4-FFF2-40B4-BE49-F238E27FC236}">
                  <a16:creationId xmlns:a16="http://schemas.microsoft.com/office/drawing/2014/main" id="{FCEBD864-4FFC-48E7-8D1A-64247462281E}"/>
                </a:ext>
              </a:extLst>
            </p:cNvPr>
            <p:cNvSpPr/>
            <p:nvPr/>
          </p:nvSpPr>
          <p:spPr>
            <a:xfrm>
              <a:off x="7680176" y="3071376"/>
              <a:ext cx="3888432" cy="1113713"/>
            </a:xfrm>
            <a:prstGeom prst="roundRect">
              <a:avLst>
                <a:gd name="adj" fmla="val 16192"/>
              </a:avLst>
            </a:prstGeom>
            <a:solidFill>
              <a:schemeClr val="bg1">
                <a:lumMod val="9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Ellipse 53">
              <a:extLst>
                <a:ext uri="{FF2B5EF4-FFF2-40B4-BE49-F238E27FC236}">
                  <a16:creationId xmlns:a16="http://schemas.microsoft.com/office/drawing/2014/main" id="{6206D37B-322A-4460-BDA4-1E456F2395BB}"/>
                </a:ext>
              </a:extLst>
            </p:cNvPr>
            <p:cNvSpPr/>
            <p:nvPr/>
          </p:nvSpPr>
          <p:spPr>
            <a:xfrm>
              <a:off x="7492979" y="3317432"/>
              <a:ext cx="540000" cy="540000"/>
            </a:xfrm>
            <a:prstGeom prst="ellipse">
              <a:avLst/>
            </a:prstGeom>
            <a:solidFill>
              <a:srgbClr val="F7BC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60" name="Textfeld 59">
              <a:extLst>
                <a:ext uri="{FF2B5EF4-FFF2-40B4-BE49-F238E27FC236}">
                  <a16:creationId xmlns:a16="http://schemas.microsoft.com/office/drawing/2014/main" id="{FDD6312F-9777-46A7-8E7E-13E78766903D}"/>
                </a:ext>
              </a:extLst>
            </p:cNvPr>
            <p:cNvSpPr txBox="1"/>
            <p:nvPr/>
          </p:nvSpPr>
          <p:spPr>
            <a:xfrm>
              <a:off x="8145455" y="3114245"/>
              <a:ext cx="3244331" cy="1027974"/>
            </a:xfrm>
            <a:prstGeom prst="rect">
              <a:avLst/>
            </a:prstGeom>
            <a:noFill/>
          </p:spPr>
          <p:txBody>
            <a:bodyPr wrap="square">
              <a:spAutoFit/>
            </a:bodyPr>
            <a:lstStyle/>
            <a:p>
              <a:pPr algn="r">
                <a:buNone/>
              </a:pPr>
              <a:r>
                <a:rPr lang="en-US" sz="1600" b="1" dirty="0" err="1">
                  <a:solidFill>
                    <a:schemeClr val="tx1"/>
                  </a:solidFill>
                  <a:effectLst/>
                  <a:latin typeface="Avenir LT Std 35 Light" panose="020B0402020203020204" pitchFamily="34" charset="0"/>
                  <a:ea typeface="+mj-ea"/>
                  <a:cs typeface="+mj-cs"/>
                </a:rPr>
                <a:t>Stromdirektheizung</a:t>
              </a:r>
              <a:endParaRPr lang="en-US" sz="1600" b="1" dirty="0">
                <a:solidFill>
                  <a:schemeClr val="tx1"/>
                </a:solidFill>
                <a:effectLst/>
                <a:latin typeface="Avenir LT Std 35 Light" panose="020B0402020203020204" pitchFamily="34" charset="0"/>
                <a:ea typeface="+mj-ea"/>
                <a:cs typeface="+mj-cs"/>
              </a:endParaRPr>
            </a:p>
            <a:p>
              <a:pPr algn="r">
                <a:buNone/>
              </a:pPr>
              <a:r>
                <a:rPr lang="de-DE" sz="1400" dirty="0">
                  <a:solidFill>
                    <a:schemeClr val="tx1"/>
                  </a:solidFill>
                  <a:effectLst/>
                  <a:latin typeface="Avenir LT Std 35 Light" panose="020B0402020203020204" pitchFamily="34" charset="0"/>
                  <a:ea typeface="+mj-ea"/>
                  <a:cs typeface="+mj-cs"/>
                </a:rPr>
                <a:t>Diese sind kostengünstig in der Installation. Sie eignen sich jedoch nur in </a:t>
              </a:r>
              <a:r>
                <a:rPr lang="de-DE" sz="1400" b="1" dirty="0">
                  <a:solidFill>
                    <a:schemeClr val="tx1"/>
                  </a:solidFill>
                  <a:effectLst/>
                  <a:latin typeface="Avenir LT Std 35 Light" panose="020B0402020203020204" pitchFamily="34" charset="0"/>
                  <a:ea typeface="+mj-ea"/>
                  <a:cs typeface="+mj-cs"/>
                </a:rPr>
                <a:t>gut gedämmten Gebäuden</a:t>
              </a:r>
              <a:endParaRPr lang="en-DE" sz="1400" b="1" dirty="0">
                <a:latin typeface="Avenir LT Std 35 Light" panose="020B0402020203020204" pitchFamily="34" charset="0"/>
              </a:endParaRPr>
            </a:p>
          </p:txBody>
        </p:sp>
        <p:pic>
          <p:nvPicPr>
            <p:cNvPr id="79" name="Grafik 78">
              <a:extLst>
                <a:ext uri="{FF2B5EF4-FFF2-40B4-BE49-F238E27FC236}">
                  <a16:creationId xmlns:a16="http://schemas.microsoft.com/office/drawing/2014/main" id="{10B774C2-562E-429F-ADBC-0EC8E30555F8}"/>
                </a:ext>
              </a:extLst>
            </p:cNvPr>
            <p:cNvPicPr>
              <a:picLocks noChangeAspect="1"/>
            </p:cNvPicPr>
            <p:nvPr/>
          </p:nvPicPr>
          <p:blipFill>
            <a:blip r:embed="rId8"/>
            <a:stretch>
              <a:fillRect/>
            </a:stretch>
          </p:blipFill>
          <p:spPr>
            <a:xfrm>
              <a:off x="8867621" y="3009123"/>
              <a:ext cx="410458" cy="410458"/>
            </a:xfrm>
            <a:prstGeom prst="rect">
              <a:avLst/>
            </a:prstGeom>
          </p:spPr>
        </p:pic>
      </p:grpSp>
      <p:pic>
        <p:nvPicPr>
          <p:cNvPr id="80" name="Grafik 79">
            <a:extLst>
              <a:ext uri="{FF2B5EF4-FFF2-40B4-BE49-F238E27FC236}">
                <a16:creationId xmlns:a16="http://schemas.microsoft.com/office/drawing/2014/main" id="{788CD838-A6F8-43F0-8206-7C71875C684B}"/>
              </a:ext>
            </a:extLst>
          </p:cNvPr>
          <p:cNvPicPr>
            <a:picLocks noChangeAspect="1"/>
          </p:cNvPicPr>
          <p:nvPr/>
        </p:nvPicPr>
        <p:blipFill>
          <a:blip r:embed="rId9"/>
          <a:stretch>
            <a:fillRect/>
          </a:stretch>
        </p:blipFill>
        <p:spPr>
          <a:xfrm>
            <a:off x="8821144" y="4885347"/>
            <a:ext cx="307015" cy="307015"/>
          </a:xfrm>
          <a:prstGeom prst="rect">
            <a:avLst/>
          </a:prstGeom>
        </p:spPr>
      </p:pic>
      <p:grpSp>
        <p:nvGrpSpPr>
          <p:cNvPr id="13" name="Gruppieren 12">
            <a:extLst>
              <a:ext uri="{FF2B5EF4-FFF2-40B4-BE49-F238E27FC236}">
                <a16:creationId xmlns:a16="http://schemas.microsoft.com/office/drawing/2014/main" id="{9295F198-D352-4E6D-921E-11D0D65780F1}"/>
              </a:ext>
            </a:extLst>
          </p:cNvPr>
          <p:cNvGrpSpPr/>
          <p:nvPr/>
        </p:nvGrpSpPr>
        <p:grpSpPr>
          <a:xfrm>
            <a:off x="611015" y="3705453"/>
            <a:ext cx="4075314" cy="1113713"/>
            <a:chOff x="611015" y="3345413"/>
            <a:chExt cx="4075314" cy="1113713"/>
          </a:xfrm>
        </p:grpSpPr>
        <p:sp>
          <p:nvSpPr>
            <p:cNvPr id="64" name="Rechteck: abgerundete Ecken 59">
              <a:extLst>
                <a:ext uri="{FF2B5EF4-FFF2-40B4-BE49-F238E27FC236}">
                  <a16:creationId xmlns:a16="http://schemas.microsoft.com/office/drawing/2014/main" id="{C34BAAA1-1369-4D84-8E89-8924B09CF68C}"/>
                </a:ext>
              </a:extLst>
            </p:cNvPr>
            <p:cNvSpPr/>
            <p:nvPr/>
          </p:nvSpPr>
          <p:spPr>
            <a:xfrm>
              <a:off x="611015" y="3345413"/>
              <a:ext cx="3888432" cy="1113713"/>
            </a:xfrm>
            <a:prstGeom prst="roundRect">
              <a:avLst>
                <a:gd name="adj" fmla="val 16192"/>
              </a:avLst>
            </a:prstGeom>
            <a:solidFill>
              <a:schemeClr val="bg1">
                <a:lumMod val="9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5" name="Ellipse 64">
              <a:extLst>
                <a:ext uri="{FF2B5EF4-FFF2-40B4-BE49-F238E27FC236}">
                  <a16:creationId xmlns:a16="http://schemas.microsoft.com/office/drawing/2014/main" id="{39C94536-911B-46C2-9E6E-74080FC3A088}"/>
                </a:ext>
              </a:extLst>
            </p:cNvPr>
            <p:cNvSpPr/>
            <p:nvPr/>
          </p:nvSpPr>
          <p:spPr>
            <a:xfrm>
              <a:off x="4146329" y="3626506"/>
              <a:ext cx="540000" cy="540000"/>
            </a:xfrm>
            <a:prstGeom prst="ellipse">
              <a:avLst/>
            </a:prstGeom>
            <a:solidFill>
              <a:srgbClr val="F7BC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66" name="Textfeld 65">
              <a:extLst>
                <a:ext uri="{FF2B5EF4-FFF2-40B4-BE49-F238E27FC236}">
                  <a16:creationId xmlns:a16="http://schemas.microsoft.com/office/drawing/2014/main" id="{F3C67B16-18F8-4807-9BC7-1E924CAB880F}"/>
                </a:ext>
              </a:extLst>
            </p:cNvPr>
            <p:cNvSpPr txBox="1"/>
            <p:nvPr/>
          </p:nvSpPr>
          <p:spPr>
            <a:xfrm>
              <a:off x="724999" y="3382519"/>
              <a:ext cx="3587566" cy="1027974"/>
            </a:xfrm>
            <a:prstGeom prst="rect">
              <a:avLst/>
            </a:prstGeom>
            <a:noFill/>
          </p:spPr>
          <p:txBody>
            <a:bodyPr wrap="square">
              <a:spAutoFit/>
            </a:bodyPr>
            <a:lstStyle/>
            <a:p>
              <a:pPr>
                <a:buNone/>
              </a:pPr>
              <a:r>
                <a:rPr lang="en-US" sz="1600" b="1" dirty="0" err="1">
                  <a:solidFill>
                    <a:schemeClr val="tx1"/>
                  </a:solidFill>
                  <a:effectLst/>
                  <a:latin typeface="Avenir LT Std 35 Light" panose="020B0402020203020204" pitchFamily="34" charset="0"/>
                  <a:ea typeface="+mj-ea"/>
                  <a:cs typeface="+mj-cs"/>
                </a:rPr>
                <a:t>Fernwärme</a:t>
              </a:r>
              <a:endParaRPr lang="en-US" sz="1600" b="1" dirty="0">
                <a:solidFill>
                  <a:schemeClr val="tx1"/>
                </a:solidFill>
                <a:effectLst/>
                <a:latin typeface="Avenir LT Std 35 Light" panose="020B0402020203020204" pitchFamily="34" charset="0"/>
                <a:ea typeface="+mj-ea"/>
                <a:cs typeface="+mj-cs"/>
              </a:endParaRPr>
            </a:p>
            <a:p>
              <a:pPr>
                <a:buNone/>
              </a:pPr>
              <a:r>
                <a:rPr lang="de-DE" sz="1400" dirty="0">
                  <a:solidFill>
                    <a:schemeClr val="tx1"/>
                  </a:solidFill>
                  <a:effectLst/>
                  <a:latin typeface="Avenir LT Std 35 Light" panose="020B0402020203020204" pitchFamily="34" charset="0"/>
                  <a:ea typeface="+mj-ea"/>
                  <a:cs typeface="+mj-cs"/>
                </a:rPr>
                <a:t>Fernwärme liefert zentral erzeugte Wärme über Rohrleitungen an Gebäude und nutzt oft Abwärme oder erneuerbare Energien</a:t>
              </a:r>
              <a:endParaRPr lang="en-DE" sz="1400" dirty="0">
                <a:latin typeface="Avenir LT Std 35 Light" panose="020B0402020203020204" pitchFamily="34" charset="0"/>
              </a:endParaRPr>
            </a:p>
          </p:txBody>
        </p:sp>
      </p:grpSp>
      <p:grpSp>
        <p:nvGrpSpPr>
          <p:cNvPr id="69" name="Gruppieren 68">
            <a:extLst>
              <a:ext uri="{FF2B5EF4-FFF2-40B4-BE49-F238E27FC236}">
                <a16:creationId xmlns:a16="http://schemas.microsoft.com/office/drawing/2014/main" id="{5918090A-7ACB-4018-9B05-5A4864C5C048}"/>
              </a:ext>
            </a:extLst>
          </p:cNvPr>
          <p:cNvGrpSpPr/>
          <p:nvPr/>
        </p:nvGrpSpPr>
        <p:grpSpPr>
          <a:xfrm>
            <a:off x="7491591" y="3693570"/>
            <a:ext cx="4075629" cy="1113713"/>
            <a:chOff x="7492979" y="3071376"/>
            <a:chExt cx="4075629" cy="1113713"/>
          </a:xfrm>
        </p:grpSpPr>
        <p:sp>
          <p:nvSpPr>
            <p:cNvPr id="70" name="Rechteck: abgerundete Ecken 59">
              <a:extLst>
                <a:ext uri="{FF2B5EF4-FFF2-40B4-BE49-F238E27FC236}">
                  <a16:creationId xmlns:a16="http://schemas.microsoft.com/office/drawing/2014/main" id="{29FB3CE6-3849-4F44-A602-9693464996FD}"/>
                </a:ext>
              </a:extLst>
            </p:cNvPr>
            <p:cNvSpPr/>
            <p:nvPr/>
          </p:nvSpPr>
          <p:spPr>
            <a:xfrm>
              <a:off x="7680176" y="3071376"/>
              <a:ext cx="3888432" cy="1113713"/>
            </a:xfrm>
            <a:prstGeom prst="roundRect">
              <a:avLst>
                <a:gd name="adj" fmla="val 16192"/>
              </a:avLst>
            </a:prstGeom>
            <a:solidFill>
              <a:schemeClr val="bg1">
                <a:lumMod val="9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Ellipse 73">
              <a:extLst>
                <a:ext uri="{FF2B5EF4-FFF2-40B4-BE49-F238E27FC236}">
                  <a16:creationId xmlns:a16="http://schemas.microsoft.com/office/drawing/2014/main" id="{B74A12D8-63B8-4ABA-A94E-014C499264C2}"/>
                </a:ext>
              </a:extLst>
            </p:cNvPr>
            <p:cNvSpPr/>
            <p:nvPr/>
          </p:nvSpPr>
          <p:spPr>
            <a:xfrm>
              <a:off x="7492979" y="3317432"/>
              <a:ext cx="540000" cy="540000"/>
            </a:xfrm>
            <a:prstGeom prst="ellipse">
              <a:avLst/>
            </a:prstGeom>
            <a:solidFill>
              <a:srgbClr val="F7BC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76" name="Textfeld 75">
              <a:extLst>
                <a:ext uri="{FF2B5EF4-FFF2-40B4-BE49-F238E27FC236}">
                  <a16:creationId xmlns:a16="http://schemas.microsoft.com/office/drawing/2014/main" id="{3D072D53-9B65-4C3A-A35E-FA5671994D75}"/>
                </a:ext>
              </a:extLst>
            </p:cNvPr>
            <p:cNvSpPr txBox="1"/>
            <p:nvPr/>
          </p:nvSpPr>
          <p:spPr>
            <a:xfrm>
              <a:off x="8643326" y="3114245"/>
              <a:ext cx="2746459" cy="1027974"/>
            </a:xfrm>
            <a:prstGeom prst="rect">
              <a:avLst/>
            </a:prstGeom>
            <a:noFill/>
          </p:spPr>
          <p:txBody>
            <a:bodyPr wrap="square">
              <a:spAutoFit/>
            </a:bodyPr>
            <a:lstStyle/>
            <a:p>
              <a:pPr algn="r">
                <a:buNone/>
              </a:pPr>
              <a:r>
                <a:rPr lang="en-US" sz="1600" b="1" dirty="0" err="1">
                  <a:solidFill>
                    <a:schemeClr val="tx1"/>
                  </a:solidFill>
                  <a:effectLst/>
                  <a:latin typeface="Avenir LT Std 35 Light" panose="020B0402020203020204" pitchFamily="34" charset="0"/>
                  <a:ea typeface="+mj-ea"/>
                  <a:cs typeface="+mj-cs"/>
                </a:rPr>
                <a:t>Grünes</a:t>
              </a:r>
              <a:r>
                <a:rPr lang="en-US" sz="1600" b="1" dirty="0">
                  <a:solidFill>
                    <a:schemeClr val="tx1"/>
                  </a:solidFill>
                  <a:effectLst/>
                  <a:latin typeface="Avenir LT Std 35 Light" panose="020B0402020203020204" pitchFamily="34" charset="0"/>
                  <a:ea typeface="+mj-ea"/>
                  <a:cs typeface="+mj-cs"/>
                </a:rPr>
                <a:t> </a:t>
              </a:r>
              <a:r>
                <a:rPr lang="en-US" sz="1600" b="1" dirty="0" err="1">
                  <a:solidFill>
                    <a:schemeClr val="tx1"/>
                  </a:solidFill>
                  <a:effectLst/>
                  <a:latin typeface="Avenir LT Std 35 Light" panose="020B0402020203020204" pitchFamily="34" charset="0"/>
                  <a:ea typeface="+mj-ea"/>
                  <a:cs typeface="+mj-cs"/>
                </a:rPr>
                <a:t>Heizöl</a:t>
              </a:r>
              <a:endParaRPr lang="en-US" sz="1600" b="1" dirty="0">
                <a:solidFill>
                  <a:schemeClr val="tx1"/>
                </a:solidFill>
                <a:effectLst/>
                <a:latin typeface="Avenir LT Std 35 Light" panose="020B0402020203020204" pitchFamily="34" charset="0"/>
                <a:ea typeface="+mj-ea"/>
                <a:cs typeface="+mj-cs"/>
              </a:endParaRPr>
            </a:p>
            <a:p>
              <a:pPr algn="r">
                <a:buNone/>
              </a:pPr>
              <a:r>
                <a:rPr lang="de-DE" sz="1400" dirty="0">
                  <a:solidFill>
                    <a:schemeClr val="tx1"/>
                  </a:solidFill>
                  <a:effectLst/>
                  <a:latin typeface="Avenir LT Std 35 Light" panose="020B0402020203020204" pitchFamily="34" charset="0"/>
                </a:rPr>
                <a:t>Ein Heizöl gilt als grün, wenn es zu 65 % regeneratives Öl wie </a:t>
              </a:r>
              <a:r>
                <a:rPr lang="de-DE" sz="1400" b="1" dirty="0">
                  <a:solidFill>
                    <a:schemeClr val="tx1"/>
                  </a:solidFill>
                  <a:effectLst/>
                  <a:latin typeface="Avenir LT Std 35 Light" panose="020B0402020203020204" pitchFamily="34" charset="0"/>
                </a:rPr>
                <a:t>Bio-Öl</a:t>
              </a:r>
              <a:r>
                <a:rPr lang="de-DE" sz="1400" dirty="0">
                  <a:solidFill>
                    <a:schemeClr val="tx1"/>
                  </a:solidFill>
                  <a:effectLst/>
                  <a:latin typeface="Avenir LT Std 35 Light" panose="020B0402020203020204" pitchFamily="34" charset="0"/>
                </a:rPr>
                <a:t> nutzt</a:t>
              </a:r>
              <a:endParaRPr lang="en-DE" sz="1400" dirty="0">
                <a:effectLst/>
                <a:latin typeface="Avenir LT Std 35 Light" panose="020B0402020203020204" pitchFamily="34" charset="0"/>
              </a:endParaRPr>
            </a:p>
          </p:txBody>
        </p:sp>
      </p:grpSp>
      <p:pic>
        <p:nvPicPr>
          <p:cNvPr id="16" name="Grafik 15">
            <a:extLst>
              <a:ext uri="{FF2B5EF4-FFF2-40B4-BE49-F238E27FC236}">
                <a16:creationId xmlns:a16="http://schemas.microsoft.com/office/drawing/2014/main" id="{EDD33A2E-CD4B-4F79-B503-A67797457D23}"/>
              </a:ext>
            </a:extLst>
          </p:cNvPr>
          <p:cNvPicPr>
            <a:picLocks noChangeAspect="1"/>
          </p:cNvPicPr>
          <p:nvPr/>
        </p:nvPicPr>
        <p:blipFill>
          <a:blip r:embed="rId10"/>
          <a:stretch>
            <a:fillRect/>
          </a:stretch>
        </p:blipFill>
        <p:spPr>
          <a:xfrm>
            <a:off x="1996978" y="3618945"/>
            <a:ext cx="426613" cy="426613"/>
          </a:xfrm>
          <a:prstGeom prst="rect">
            <a:avLst/>
          </a:prstGeom>
        </p:spPr>
      </p:pic>
      <p:pic>
        <p:nvPicPr>
          <p:cNvPr id="18" name="Grafik 17">
            <a:extLst>
              <a:ext uri="{FF2B5EF4-FFF2-40B4-BE49-F238E27FC236}">
                <a16:creationId xmlns:a16="http://schemas.microsoft.com/office/drawing/2014/main" id="{57910CE2-FBB1-4826-9DFC-390EF8138FAE}"/>
              </a:ext>
            </a:extLst>
          </p:cNvPr>
          <p:cNvPicPr>
            <a:picLocks noChangeAspect="1"/>
          </p:cNvPicPr>
          <p:nvPr/>
        </p:nvPicPr>
        <p:blipFill>
          <a:blip r:embed="rId11"/>
          <a:stretch>
            <a:fillRect/>
          </a:stretch>
        </p:blipFill>
        <p:spPr>
          <a:xfrm>
            <a:off x="9503446" y="3658375"/>
            <a:ext cx="360000" cy="360000"/>
          </a:xfrm>
          <a:prstGeom prst="rect">
            <a:avLst/>
          </a:prstGeom>
        </p:spPr>
      </p:pic>
      <p:sp>
        <p:nvSpPr>
          <p:cNvPr id="62" name="Foliennummer">
            <a:extLst>
              <a:ext uri="{FF2B5EF4-FFF2-40B4-BE49-F238E27FC236}">
                <a16:creationId xmlns:a16="http://schemas.microsoft.com/office/drawing/2014/main" id="{4B1C1D21-350F-401D-AB5D-A2CB340274FF}"/>
              </a:ext>
            </a:extLst>
          </p:cNvPr>
          <p:cNvSpPr txBox="1">
            <a:spLocks/>
          </p:cNvSpPr>
          <p:nvPr/>
        </p:nvSpPr>
        <p:spPr bwMode="gray">
          <a:xfrm>
            <a:off x="263352" y="6513564"/>
            <a:ext cx="1008112" cy="288000"/>
          </a:xfrm>
          <a:prstGeom prst="rect">
            <a:avLst/>
          </a:prstGeom>
        </p:spPr>
        <p:txBody>
          <a:bodyPr vert="horz" lIns="0" tIns="0" rIns="0" bIns="0" rtlCol="0" anchor="ctr" anchorCtr="0"/>
          <a:lstStyle>
            <a:defPPr>
              <a:defRPr lang="de-DE"/>
            </a:defPPr>
            <a:lvl1pPr algn="l" rtl="0" fontAlgn="base">
              <a:spcBef>
                <a:spcPct val="20000"/>
              </a:spcBef>
              <a:spcAft>
                <a:spcPct val="0"/>
              </a:spcAft>
              <a:buChar char="•"/>
              <a:defRPr lang="de-DE" sz="1000" kern="1200" cap="none" smtClean="0">
                <a:solidFill>
                  <a:srgbClr val="2C2C2C"/>
                </a:solidFill>
                <a:effectLst/>
                <a:latin typeface="Avenir LT Std 65 Medium" panose="020B0603020203020204" pitchFamily="34" charset="0"/>
                <a:ea typeface="+mn-ea"/>
                <a:cs typeface="+mn-cs"/>
              </a:defRPr>
            </a:lvl1pPr>
            <a:lvl2pPr marL="4572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2pPr>
            <a:lvl3pPr marL="9144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3pPr>
            <a:lvl4pPr marL="13716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4pPr>
            <a:lvl5pPr marL="18288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5pPr>
            <a:lvl6pPr marL="22860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6pPr>
            <a:lvl7pPr marL="27432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7pPr>
            <a:lvl8pPr marL="32004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8pPr>
            <a:lvl9pPr marL="36576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9pPr>
          </a:lstStyle>
          <a:p>
            <a:pPr>
              <a:buFontTx/>
              <a:buNone/>
            </a:pPr>
            <a:r>
              <a:rPr lang="de-DE"/>
              <a:t>Folie </a:t>
            </a:r>
            <a:fld id="{02CEFE82-39F2-4F47-8A0C-D5AB3496FA5C}" type="slidenum">
              <a:rPr smtClean="0"/>
              <a:pPr>
                <a:buFontTx/>
                <a:buNone/>
              </a:pPr>
              <a:t>4</a:t>
            </a:fld>
            <a:endParaRPr dirty="0"/>
          </a:p>
        </p:txBody>
      </p:sp>
    </p:spTree>
    <p:extLst>
      <p:ext uri="{BB962C8B-B14F-4D97-AF65-F5344CB8AC3E}">
        <p14:creationId xmlns:p14="http://schemas.microsoft.com/office/powerpoint/2010/main" val="2703146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1EB1FD3-48A5-4D20-B31F-31FA0CEF0D6D}"/>
              </a:ext>
            </a:extLst>
          </p:cNvPr>
          <p:cNvSpPr/>
          <p:nvPr/>
        </p:nvSpPr>
        <p:spPr>
          <a:xfrm>
            <a:off x="7544910" y="6021288"/>
            <a:ext cx="4875223" cy="1164632"/>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8" name="Grafik 57">
            <a:extLst>
              <a:ext uri="{FF2B5EF4-FFF2-40B4-BE49-F238E27FC236}">
                <a16:creationId xmlns:a16="http://schemas.microsoft.com/office/drawing/2014/main" id="{5AA553F1-876B-46F1-BF6A-DB59849A7195}"/>
              </a:ext>
            </a:extLst>
          </p:cNvPr>
          <p:cNvPicPr>
            <a:picLocks noChangeAspect="1"/>
          </p:cNvPicPr>
          <p:nvPr/>
        </p:nvPicPr>
        <p:blipFill rotWithShape="1">
          <a:blip r:embed="rId2">
            <a:extLst>
              <a:ext uri="{28A0092B-C50C-407E-A947-70E740481C1C}">
                <a14:useLocalDpi xmlns:a14="http://schemas.microsoft.com/office/drawing/2010/main" val="0"/>
              </a:ext>
            </a:extLst>
          </a:blip>
          <a:srcRect l="25062"/>
          <a:stretch/>
        </p:blipFill>
        <p:spPr>
          <a:xfrm>
            <a:off x="-2837675" y="0"/>
            <a:ext cx="10443600" cy="6968189"/>
          </a:xfrm>
          <a:prstGeom prst="rect">
            <a:avLst/>
          </a:prstGeom>
        </p:spPr>
      </p:pic>
      <p:sp>
        <p:nvSpPr>
          <p:cNvPr id="59" name="Rechteck 58">
            <a:extLst>
              <a:ext uri="{FF2B5EF4-FFF2-40B4-BE49-F238E27FC236}">
                <a16:creationId xmlns:a16="http://schemas.microsoft.com/office/drawing/2014/main" id="{38D7912D-8835-4D0A-ADD1-ED880DA386AA}"/>
              </a:ext>
            </a:extLst>
          </p:cNvPr>
          <p:cNvSpPr/>
          <p:nvPr/>
        </p:nvSpPr>
        <p:spPr>
          <a:xfrm flipH="1">
            <a:off x="-1104800" y="0"/>
            <a:ext cx="8791066" cy="6949348"/>
          </a:xfrm>
          <a:prstGeom prst="rect">
            <a:avLst/>
          </a:prstGeom>
          <a:gradFill flip="none" rotWithShape="1">
            <a:gsLst>
              <a:gs pos="0">
                <a:schemeClr val="bg1"/>
              </a:gs>
              <a:gs pos="56000">
                <a:srgbClr val="FFFFFF">
                  <a:alpha val="75000"/>
                </a:srgbClr>
              </a:gs>
              <a:gs pos="100000">
                <a:schemeClr val="bg1">
                  <a:shade val="100000"/>
                  <a:satMod val="115000"/>
                  <a:alpha val="0"/>
                </a:schemeClr>
              </a:gs>
            </a:gsLst>
            <a:lin ang="0" scaled="1"/>
            <a:tileRect/>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Rechteck: abgerundete Ecken 59">
            <a:extLst>
              <a:ext uri="{FF2B5EF4-FFF2-40B4-BE49-F238E27FC236}">
                <a16:creationId xmlns:a16="http://schemas.microsoft.com/office/drawing/2014/main" id="{119006EF-835A-C1A2-9B2A-968F54C1672C}"/>
              </a:ext>
            </a:extLst>
          </p:cNvPr>
          <p:cNvSpPr/>
          <p:nvPr/>
        </p:nvSpPr>
        <p:spPr>
          <a:xfrm>
            <a:off x="1343088" y="976233"/>
            <a:ext cx="10153128" cy="1164632"/>
          </a:xfrm>
          <a:prstGeom prst="roundRect">
            <a:avLst>
              <a:gd name="adj" fmla="val 6238"/>
            </a:avLst>
          </a:prstGeom>
          <a:solidFill>
            <a:schemeClr val="bg1">
              <a:lumMod val="9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Textfeld 46">
            <a:extLst>
              <a:ext uri="{FF2B5EF4-FFF2-40B4-BE49-F238E27FC236}">
                <a16:creationId xmlns:a16="http://schemas.microsoft.com/office/drawing/2014/main" id="{6ACC4567-A2DB-DC95-AAFF-E0CAD63C8166}"/>
              </a:ext>
            </a:extLst>
          </p:cNvPr>
          <p:cNvSpPr txBox="1"/>
          <p:nvPr/>
        </p:nvSpPr>
        <p:spPr>
          <a:xfrm>
            <a:off x="1580331" y="1071346"/>
            <a:ext cx="8446261" cy="696986"/>
          </a:xfrm>
          <a:prstGeom prst="rect">
            <a:avLst/>
          </a:prstGeom>
          <a:noFill/>
        </p:spPr>
        <p:txBody>
          <a:bodyPr wrap="square" rtlCol="0">
            <a:spAutoFit/>
          </a:bodyPr>
          <a:lstStyle/>
          <a:p>
            <a:pPr>
              <a:lnSpc>
                <a:spcPts val="2400"/>
              </a:lnSpc>
              <a:spcBef>
                <a:spcPts val="0"/>
              </a:spcBef>
              <a:buNone/>
            </a:pPr>
            <a:r>
              <a:rPr lang="de-DE" sz="1800" dirty="0">
                <a:solidFill>
                  <a:schemeClr val="tx1"/>
                </a:solidFill>
                <a:effectLst/>
                <a:latin typeface="Avenir LT Std 45 Book" panose="020B0502020203020204" pitchFamily="34" charset="0"/>
                <a:ea typeface="+mj-ea"/>
                <a:cs typeface="+mj-cs"/>
              </a:rPr>
              <a:t>Die kommunale Wärmeplanung zeigt auf, wie Kitzingen bis 2045 klimaneutral beheizt werden kann.</a:t>
            </a:r>
          </a:p>
        </p:txBody>
      </p:sp>
      <p:grpSp>
        <p:nvGrpSpPr>
          <p:cNvPr id="9" name="Gruppieren 8">
            <a:extLst>
              <a:ext uri="{FF2B5EF4-FFF2-40B4-BE49-F238E27FC236}">
                <a16:creationId xmlns:a16="http://schemas.microsoft.com/office/drawing/2014/main" id="{CF9C9AE4-525B-45C2-BD77-5CC239E6398E}"/>
              </a:ext>
            </a:extLst>
          </p:cNvPr>
          <p:cNvGrpSpPr/>
          <p:nvPr/>
        </p:nvGrpSpPr>
        <p:grpSpPr>
          <a:xfrm>
            <a:off x="10910144" y="808924"/>
            <a:ext cx="792000" cy="792000"/>
            <a:chOff x="3876442" y="2120161"/>
            <a:chExt cx="792000" cy="792000"/>
          </a:xfrm>
        </p:grpSpPr>
        <p:sp>
          <p:nvSpPr>
            <p:cNvPr id="10" name="Ellipse 9">
              <a:extLst>
                <a:ext uri="{FF2B5EF4-FFF2-40B4-BE49-F238E27FC236}">
                  <a16:creationId xmlns:a16="http://schemas.microsoft.com/office/drawing/2014/main" id="{F9432AB7-03B0-4F86-9DDD-AC7DCF61B2F2}"/>
                </a:ext>
              </a:extLst>
            </p:cNvPr>
            <p:cNvSpPr/>
            <p:nvPr/>
          </p:nvSpPr>
          <p:spPr>
            <a:xfrm>
              <a:off x="3876442" y="2120161"/>
              <a:ext cx="792000" cy="792000"/>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2" name="Gruppieren 11">
              <a:extLst>
                <a:ext uri="{FF2B5EF4-FFF2-40B4-BE49-F238E27FC236}">
                  <a16:creationId xmlns:a16="http://schemas.microsoft.com/office/drawing/2014/main" id="{7E30EFE5-F41E-4D24-B552-DDAC3009B554}"/>
                </a:ext>
              </a:extLst>
            </p:cNvPr>
            <p:cNvGrpSpPr>
              <a:grpSpLocks noChangeAspect="1"/>
            </p:cNvGrpSpPr>
            <p:nvPr/>
          </p:nvGrpSpPr>
          <p:grpSpPr>
            <a:xfrm>
              <a:off x="4007768" y="2204864"/>
              <a:ext cx="573617" cy="578797"/>
              <a:chOff x="6407554" y="4227135"/>
              <a:chExt cx="664846" cy="670850"/>
            </a:xfrm>
          </p:grpSpPr>
          <p:sp>
            <p:nvSpPr>
              <p:cNvPr id="13" name="Freihandform: Form 1667">
                <a:extLst>
                  <a:ext uri="{FF2B5EF4-FFF2-40B4-BE49-F238E27FC236}">
                    <a16:creationId xmlns:a16="http://schemas.microsoft.com/office/drawing/2014/main" id="{F531F85E-A9F3-402F-8F7F-289ACC8B53F7}"/>
                  </a:ext>
                </a:extLst>
              </p:cNvPr>
              <p:cNvSpPr/>
              <p:nvPr/>
            </p:nvSpPr>
            <p:spPr>
              <a:xfrm>
                <a:off x="6407554" y="4281174"/>
                <a:ext cx="616811" cy="616811"/>
              </a:xfrm>
              <a:custGeom>
                <a:avLst/>
                <a:gdLst>
                  <a:gd name="connsiteX0" fmla="*/ 539164 w 616811"/>
                  <a:gd name="connsiteY0" fmla="*/ 118859 h 616811"/>
                  <a:gd name="connsiteX1" fmla="*/ 607395 w 616811"/>
                  <a:gd name="connsiteY1" fmla="*/ 308815 h 616811"/>
                  <a:gd name="connsiteX2" fmla="*/ 308815 w 616811"/>
                  <a:gd name="connsiteY2" fmla="*/ 607395 h 616811"/>
                  <a:gd name="connsiteX3" fmla="*/ 10235 w 616811"/>
                  <a:gd name="connsiteY3" fmla="*/ 308815 h 616811"/>
                  <a:gd name="connsiteX4" fmla="*/ 308815 w 616811"/>
                  <a:gd name="connsiteY4" fmla="*/ 10235 h 616811"/>
                  <a:gd name="connsiteX5" fmla="*/ 496042 w 616811"/>
                  <a:gd name="connsiteY5" fmla="*/ 76283 h 61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811" h="616811">
                    <a:moveTo>
                      <a:pt x="539164" y="118859"/>
                    </a:moveTo>
                    <a:cubicBezTo>
                      <a:pt x="587199" y="173444"/>
                      <a:pt x="607395" y="236763"/>
                      <a:pt x="607395" y="308815"/>
                    </a:cubicBezTo>
                    <a:cubicBezTo>
                      <a:pt x="607395" y="473662"/>
                      <a:pt x="473662" y="607395"/>
                      <a:pt x="308815" y="607395"/>
                    </a:cubicBezTo>
                    <a:cubicBezTo>
                      <a:pt x="143968" y="607395"/>
                      <a:pt x="10235" y="473662"/>
                      <a:pt x="10235" y="308815"/>
                    </a:cubicBezTo>
                    <a:cubicBezTo>
                      <a:pt x="10235" y="143968"/>
                      <a:pt x="143968" y="10235"/>
                      <a:pt x="308815" y="10235"/>
                    </a:cubicBezTo>
                    <a:cubicBezTo>
                      <a:pt x="378684" y="10235"/>
                      <a:pt x="445823" y="32069"/>
                      <a:pt x="496042" y="76283"/>
                    </a:cubicBezTo>
                  </a:path>
                </a:pathLst>
              </a:custGeom>
              <a:no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4" name="Freihandform: Form 1668">
                <a:extLst>
                  <a:ext uri="{FF2B5EF4-FFF2-40B4-BE49-F238E27FC236}">
                    <a16:creationId xmlns:a16="http://schemas.microsoft.com/office/drawing/2014/main" id="{4303E0DB-C436-4E55-8E24-E395C7028404}"/>
                  </a:ext>
                </a:extLst>
              </p:cNvPr>
              <p:cNvSpPr/>
              <p:nvPr/>
            </p:nvSpPr>
            <p:spPr>
              <a:xfrm>
                <a:off x="6536921" y="4410541"/>
                <a:ext cx="354803" cy="354803"/>
              </a:xfrm>
              <a:custGeom>
                <a:avLst/>
                <a:gdLst>
                  <a:gd name="connsiteX0" fmla="*/ 318094 w 354802"/>
                  <a:gd name="connsiteY0" fmla="*/ 82287 h 354802"/>
                  <a:gd name="connsiteX1" fmla="*/ 348662 w 354802"/>
                  <a:gd name="connsiteY1" fmla="*/ 179448 h 354802"/>
                  <a:gd name="connsiteX2" fmla="*/ 179448 w 354802"/>
                  <a:gd name="connsiteY2" fmla="*/ 348662 h 354802"/>
                  <a:gd name="connsiteX3" fmla="*/ 10235 w 354802"/>
                  <a:gd name="connsiteY3" fmla="*/ 179448 h 354802"/>
                  <a:gd name="connsiteX4" fmla="*/ 179448 w 354802"/>
                  <a:gd name="connsiteY4" fmla="*/ 10235 h 354802"/>
                  <a:gd name="connsiteX5" fmla="*/ 274972 w 354802"/>
                  <a:gd name="connsiteY5" fmla="*/ 39711 h 35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802" h="354802">
                    <a:moveTo>
                      <a:pt x="318094" y="82287"/>
                    </a:moveTo>
                    <a:cubicBezTo>
                      <a:pt x="335562" y="99208"/>
                      <a:pt x="348662" y="143968"/>
                      <a:pt x="348662" y="179448"/>
                    </a:cubicBezTo>
                    <a:cubicBezTo>
                      <a:pt x="348662" y="272789"/>
                      <a:pt x="272789" y="348662"/>
                      <a:pt x="179448" y="348662"/>
                    </a:cubicBezTo>
                    <a:cubicBezTo>
                      <a:pt x="86108" y="348662"/>
                      <a:pt x="10235" y="272789"/>
                      <a:pt x="10235" y="179448"/>
                    </a:cubicBezTo>
                    <a:cubicBezTo>
                      <a:pt x="10235" y="86108"/>
                      <a:pt x="86108" y="10235"/>
                      <a:pt x="179448" y="10235"/>
                    </a:cubicBezTo>
                    <a:cubicBezTo>
                      <a:pt x="213291" y="10235"/>
                      <a:pt x="250409" y="20060"/>
                      <a:pt x="274972" y="39711"/>
                    </a:cubicBezTo>
                  </a:path>
                </a:pathLst>
              </a:custGeom>
              <a:no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5" name="Freihandform: Form 1669">
                <a:extLst>
                  <a:ext uri="{FF2B5EF4-FFF2-40B4-BE49-F238E27FC236}">
                    <a16:creationId xmlns:a16="http://schemas.microsoft.com/office/drawing/2014/main" id="{95DC433D-18D3-4936-B56C-67D304E1FC76}"/>
                  </a:ext>
                </a:extLst>
              </p:cNvPr>
              <p:cNvSpPr/>
              <p:nvPr/>
            </p:nvSpPr>
            <p:spPr>
              <a:xfrm>
                <a:off x="6965959" y="4256611"/>
                <a:ext cx="16376" cy="76419"/>
              </a:xfrm>
              <a:custGeom>
                <a:avLst/>
                <a:gdLst>
                  <a:gd name="connsiteX0" fmla="*/ 10235 w 16375"/>
                  <a:gd name="connsiteY0" fmla="*/ 69187 h 76419"/>
                  <a:gd name="connsiteX1" fmla="*/ 10235 w 16375"/>
                  <a:gd name="connsiteY1" fmla="*/ 10235 h 76419"/>
                </a:gdLst>
                <a:ahLst/>
                <a:cxnLst>
                  <a:cxn ang="0">
                    <a:pos x="connsiteX0" y="connsiteY0"/>
                  </a:cxn>
                  <a:cxn ang="0">
                    <a:pos x="connsiteX1" y="connsiteY1"/>
                  </a:cxn>
                </a:cxnLst>
                <a:rect l="l" t="t" r="r" b="b"/>
                <a:pathLst>
                  <a:path w="16375" h="76419">
                    <a:moveTo>
                      <a:pt x="10235" y="69187"/>
                    </a:moveTo>
                    <a:lnTo>
                      <a:pt x="10235" y="10235"/>
                    </a:lnTo>
                  </a:path>
                </a:pathLst>
              </a:custGeom>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6" name="Freihandform: Form 1670">
                <a:extLst>
                  <a:ext uri="{FF2B5EF4-FFF2-40B4-BE49-F238E27FC236}">
                    <a16:creationId xmlns:a16="http://schemas.microsoft.com/office/drawing/2014/main" id="{E35A832E-D0AE-4DFF-9F72-34D40C8EA923}"/>
                  </a:ext>
                </a:extLst>
              </p:cNvPr>
              <p:cNvSpPr/>
              <p:nvPr/>
            </p:nvSpPr>
            <p:spPr>
              <a:xfrm>
                <a:off x="6935937" y="4284449"/>
                <a:ext cx="16376" cy="76419"/>
              </a:xfrm>
              <a:custGeom>
                <a:avLst/>
                <a:gdLst>
                  <a:gd name="connsiteX0" fmla="*/ 10235 w 16375"/>
                  <a:gd name="connsiteY0" fmla="*/ 69187 h 76419"/>
                  <a:gd name="connsiteX1" fmla="*/ 10235 w 16375"/>
                  <a:gd name="connsiteY1" fmla="*/ 10235 h 76419"/>
                </a:gdLst>
                <a:ahLst/>
                <a:cxnLst>
                  <a:cxn ang="0">
                    <a:pos x="connsiteX0" y="connsiteY0"/>
                  </a:cxn>
                  <a:cxn ang="0">
                    <a:pos x="connsiteX1" y="connsiteY1"/>
                  </a:cxn>
                </a:cxnLst>
                <a:rect l="l" t="t" r="r" b="b"/>
                <a:pathLst>
                  <a:path w="16375" h="76419">
                    <a:moveTo>
                      <a:pt x="10235" y="69187"/>
                    </a:moveTo>
                    <a:lnTo>
                      <a:pt x="10235" y="10235"/>
                    </a:lnTo>
                  </a:path>
                </a:pathLst>
              </a:custGeom>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7" name="Freihandform: Form 1671">
                <a:extLst>
                  <a:ext uri="{FF2B5EF4-FFF2-40B4-BE49-F238E27FC236}">
                    <a16:creationId xmlns:a16="http://schemas.microsoft.com/office/drawing/2014/main" id="{91DBC43D-10ED-4306-940E-EE2ADE5C2211}"/>
                  </a:ext>
                </a:extLst>
              </p:cNvPr>
              <p:cNvSpPr/>
              <p:nvPr/>
            </p:nvSpPr>
            <p:spPr>
              <a:xfrm>
                <a:off x="6996527" y="4227135"/>
                <a:ext cx="16376" cy="76419"/>
              </a:xfrm>
              <a:custGeom>
                <a:avLst/>
                <a:gdLst>
                  <a:gd name="connsiteX0" fmla="*/ 10235 w 16375"/>
                  <a:gd name="connsiteY0" fmla="*/ 69187 h 76419"/>
                  <a:gd name="connsiteX1" fmla="*/ 10235 w 16375"/>
                  <a:gd name="connsiteY1" fmla="*/ 10235 h 76419"/>
                </a:gdLst>
                <a:ahLst/>
                <a:cxnLst>
                  <a:cxn ang="0">
                    <a:pos x="connsiteX0" y="connsiteY0"/>
                  </a:cxn>
                  <a:cxn ang="0">
                    <a:pos x="connsiteX1" y="connsiteY1"/>
                  </a:cxn>
                </a:cxnLst>
                <a:rect l="l" t="t" r="r" b="b"/>
                <a:pathLst>
                  <a:path w="16375" h="76419">
                    <a:moveTo>
                      <a:pt x="10235" y="69187"/>
                    </a:moveTo>
                    <a:lnTo>
                      <a:pt x="10235" y="10235"/>
                    </a:lnTo>
                  </a:path>
                </a:pathLst>
              </a:custGeom>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8" name="Freihandform: Form 1672">
                <a:extLst>
                  <a:ext uri="{FF2B5EF4-FFF2-40B4-BE49-F238E27FC236}">
                    <a16:creationId xmlns:a16="http://schemas.microsoft.com/office/drawing/2014/main" id="{8EB160DC-3777-4C87-A2B8-9AA5270868A5}"/>
                  </a:ext>
                </a:extLst>
              </p:cNvPr>
              <p:cNvSpPr/>
              <p:nvPr/>
            </p:nvSpPr>
            <p:spPr>
              <a:xfrm>
                <a:off x="6966505" y="4315563"/>
                <a:ext cx="76419" cy="16376"/>
              </a:xfrm>
              <a:custGeom>
                <a:avLst/>
                <a:gdLst>
                  <a:gd name="connsiteX0" fmla="*/ 10235 w 76419"/>
                  <a:gd name="connsiteY0" fmla="*/ 10235 h 16375"/>
                  <a:gd name="connsiteX1" fmla="*/ 69187 w 76419"/>
                  <a:gd name="connsiteY1" fmla="*/ 10235 h 16375"/>
                </a:gdLst>
                <a:ahLst/>
                <a:cxnLst>
                  <a:cxn ang="0">
                    <a:pos x="connsiteX0" y="connsiteY0"/>
                  </a:cxn>
                  <a:cxn ang="0">
                    <a:pos x="connsiteX1" y="connsiteY1"/>
                  </a:cxn>
                </a:cxnLst>
                <a:rect l="l" t="t" r="r" b="b"/>
                <a:pathLst>
                  <a:path w="76419" h="16375">
                    <a:moveTo>
                      <a:pt x="10235" y="10235"/>
                    </a:moveTo>
                    <a:lnTo>
                      <a:pt x="69187" y="10235"/>
                    </a:lnTo>
                  </a:path>
                </a:pathLst>
              </a:custGeom>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9" name="Freihandform: Form 1673">
                <a:extLst>
                  <a:ext uri="{FF2B5EF4-FFF2-40B4-BE49-F238E27FC236}">
                    <a16:creationId xmlns:a16="http://schemas.microsoft.com/office/drawing/2014/main" id="{07EDECEA-0ECA-485E-853C-BA654BD679E3}"/>
                  </a:ext>
                </a:extLst>
              </p:cNvPr>
              <p:cNvSpPr/>
              <p:nvPr/>
            </p:nvSpPr>
            <p:spPr>
              <a:xfrm>
                <a:off x="6938121" y="4345584"/>
                <a:ext cx="76419" cy="16376"/>
              </a:xfrm>
              <a:custGeom>
                <a:avLst/>
                <a:gdLst>
                  <a:gd name="connsiteX0" fmla="*/ 10235 w 76419"/>
                  <a:gd name="connsiteY0" fmla="*/ 10235 h 16375"/>
                  <a:gd name="connsiteX1" fmla="*/ 69187 w 76419"/>
                  <a:gd name="connsiteY1" fmla="*/ 10235 h 16375"/>
                </a:gdLst>
                <a:ahLst/>
                <a:cxnLst>
                  <a:cxn ang="0">
                    <a:pos x="connsiteX0" y="connsiteY0"/>
                  </a:cxn>
                  <a:cxn ang="0">
                    <a:pos x="connsiteX1" y="connsiteY1"/>
                  </a:cxn>
                </a:cxnLst>
                <a:rect l="l" t="t" r="r" b="b"/>
                <a:pathLst>
                  <a:path w="76419" h="16375">
                    <a:moveTo>
                      <a:pt x="10235" y="10235"/>
                    </a:moveTo>
                    <a:lnTo>
                      <a:pt x="69187" y="10235"/>
                    </a:lnTo>
                  </a:path>
                </a:pathLst>
              </a:custGeom>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0" name="Freihandform: Form 1674">
                <a:extLst>
                  <a:ext uri="{FF2B5EF4-FFF2-40B4-BE49-F238E27FC236}">
                    <a16:creationId xmlns:a16="http://schemas.microsoft.com/office/drawing/2014/main" id="{E0882D68-7FE2-4077-B1FD-7291E93081D1}"/>
                  </a:ext>
                </a:extLst>
              </p:cNvPr>
              <p:cNvSpPr/>
              <p:nvPr/>
            </p:nvSpPr>
            <p:spPr>
              <a:xfrm>
                <a:off x="6995981" y="4284995"/>
                <a:ext cx="76419" cy="16376"/>
              </a:xfrm>
              <a:custGeom>
                <a:avLst/>
                <a:gdLst>
                  <a:gd name="connsiteX0" fmla="*/ 10235 w 76419"/>
                  <a:gd name="connsiteY0" fmla="*/ 10235 h 16375"/>
                  <a:gd name="connsiteX1" fmla="*/ 69186 w 76419"/>
                  <a:gd name="connsiteY1" fmla="*/ 10235 h 16375"/>
                </a:gdLst>
                <a:ahLst/>
                <a:cxnLst>
                  <a:cxn ang="0">
                    <a:pos x="connsiteX0" y="connsiteY0"/>
                  </a:cxn>
                  <a:cxn ang="0">
                    <a:pos x="connsiteX1" y="connsiteY1"/>
                  </a:cxn>
                </a:cxnLst>
                <a:rect l="l" t="t" r="r" b="b"/>
                <a:pathLst>
                  <a:path w="76419" h="16375">
                    <a:moveTo>
                      <a:pt x="10235" y="10235"/>
                    </a:moveTo>
                    <a:lnTo>
                      <a:pt x="69186" y="10235"/>
                    </a:lnTo>
                  </a:path>
                </a:pathLst>
              </a:custGeom>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1" name="Freihandform: Form 1675">
                <a:extLst>
                  <a:ext uri="{FF2B5EF4-FFF2-40B4-BE49-F238E27FC236}">
                    <a16:creationId xmlns:a16="http://schemas.microsoft.com/office/drawing/2014/main" id="{E9DAFFA2-365E-45AE-A5FB-AA1B5DC1326D}"/>
                  </a:ext>
                </a:extLst>
              </p:cNvPr>
              <p:cNvSpPr/>
              <p:nvPr/>
            </p:nvSpPr>
            <p:spPr>
              <a:xfrm>
                <a:off x="6649366" y="4286087"/>
                <a:ext cx="365720" cy="365720"/>
              </a:xfrm>
              <a:custGeom>
                <a:avLst/>
                <a:gdLst>
                  <a:gd name="connsiteX0" fmla="*/ 122680 w 365719"/>
                  <a:gd name="connsiteY0" fmla="*/ 303902 h 365719"/>
                  <a:gd name="connsiteX1" fmla="*/ 66457 w 365719"/>
                  <a:gd name="connsiteY1" fmla="*/ 360125 h 365719"/>
                  <a:gd name="connsiteX2" fmla="*/ 10235 w 365719"/>
                  <a:gd name="connsiteY2" fmla="*/ 303902 h 365719"/>
                  <a:gd name="connsiteX3" fmla="*/ 66457 w 365719"/>
                  <a:gd name="connsiteY3" fmla="*/ 247680 h 365719"/>
                  <a:gd name="connsiteX4" fmla="*/ 69186 w 365719"/>
                  <a:gd name="connsiteY4" fmla="*/ 247680 h 365719"/>
                  <a:gd name="connsiteX5" fmla="*/ 66457 w 365719"/>
                  <a:gd name="connsiteY5" fmla="*/ 303902 h 365719"/>
                  <a:gd name="connsiteX6" fmla="*/ 357396 w 365719"/>
                  <a:gd name="connsiteY6" fmla="*/ 10235 h 36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719" h="365719">
                    <a:moveTo>
                      <a:pt x="122680" y="303902"/>
                    </a:moveTo>
                    <a:cubicBezTo>
                      <a:pt x="122680" y="335016"/>
                      <a:pt x="97571" y="360125"/>
                      <a:pt x="66457" y="360125"/>
                    </a:cubicBezTo>
                    <a:cubicBezTo>
                      <a:pt x="35344" y="360125"/>
                      <a:pt x="10235" y="335016"/>
                      <a:pt x="10235" y="303902"/>
                    </a:cubicBezTo>
                    <a:cubicBezTo>
                      <a:pt x="10235" y="272789"/>
                      <a:pt x="35344" y="247680"/>
                      <a:pt x="66457" y="247680"/>
                    </a:cubicBezTo>
                    <a:lnTo>
                      <a:pt x="69186" y="247680"/>
                    </a:lnTo>
                    <a:lnTo>
                      <a:pt x="66457" y="303902"/>
                    </a:lnTo>
                    <a:lnTo>
                      <a:pt x="357396" y="10235"/>
                    </a:lnTo>
                  </a:path>
                </a:pathLst>
              </a:custGeom>
              <a:no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grpSp>
      </p:grpSp>
      <p:sp>
        <p:nvSpPr>
          <p:cNvPr id="22" name="Rechteck: abgerundete Ecken 21">
            <a:extLst>
              <a:ext uri="{FF2B5EF4-FFF2-40B4-BE49-F238E27FC236}">
                <a16:creationId xmlns:a16="http://schemas.microsoft.com/office/drawing/2014/main" id="{7AD996D3-B583-4C20-AFC8-DE6250752AC8}"/>
              </a:ext>
            </a:extLst>
          </p:cNvPr>
          <p:cNvSpPr/>
          <p:nvPr/>
        </p:nvSpPr>
        <p:spPr>
          <a:xfrm>
            <a:off x="1343088" y="2373940"/>
            <a:ext cx="10153128" cy="1164632"/>
          </a:xfrm>
          <a:prstGeom prst="roundRect">
            <a:avLst>
              <a:gd name="adj" fmla="val 6238"/>
            </a:avLst>
          </a:prstGeom>
          <a:solidFill>
            <a:schemeClr val="bg1">
              <a:lumMod val="9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a:extLst>
              <a:ext uri="{FF2B5EF4-FFF2-40B4-BE49-F238E27FC236}">
                <a16:creationId xmlns:a16="http://schemas.microsoft.com/office/drawing/2014/main" id="{93F6EAA8-0647-4CB9-8CBE-029E5E792B12}"/>
              </a:ext>
            </a:extLst>
          </p:cNvPr>
          <p:cNvSpPr txBox="1"/>
          <p:nvPr/>
        </p:nvSpPr>
        <p:spPr>
          <a:xfrm>
            <a:off x="1584605" y="2458988"/>
            <a:ext cx="8446261" cy="1004762"/>
          </a:xfrm>
          <a:prstGeom prst="rect">
            <a:avLst/>
          </a:prstGeom>
          <a:noFill/>
        </p:spPr>
        <p:txBody>
          <a:bodyPr wrap="square" rtlCol="0">
            <a:spAutoFit/>
          </a:bodyPr>
          <a:lstStyle/>
          <a:p>
            <a:pPr>
              <a:lnSpc>
                <a:spcPts val="2400"/>
              </a:lnSpc>
              <a:spcBef>
                <a:spcPts val="0"/>
              </a:spcBef>
              <a:buNone/>
            </a:pPr>
            <a:r>
              <a:rPr lang="de-DE" sz="1800" dirty="0">
                <a:solidFill>
                  <a:schemeClr val="tx1"/>
                </a:solidFill>
                <a:effectLst/>
                <a:latin typeface="Avenir LT Std 45 Book" panose="020B0502020203020204" pitchFamily="34" charset="0"/>
                <a:ea typeface="+mj-ea"/>
                <a:cs typeface="+mj-cs"/>
              </a:rPr>
              <a:t>Kitzingen hat einen überdurchschnittlich hohen Anteil an industriellem Wärmebedarf und Wärme aus Erdgas; das erneuerbare (theoretische) Potenzial übersteigt den aktuellen und zukünftigen Wärmebedarf bei Weitem.</a:t>
            </a:r>
          </a:p>
        </p:txBody>
      </p:sp>
      <p:grpSp>
        <p:nvGrpSpPr>
          <p:cNvPr id="24" name="Gruppieren 23">
            <a:extLst>
              <a:ext uri="{FF2B5EF4-FFF2-40B4-BE49-F238E27FC236}">
                <a16:creationId xmlns:a16="http://schemas.microsoft.com/office/drawing/2014/main" id="{33533F6D-FB28-4BB6-BD06-CA95D716032E}"/>
              </a:ext>
            </a:extLst>
          </p:cNvPr>
          <p:cNvGrpSpPr/>
          <p:nvPr/>
        </p:nvGrpSpPr>
        <p:grpSpPr>
          <a:xfrm>
            <a:off x="10901313" y="2185034"/>
            <a:ext cx="792000" cy="792000"/>
            <a:chOff x="875188" y="2143571"/>
            <a:chExt cx="792000" cy="792000"/>
          </a:xfrm>
        </p:grpSpPr>
        <p:sp>
          <p:nvSpPr>
            <p:cNvPr id="25" name="Ellipse 24">
              <a:extLst>
                <a:ext uri="{FF2B5EF4-FFF2-40B4-BE49-F238E27FC236}">
                  <a16:creationId xmlns:a16="http://schemas.microsoft.com/office/drawing/2014/main" id="{8F01F1DB-6A7D-45D4-8F9A-F35FE1E8ABB2}"/>
                </a:ext>
              </a:extLst>
            </p:cNvPr>
            <p:cNvSpPr/>
            <p:nvPr/>
          </p:nvSpPr>
          <p:spPr>
            <a:xfrm>
              <a:off x="875188" y="2143571"/>
              <a:ext cx="792000" cy="792000"/>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6" name="Gruppieren 25">
              <a:extLst>
                <a:ext uri="{FF2B5EF4-FFF2-40B4-BE49-F238E27FC236}">
                  <a16:creationId xmlns:a16="http://schemas.microsoft.com/office/drawing/2014/main" id="{A300BB8D-1680-47F4-9861-E1AABFF86AE5}"/>
                </a:ext>
              </a:extLst>
            </p:cNvPr>
            <p:cNvGrpSpPr>
              <a:grpSpLocks noChangeAspect="1"/>
            </p:cNvGrpSpPr>
            <p:nvPr/>
          </p:nvGrpSpPr>
          <p:grpSpPr>
            <a:xfrm>
              <a:off x="1055440" y="2189530"/>
              <a:ext cx="428924" cy="639935"/>
              <a:chOff x="7408001" y="11106497"/>
              <a:chExt cx="497205" cy="741807"/>
            </a:xfrm>
            <a:noFill/>
          </p:grpSpPr>
          <p:sp>
            <p:nvSpPr>
              <p:cNvPr id="27" name="Freihandform: Form 893">
                <a:extLst>
                  <a:ext uri="{FF2B5EF4-FFF2-40B4-BE49-F238E27FC236}">
                    <a16:creationId xmlns:a16="http://schemas.microsoft.com/office/drawing/2014/main" id="{7CD89950-BCCE-4EB1-B3FF-62AF3DA5497C}"/>
                  </a:ext>
                </a:extLst>
              </p:cNvPr>
              <p:cNvSpPr/>
              <p:nvPr/>
            </p:nvSpPr>
            <p:spPr>
              <a:xfrm>
                <a:off x="7605740" y="11106497"/>
                <a:ext cx="97155" cy="62865"/>
              </a:xfrm>
              <a:custGeom>
                <a:avLst/>
                <a:gdLst>
                  <a:gd name="connsiteX0" fmla="*/ 89440 w 97155"/>
                  <a:gd name="connsiteY0" fmla="*/ 53435 h 62865"/>
                  <a:gd name="connsiteX1" fmla="*/ 89440 w 97155"/>
                  <a:gd name="connsiteY1" fmla="*/ 51149 h 62865"/>
                  <a:gd name="connsiteX2" fmla="*/ 51150 w 97155"/>
                  <a:gd name="connsiteY2" fmla="*/ 12859 h 62865"/>
                  <a:gd name="connsiteX3" fmla="*/ 51150 w 97155"/>
                  <a:gd name="connsiteY3" fmla="*/ 12859 h 62865"/>
                  <a:gd name="connsiteX4" fmla="*/ 12859 w 97155"/>
                  <a:gd name="connsiteY4" fmla="*/ 51149 h 62865"/>
                  <a:gd name="connsiteX5" fmla="*/ 12859 w 97155"/>
                  <a:gd name="connsiteY5" fmla="*/ 53435 h 6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5" h="62865">
                    <a:moveTo>
                      <a:pt x="89440" y="53435"/>
                    </a:moveTo>
                    <a:lnTo>
                      <a:pt x="89440" y="51149"/>
                    </a:lnTo>
                    <a:cubicBezTo>
                      <a:pt x="89440" y="30004"/>
                      <a:pt x="72295" y="12859"/>
                      <a:pt x="51150" y="12859"/>
                    </a:cubicBezTo>
                    <a:lnTo>
                      <a:pt x="51150" y="12859"/>
                    </a:lnTo>
                    <a:cubicBezTo>
                      <a:pt x="30004" y="12859"/>
                      <a:pt x="12859" y="30004"/>
                      <a:pt x="12859" y="51149"/>
                    </a:cubicBezTo>
                    <a:lnTo>
                      <a:pt x="12859" y="53435"/>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8" name="Freihandform: Form 894">
                <a:extLst>
                  <a:ext uri="{FF2B5EF4-FFF2-40B4-BE49-F238E27FC236}">
                    <a16:creationId xmlns:a16="http://schemas.microsoft.com/office/drawing/2014/main" id="{14D224F5-BB18-4F01-A969-D4B58BF84E5C}"/>
                  </a:ext>
                </a:extLst>
              </p:cNvPr>
              <p:cNvSpPr/>
              <p:nvPr/>
            </p:nvSpPr>
            <p:spPr>
              <a:xfrm>
                <a:off x="7566306" y="11147073"/>
                <a:ext cx="177165" cy="125730"/>
              </a:xfrm>
              <a:custGeom>
                <a:avLst/>
                <a:gdLst>
                  <a:gd name="connsiteX0" fmla="*/ 12859 w 177165"/>
                  <a:gd name="connsiteY0" fmla="*/ 23717 h 125730"/>
                  <a:gd name="connsiteX1" fmla="*/ 12859 w 177165"/>
                  <a:gd name="connsiteY1" fmla="*/ 104299 h 125730"/>
                  <a:gd name="connsiteX2" fmla="*/ 26575 w 177165"/>
                  <a:gd name="connsiteY2" fmla="*/ 118015 h 125730"/>
                  <a:gd name="connsiteX3" fmla="*/ 32290 w 177165"/>
                  <a:gd name="connsiteY3" fmla="*/ 118015 h 125730"/>
                  <a:gd name="connsiteX4" fmla="*/ 46006 w 177165"/>
                  <a:gd name="connsiteY4" fmla="*/ 106013 h 125730"/>
                  <a:gd name="connsiteX5" fmla="*/ 46006 w 177165"/>
                  <a:gd name="connsiteY5" fmla="*/ 104299 h 125730"/>
                  <a:gd name="connsiteX6" fmla="*/ 94012 w 177165"/>
                  <a:gd name="connsiteY6" fmla="*/ 62008 h 125730"/>
                  <a:gd name="connsiteX7" fmla="*/ 94012 w 177165"/>
                  <a:gd name="connsiteY7" fmla="*/ 62008 h 125730"/>
                  <a:gd name="connsiteX8" fmla="*/ 142018 w 177165"/>
                  <a:gd name="connsiteY8" fmla="*/ 104299 h 125730"/>
                  <a:gd name="connsiteX9" fmla="*/ 142018 w 177165"/>
                  <a:gd name="connsiteY9" fmla="*/ 106013 h 125730"/>
                  <a:gd name="connsiteX10" fmla="*/ 155734 w 177165"/>
                  <a:gd name="connsiteY10" fmla="*/ 118015 h 125730"/>
                  <a:gd name="connsiteX11" fmla="*/ 155734 w 177165"/>
                  <a:gd name="connsiteY11" fmla="*/ 118015 h 125730"/>
                  <a:gd name="connsiteX12" fmla="*/ 169450 w 177165"/>
                  <a:gd name="connsiteY12" fmla="*/ 104299 h 125730"/>
                  <a:gd name="connsiteX13" fmla="*/ 169450 w 177165"/>
                  <a:gd name="connsiteY13" fmla="*/ 23717 h 125730"/>
                  <a:gd name="connsiteX14" fmla="*/ 158591 w 177165"/>
                  <a:gd name="connsiteY14" fmla="*/ 12859 h 125730"/>
                  <a:gd name="connsiteX15" fmla="*/ 23146 w 177165"/>
                  <a:gd name="connsiteY15" fmla="*/ 12859 h 125730"/>
                  <a:gd name="connsiteX16" fmla="*/ 12859 w 177165"/>
                  <a:gd name="connsiteY16" fmla="*/ 23717 h 125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7165" h="125730">
                    <a:moveTo>
                      <a:pt x="12859" y="23717"/>
                    </a:moveTo>
                    <a:lnTo>
                      <a:pt x="12859" y="104299"/>
                    </a:lnTo>
                    <a:cubicBezTo>
                      <a:pt x="12859" y="111728"/>
                      <a:pt x="19146" y="118015"/>
                      <a:pt x="26575" y="118015"/>
                    </a:cubicBezTo>
                    <a:lnTo>
                      <a:pt x="32290" y="118015"/>
                    </a:lnTo>
                    <a:cubicBezTo>
                      <a:pt x="39148" y="118015"/>
                      <a:pt x="44863" y="112871"/>
                      <a:pt x="46006" y="106013"/>
                    </a:cubicBezTo>
                    <a:lnTo>
                      <a:pt x="46006" y="104299"/>
                    </a:lnTo>
                    <a:cubicBezTo>
                      <a:pt x="48864" y="80295"/>
                      <a:pt x="69437" y="62008"/>
                      <a:pt x="94012" y="62008"/>
                    </a:cubicBezTo>
                    <a:lnTo>
                      <a:pt x="94012" y="62008"/>
                    </a:lnTo>
                    <a:cubicBezTo>
                      <a:pt x="118015" y="62008"/>
                      <a:pt x="138589" y="79724"/>
                      <a:pt x="142018" y="104299"/>
                    </a:cubicBezTo>
                    <a:lnTo>
                      <a:pt x="142018" y="106013"/>
                    </a:lnTo>
                    <a:cubicBezTo>
                      <a:pt x="143161" y="112871"/>
                      <a:pt x="148876" y="118015"/>
                      <a:pt x="155734" y="118015"/>
                    </a:cubicBezTo>
                    <a:lnTo>
                      <a:pt x="155734" y="118015"/>
                    </a:lnTo>
                    <a:cubicBezTo>
                      <a:pt x="163164" y="118015"/>
                      <a:pt x="169450" y="111728"/>
                      <a:pt x="169450" y="104299"/>
                    </a:cubicBezTo>
                    <a:lnTo>
                      <a:pt x="169450" y="23717"/>
                    </a:lnTo>
                    <a:cubicBezTo>
                      <a:pt x="169450" y="18002"/>
                      <a:pt x="164878" y="12859"/>
                      <a:pt x="158591" y="12859"/>
                    </a:cubicBezTo>
                    <a:lnTo>
                      <a:pt x="23146" y="12859"/>
                    </a:lnTo>
                    <a:cubicBezTo>
                      <a:pt x="17431" y="12859"/>
                      <a:pt x="12859" y="18002"/>
                      <a:pt x="12859" y="23717"/>
                    </a:cubicBezTo>
                    <a:close/>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9" name="Freihandform: Form 895">
                <a:extLst>
                  <a:ext uri="{FF2B5EF4-FFF2-40B4-BE49-F238E27FC236}">
                    <a16:creationId xmlns:a16="http://schemas.microsoft.com/office/drawing/2014/main" id="{66B88674-2043-4B2A-AB6A-9C72A5F0D9DA}"/>
                  </a:ext>
                </a:extLst>
              </p:cNvPr>
              <p:cNvSpPr/>
              <p:nvPr/>
            </p:nvSpPr>
            <p:spPr>
              <a:xfrm>
                <a:off x="7408001" y="11179649"/>
                <a:ext cx="497205" cy="668655"/>
              </a:xfrm>
              <a:custGeom>
                <a:avLst/>
                <a:gdLst>
                  <a:gd name="connsiteX0" fmla="*/ 168306 w 497205"/>
                  <a:gd name="connsiteY0" fmla="*/ 12859 h 668655"/>
                  <a:gd name="connsiteX1" fmla="*/ 50006 w 497205"/>
                  <a:gd name="connsiteY1" fmla="*/ 12859 h 668655"/>
                  <a:gd name="connsiteX2" fmla="*/ 12859 w 497205"/>
                  <a:gd name="connsiteY2" fmla="*/ 50006 h 668655"/>
                  <a:gd name="connsiteX3" fmla="*/ 12859 w 497205"/>
                  <a:gd name="connsiteY3" fmla="*/ 622078 h 668655"/>
                  <a:gd name="connsiteX4" fmla="*/ 50006 w 497205"/>
                  <a:gd name="connsiteY4" fmla="*/ 659225 h 668655"/>
                  <a:gd name="connsiteX5" fmla="*/ 448914 w 497205"/>
                  <a:gd name="connsiteY5" fmla="*/ 659225 h 668655"/>
                  <a:gd name="connsiteX6" fmla="*/ 486061 w 497205"/>
                  <a:gd name="connsiteY6" fmla="*/ 622078 h 668655"/>
                  <a:gd name="connsiteX7" fmla="*/ 486061 w 497205"/>
                  <a:gd name="connsiteY7" fmla="*/ 50006 h 668655"/>
                  <a:gd name="connsiteX8" fmla="*/ 448914 w 497205"/>
                  <a:gd name="connsiteY8" fmla="*/ 12859 h 668655"/>
                  <a:gd name="connsiteX9" fmla="*/ 324898 w 497205"/>
                  <a:gd name="connsiteY9" fmla="*/ 12859 h 66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7205" h="668655">
                    <a:moveTo>
                      <a:pt x="168306" y="12859"/>
                    </a:moveTo>
                    <a:lnTo>
                      <a:pt x="50006" y="12859"/>
                    </a:lnTo>
                    <a:cubicBezTo>
                      <a:pt x="29432" y="12859"/>
                      <a:pt x="12859" y="29432"/>
                      <a:pt x="12859" y="50006"/>
                    </a:cubicBezTo>
                    <a:lnTo>
                      <a:pt x="12859" y="622078"/>
                    </a:lnTo>
                    <a:cubicBezTo>
                      <a:pt x="12859" y="642652"/>
                      <a:pt x="29432" y="659225"/>
                      <a:pt x="50006" y="659225"/>
                    </a:cubicBezTo>
                    <a:lnTo>
                      <a:pt x="448914" y="659225"/>
                    </a:lnTo>
                    <a:cubicBezTo>
                      <a:pt x="469487" y="659225"/>
                      <a:pt x="486061" y="642652"/>
                      <a:pt x="486061" y="622078"/>
                    </a:cubicBezTo>
                    <a:lnTo>
                      <a:pt x="486061" y="50006"/>
                    </a:lnTo>
                    <a:cubicBezTo>
                      <a:pt x="486061" y="29432"/>
                      <a:pt x="469487" y="12859"/>
                      <a:pt x="448914" y="12859"/>
                    </a:cubicBezTo>
                    <a:lnTo>
                      <a:pt x="324898" y="12859"/>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30" name="Freihandform: Form 896">
                <a:extLst>
                  <a:ext uri="{FF2B5EF4-FFF2-40B4-BE49-F238E27FC236}">
                    <a16:creationId xmlns:a16="http://schemas.microsoft.com/office/drawing/2014/main" id="{8EDDBC5D-9DF1-46AF-8FF7-AEFCA69BBE71}"/>
                  </a:ext>
                </a:extLst>
              </p:cNvPr>
              <p:cNvSpPr/>
              <p:nvPr/>
            </p:nvSpPr>
            <p:spPr>
              <a:xfrm>
                <a:off x="7462865" y="11235085"/>
                <a:ext cx="388620" cy="560070"/>
              </a:xfrm>
              <a:custGeom>
                <a:avLst/>
                <a:gdLst>
                  <a:gd name="connsiteX0" fmla="*/ 71724 w 388620"/>
                  <a:gd name="connsiteY0" fmla="*/ 12859 h 560070"/>
                  <a:gd name="connsiteX1" fmla="*/ 12859 w 388620"/>
                  <a:gd name="connsiteY1" fmla="*/ 12859 h 560070"/>
                  <a:gd name="connsiteX2" fmla="*/ 12859 w 388620"/>
                  <a:gd name="connsiteY2" fmla="*/ 548925 h 560070"/>
                  <a:gd name="connsiteX3" fmla="*/ 294037 w 388620"/>
                  <a:gd name="connsiteY3" fmla="*/ 548925 h 560070"/>
                  <a:gd name="connsiteX4" fmla="*/ 375761 w 388620"/>
                  <a:gd name="connsiteY4" fmla="*/ 466629 h 560070"/>
                  <a:gd name="connsiteX5" fmla="*/ 375761 w 388620"/>
                  <a:gd name="connsiteY5" fmla="*/ 12859 h 560070"/>
                  <a:gd name="connsiteX6" fmla="*/ 316897 w 388620"/>
                  <a:gd name="connsiteY6" fmla="*/ 12859 h 560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620" h="560070">
                    <a:moveTo>
                      <a:pt x="71724" y="12859"/>
                    </a:moveTo>
                    <a:lnTo>
                      <a:pt x="12859" y="12859"/>
                    </a:lnTo>
                    <a:lnTo>
                      <a:pt x="12859" y="548925"/>
                    </a:lnTo>
                    <a:lnTo>
                      <a:pt x="294037" y="548925"/>
                    </a:lnTo>
                    <a:lnTo>
                      <a:pt x="375761" y="466629"/>
                    </a:lnTo>
                    <a:lnTo>
                      <a:pt x="375761" y="12859"/>
                    </a:lnTo>
                    <a:lnTo>
                      <a:pt x="316897" y="12859"/>
                    </a:lnTo>
                  </a:path>
                </a:pathLst>
              </a:custGeom>
              <a:grp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31" name="Freihandform: Form 897">
                <a:extLst>
                  <a:ext uri="{FF2B5EF4-FFF2-40B4-BE49-F238E27FC236}">
                    <a16:creationId xmlns:a16="http://schemas.microsoft.com/office/drawing/2014/main" id="{2892F02A-DC71-4221-A1DB-66EC91DA09D8}"/>
                  </a:ext>
                </a:extLst>
              </p:cNvPr>
              <p:cNvSpPr/>
              <p:nvPr/>
            </p:nvSpPr>
            <p:spPr>
              <a:xfrm>
                <a:off x="7537160" y="11463112"/>
                <a:ext cx="85725" cy="68580"/>
              </a:xfrm>
              <a:custGeom>
                <a:avLst/>
                <a:gdLst>
                  <a:gd name="connsiteX0" fmla="*/ 77439 w 85725"/>
                  <a:gd name="connsiteY0" fmla="*/ 12859 h 68580"/>
                  <a:gd name="connsiteX1" fmla="*/ 34005 w 85725"/>
                  <a:gd name="connsiteY1" fmla="*/ 59151 h 68580"/>
                  <a:gd name="connsiteX2" fmla="*/ 12859 w 85725"/>
                  <a:gd name="connsiteY2" fmla="*/ 38005 h 68580"/>
                </a:gdLst>
                <a:ahLst/>
                <a:cxnLst>
                  <a:cxn ang="0">
                    <a:pos x="connsiteX0" y="connsiteY0"/>
                  </a:cxn>
                  <a:cxn ang="0">
                    <a:pos x="connsiteX1" y="connsiteY1"/>
                  </a:cxn>
                  <a:cxn ang="0">
                    <a:pos x="connsiteX2" y="connsiteY2"/>
                  </a:cxn>
                </a:cxnLst>
                <a:rect l="l" t="t" r="r" b="b"/>
                <a:pathLst>
                  <a:path w="85725" h="68580">
                    <a:moveTo>
                      <a:pt x="77439" y="12859"/>
                    </a:moveTo>
                    <a:lnTo>
                      <a:pt x="34005" y="59151"/>
                    </a:lnTo>
                    <a:lnTo>
                      <a:pt x="12859" y="38005"/>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32" name="Freihandform: Form 898">
                <a:extLst>
                  <a:ext uri="{FF2B5EF4-FFF2-40B4-BE49-F238E27FC236}">
                    <a16:creationId xmlns:a16="http://schemas.microsoft.com/office/drawing/2014/main" id="{4A7B7F00-A389-432C-AA9C-E987C9D0B0A1}"/>
                  </a:ext>
                </a:extLst>
              </p:cNvPr>
              <p:cNvSpPr/>
              <p:nvPr/>
            </p:nvSpPr>
            <p:spPr>
              <a:xfrm>
                <a:off x="7538875" y="11328239"/>
                <a:ext cx="74295" cy="74295"/>
              </a:xfrm>
              <a:custGeom>
                <a:avLst/>
                <a:gdLst>
                  <a:gd name="connsiteX0" fmla="*/ 12859 w 74295"/>
                  <a:gd name="connsiteY0" fmla="*/ 64865 h 74295"/>
                  <a:gd name="connsiteX1" fmla="*/ 65437 w 74295"/>
                  <a:gd name="connsiteY1" fmla="*/ 12859 h 74295"/>
                </a:gdLst>
                <a:ahLst/>
                <a:cxnLst>
                  <a:cxn ang="0">
                    <a:pos x="connsiteX0" y="connsiteY0"/>
                  </a:cxn>
                  <a:cxn ang="0">
                    <a:pos x="connsiteX1" y="connsiteY1"/>
                  </a:cxn>
                </a:cxnLst>
                <a:rect l="l" t="t" r="r" b="b"/>
                <a:pathLst>
                  <a:path w="74295" h="74295">
                    <a:moveTo>
                      <a:pt x="12859" y="64865"/>
                    </a:moveTo>
                    <a:lnTo>
                      <a:pt x="65437" y="12859"/>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33" name="Freihandform: Form 899">
                <a:extLst>
                  <a:ext uri="{FF2B5EF4-FFF2-40B4-BE49-F238E27FC236}">
                    <a16:creationId xmlns:a16="http://schemas.microsoft.com/office/drawing/2014/main" id="{08016A34-2E29-480E-9115-6FBBE716603A}"/>
                  </a:ext>
                </a:extLst>
              </p:cNvPr>
              <p:cNvSpPr/>
              <p:nvPr/>
            </p:nvSpPr>
            <p:spPr>
              <a:xfrm>
                <a:off x="7538875" y="11328239"/>
                <a:ext cx="74295" cy="74295"/>
              </a:xfrm>
              <a:custGeom>
                <a:avLst/>
                <a:gdLst>
                  <a:gd name="connsiteX0" fmla="*/ 65437 w 74295"/>
                  <a:gd name="connsiteY0" fmla="*/ 64865 h 74295"/>
                  <a:gd name="connsiteX1" fmla="*/ 12859 w 74295"/>
                  <a:gd name="connsiteY1" fmla="*/ 12859 h 74295"/>
                </a:gdLst>
                <a:ahLst/>
                <a:cxnLst>
                  <a:cxn ang="0">
                    <a:pos x="connsiteX0" y="connsiteY0"/>
                  </a:cxn>
                  <a:cxn ang="0">
                    <a:pos x="connsiteX1" y="connsiteY1"/>
                  </a:cxn>
                </a:cxnLst>
                <a:rect l="l" t="t" r="r" b="b"/>
                <a:pathLst>
                  <a:path w="74295" h="74295">
                    <a:moveTo>
                      <a:pt x="65437" y="64865"/>
                    </a:moveTo>
                    <a:lnTo>
                      <a:pt x="12859" y="12859"/>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34" name="Freihandform: Form 900">
                <a:extLst>
                  <a:ext uri="{FF2B5EF4-FFF2-40B4-BE49-F238E27FC236}">
                    <a16:creationId xmlns:a16="http://schemas.microsoft.com/office/drawing/2014/main" id="{116F1D0B-0485-4F75-AD3D-387A18828F0F}"/>
                  </a:ext>
                </a:extLst>
              </p:cNvPr>
              <p:cNvSpPr/>
              <p:nvPr/>
            </p:nvSpPr>
            <p:spPr>
              <a:xfrm>
                <a:off x="7538875" y="11597415"/>
                <a:ext cx="74295" cy="74295"/>
              </a:xfrm>
              <a:custGeom>
                <a:avLst/>
                <a:gdLst>
                  <a:gd name="connsiteX0" fmla="*/ 12859 w 74295"/>
                  <a:gd name="connsiteY0" fmla="*/ 64866 h 74295"/>
                  <a:gd name="connsiteX1" fmla="*/ 65437 w 74295"/>
                  <a:gd name="connsiteY1" fmla="*/ 12858 h 74295"/>
                </a:gdLst>
                <a:ahLst/>
                <a:cxnLst>
                  <a:cxn ang="0">
                    <a:pos x="connsiteX0" y="connsiteY0"/>
                  </a:cxn>
                  <a:cxn ang="0">
                    <a:pos x="connsiteX1" y="connsiteY1"/>
                  </a:cxn>
                </a:cxnLst>
                <a:rect l="l" t="t" r="r" b="b"/>
                <a:pathLst>
                  <a:path w="74295" h="74295">
                    <a:moveTo>
                      <a:pt x="12859" y="64866"/>
                    </a:moveTo>
                    <a:lnTo>
                      <a:pt x="65437" y="12858"/>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35" name="Freihandform: Form 901">
                <a:extLst>
                  <a:ext uri="{FF2B5EF4-FFF2-40B4-BE49-F238E27FC236}">
                    <a16:creationId xmlns:a16="http://schemas.microsoft.com/office/drawing/2014/main" id="{87A9DACC-86C9-447F-9F92-E42FE6B44BC8}"/>
                  </a:ext>
                </a:extLst>
              </p:cNvPr>
              <p:cNvSpPr/>
              <p:nvPr/>
            </p:nvSpPr>
            <p:spPr>
              <a:xfrm>
                <a:off x="7538875" y="11597415"/>
                <a:ext cx="74295" cy="74295"/>
              </a:xfrm>
              <a:custGeom>
                <a:avLst/>
                <a:gdLst>
                  <a:gd name="connsiteX0" fmla="*/ 65437 w 74295"/>
                  <a:gd name="connsiteY0" fmla="*/ 64866 h 74295"/>
                  <a:gd name="connsiteX1" fmla="*/ 12859 w 74295"/>
                  <a:gd name="connsiteY1" fmla="*/ 12858 h 74295"/>
                </a:gdLst>
                <a:ahLst/>
                <a:cxnLst>
                  <a:cxn ang="0">
                    <a:pos x="connsiteX0" y="connsiteY0"/>
                  </a:cxn>
                  <a:cxn ang="0">
                    <a:pos x="connsiteX1" y="connsiteY1"/>
                  </a:cxn>
                </a:cxnLst>
                <a:rect l="l" t="t" r="r" b="b"/>
                <a:pathLst>
                  <a:path w="74295" h="74295">
                    <a:moveTo>
                      <a:pt x="65437" y="64866"/>
                    </a:moveTo>
                    <a:lnTo>
                      <a:pt x="12859" y="12858"/>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36" name="Freihandform: Form 902">
                <a:extLst>
                  <a:ext uri="{FF2B5EF4-FFF2-40B4-BE49-F238E27FC236}">
                    <a16:creationId xmlns:a16="http://schemas.microsoft.com/office/drawing/2014/main" id="{D0F896C5-29BD-40DC-9F39-F60F1AA074A5}"/>
                  </a:ext>
                </a:extLst>
              </p:cNvPr>
              <p:cNvSpPr/>
              <p:nvPr/>
            </p:nvSpPr>
            <p:spPr>
              <a:xfrm>
                <a:off x="7628600" y="11380245"/>
                <a:ext cx="177165" cy="22860"/>
              </a:xfrm>
              <a:custGeom>
                <a:avLst/>
                <a:gdLst>
                  <a:gd name="connsiteX0" fmla="*/ 12859 w 177165"/>
                  <a:gd name="connsiteY0" fmla="*/ 12858 h 22860"/>
                  <a:gd name="connsiteX1" fmla="*/ 164306 w 177165"/>
                  <a:gd name="connsiteY1" fmla="*/ 12858 h 22860"/>
                </a:gdLst>
                <a:ahLst/>
                <a:cxnLst>
                  <a:cxn ang="0">
                    <a:pos x="connsiteX0" y="connsiteY0"/>
                  </a:cxn>
                  <a:cxn ang="0">
                    <a:pos x="connsiteX1" y="connsiteY1"/>
                  </a:cxn>
                </a:cxnLst>
                <a:rect l="l" t="t" r="r" b="b"/>
                <a:pathLst>
                  <a:path w="177165" h="22860">
                    <a:moveTo>
                      <a:pt x="12859" y="12858"/>
                    </a:moveTo>
                    <a:lnTo>
                      <a:pt x="164306" y="12858"/>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37" name="Freihandform: Form 903">
                <a:extLst>
                  <a:ext uri="{FF2B5EF4-FFF2-40B4-BE49-F238E27FC236}">
                    <a16:creationId xmlns:a16="http://schemas.microsoft.com/office/drawing/2014/main" id="{D32017DD-DC03-47C2-90A3-472E83571013}"/>
                  </a:ext>
                </a:extLst>
              </p:cNvPr>
              <p:cNvSpPr/>
              <p:nvPr/>
            </p:nvSpPr>
            <p:spPr>
              <a:xfrm>
                <a:off x="7628600" y="11512262"/>
                <a:ext cx="177165" cy="22860"/>
              </a:xfrm>
              <a:custGeom>
                <a:avLst/>
                <a:gdLst>
                  <a:gd name="connsiteX0" fmla="*/ 12859 w 177165"/>
                  <a:gd name="connsiteY0" fmla="*/ 12859 h 22860"/>
                  <a:gd name="connsiteX1" fmla="*/ 164306 w 177165"/>
                  <a:gd name="connsiteY1" fmla="*/ 12859 h 22860"/>
                </a:gdLst>
                <a:ahLst/>
                <a:cxnLst>
                  <a:cxn ang="0">
                    <a:pos x="connsiteX0" y="connsiteY0"/>
                  </a:cxn>
                  <a:cxn ang="0">
                    <a:pos x="connsiteX1" y="connsiteY1"/>
                  </a:cxn>
                </a:cxnLst>
                <a:rect l="l" t="t" r="r" b="b"/>
                <a:pathLst>
                  <a:path w="177165" h="22860">
                    <a:moveTo>
                      <a:pt x="12859" y="12859"/>
                    </a:moveTo>
                    <a:lnTo>
                      <a:pt x="164306" y="12859"/>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38" name="Freihandform: Form 904">
                <a:extLst>
                  <a:ext uri="{FF2B5EF4-FFF2-40B4-BE49-F238E27FC236}">
                    <a16:creationId xmlns:a16="http://schemas.microsoft.com/office/drawing/2014/main" id="{DD3E8C48-2FF0-4DC7-880D-C124C816518C}"/>
                  </a:ext>
                </a:extLst>
              </p:cNvPr>
              <p:cNvSpPr/>
              <p:nvPr/>
            </p:nvSpPr>
            <p:spPr>
              <a:xfrm>
                <a:off x="7726326" y="11671710"/>
                <a:ext cx="91440" cy="91440"/>
              </a:xfrm>
              <a:custGeom>
                <a:avLst/>
                <a:gdLst>
                  <a:gd name="connsiteX0" fmla="*/ 12859 w 91440"/>
                  <a:gd name="connsiteY0" fmla="*/ 78581 h 91440"/>
                  <a:gd name="connsiteX1" fmla="*/ 12859 w 91440"/>
                  <a:gd name="connsiteY1" fmla="*/ 12859 h 91440"/>
                  <a:gd name="connsiteX2" fmla="*/ 79153 w 91440"/>
                  <a:gd name="connsiteY2" fmla="*/ 12859 h 91440"/>
                </a:gdLst>
                <a:ahLst/>
                <a:cxnLst>
                  <a:cxn ang="0">
                    <a:pos x="connsiteX0" y="connsiteY0"/>
                  </a:cxn>
                  <a:cxn ang="0">
                    <a:pos x="connsiteX1" y="connsiteY1"/>
                  </a:cxn>
                  <a:cxn ang="0">
                    <a:pos x="connsiteX2" y="connsiteY2"/>
                  </a:cxn>
                </a:cxnLst>
                <a:rect l="l" t="t" r="r" b="b"/>
                <a:pathLst>
                  <a:path w="91440" h="91440">
                    <a:moveTo>
                      <a:pt x="12859" y="78581"/>
                    </a:moveTo>
                    <a:lnTo>
                      <a:pt x="12859" y="12859"/>
                    </a:lnTo>
                    <a:lnTo>
                      <a:pt x="79153" y="12859"/>
                    </a:lnTo>
                  </a:path>
                </a:pathLst>
              </a:custGeom>
              <a:grp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grpSp>
      </p:grpSp>
      <p:sp>
        <p:nvSpPr>
          <p:cNvPr id="39" name="Rechteck: abgerundete Ecken 38">
            <a:extLst>
              <a:ext uri="{FF2B5EF4-FFF2-40B4-BE49-F238E27FC236}">
                <a16:creationId xmlns:a16="http://schemas.microsoft.com/office/drawing/2014/main" id="{D15A82C8-D76F-4289-9E45-D625AA823D20}"/>
              </a:ext>
            </a:extLst>
          </p:cNvPr>
          <p:cNvSpPr/>
          <p:nvPr/>
        </p:nvSpPr>
        <p:spPr>
          <a:xfrm>
            <a:off x="1343088" y="3771647"/>
            <a:ext cx="10153128" cy="1164632"/>
          </a:xfrm>
          <a:prstGeom prst="roundRect">
            <a:avLst>
              <a:gd name="adj" fmla="val 6238"/>
            </a:avLst>
          </a:prstGeom>
          <a:solidFill>
            <a:schemeClr val="bg1">
              <a:lumMod val="9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0" name="Gruppieren 39">
            <a:extLst>
              <a:ext uri="{FF2B5EF4-FFF2-40B4-BE49-F238E27FC236}">
                <a16:creationId xmlns:a16="http://schemas.microsoft.com/office/drawing/2014/main" id="{456F9CB3-E09A-4C63-9B82-16932A157E36}"/>
              </a:ext>
            </a:extLst>
          </p:cNvPr>
          <p:cNvGrpSpPr/>
          <p:nvPr/>
        </p:nvGrpSpPr>
        <p:grpSpPr>
          <a:xfrm>
            <a:off x="10901313" y="3582741"/>
            <a:ext cx="792000" cy="792000"/>
            <a:chOff x="2104370" y="2110519"/>
            <a:chExt cx="792000" cy="792000"/>
          </a:xfrm>
        </p:grpSpPr>
        <p:sp>
          <p:nvSpPr>
            <p:cNvPr id="41" name="Ellipse 40">
              <a:extLst>
                <a:ext uri="{FF2B5EF4-FFF2-40B4-BE49-F238E27FC236}">
                  <a16:creationId xmlns:a16="http://schemas.microsoft.com/office/drawing/2014/main" id="{B24C9E40-F386-4501-962C-9F84CA01BEA9}"/>
                </a:ext>
              </a:extLst>
            </p:cNvPr>
            <p:cNvSpPr/>
            <p:nvPr/>
          </p:nvSpPr>
          <p:spPr>
            <a:xfrm>
              <a:off x="2104370" y="2110519"/>
              <a:ext cx="792000" cy="792000"/>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2" name="Grafik 41">
              <a:extLst>
                <a:ext uri="{FF2B5EF4-FFF2-40B4-BE49-F238E27FC236}">
                  <a16:creationId xmlns:a16="http://schemas.microsoft.com/office/drawing/2014/main" id="{6277FBE8-3FC7-40AF-B70B-73B3CD8A19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07568" y="2199249"/>
              <a:ext cx="585604" cy="585604"/>
            </a:xfrm>
            <a:prstGeom prst="rect">
              <a:avLst/>
            </a:prstGeom>
          </p:spPr>
        </p:pic>
      </p:grpSp>
      <p:sp>
        <p:nvSpPr>
          <p:cNvPr id="43" name="Textfeld 42">
            <a:extLst>
              <a:ext uri="{FF2B5EF4-FFF2-40B4-BE49-F238E27FC236}">
                <a16:creationId xmlns:a16="http://schemas.microsoft.com/office/drawing/2014/main" id="{E905F899-584B-4D29-9731-8EFA215BCFB6}"/>
              </a:ext>
            </a:extLst>
          </p:cNvPr>
          <p:cNvSpPr txBox="1"/>
          <p:nvPr/>
        </p:nvSpPr>
        <p:spPr>
          <a:xfrm>
            <a:off x="1580330" y="3867244"/>
            <a:ext cx="8446261" cy="1004762"/>
          </a:xfrm>
          <a:prstGeom prst="rect">
            <a:avLst/>
          </a:prstGeom>
          <a:noFill/>
        </p:spPr>
        <p:txBody>
          <a:bodyPr wrap="square" rtlCol="0">
            <a:spAutoFit/>
          </a:bodyPr>
          <a:lstStyle/>
          <a:p>
            <a:pPr>
              <a:lnSpc>
                <a:spcPts val="2400"/>
              </a:lnSpc>
              <a:spcBef>
                <a:spcPts val="0"/>
              </a:spcBef>
              <a:buNone/>
            </a:pPr>
            <a:r>
              <a:rPr lang="de-DE" sz="1800" dirty="0">
                <a:solidFill>
                  <a:schemeClr val="tx1"/>
                </a:solidFill>
                <a:effectLst/>
                <a:latin typeface="Avenir LT Std 45 Book" panose="020B0502020203020204" pitchFamily="34" charset="0"/>
                <a:ea typeface="+mj-ea"/>
                <a:cs typeface="+mj-cs"/>
              </a:rPr>
              <a:t>Im Bereich Altstadt, Südstadt, Etwashausen, Siedlung-Süd, Marshall-Heights sowie dem </a:t>
            </a:r>
            <a:r>
              <a:rPr lang="de-DE" sz="1800" dirty="0" err="1">
                <a:solidFill>
                  <a:schemeClr val="tx1"/>
                </a:solidFill>
                <a:effectLst/>
                <a:latin typeface="Avenir LT Std 45 Book" panose="020B0502020203020204" pitchFamily="34" charset="0"/>
                <a:ea typeface="+mj-ea"/>
                <a:cs typeface="+mj-cs"/>
              </a:rPr>
              <a:t>ConneKT</a:t>
            </a:r>
            <a:r>
              <a:rPr lang="de-DE" sz="1800" dirty="0">
                <a:solidFill>
                  <a:schemeClr val="tx1"/>
                </a:solidFill>
                <a:effectLst/>
                <a:latin typeface="Avenir LT Std 45 Book" panose="020B0502020203020204" pitchFamily="34" charset="0"/>
                <a:ea typeface="+mj-ea"/>
                <a:cs typeface="+mj-cs"/>
              </a:rPr>
              <a:t>-Areal ist Versorgung über Wärmenetze naheliegend. Ansonsten werden dezentrale Lösungen empfohlen.</a:t>
            </a:r>
          </a:p>
        </p:txBody>
      </p:sp>
      <p:sp>
        <p:nvSpPr>
          <p:cNvPr id="44" name="Rechteck: abgerundete Ecken 43">
            <a:extLst>
              <a:ext uri="{FF2B5EF4-FFF2-40B4-BE49-F238E27FC236}">
                <a16:creationId xmlns:a16="http://schemas.microsoft.com/office/drawing/2014/main" id="{16FB333B-78A5-4EAE-92AB-A91824856092}"/>
              </a:ext>
            </a:extLst>
          </p:cNvPr>
          <p:cNvSpPr/>
          <p:nvPr/>
        </p:nvSpPr>
        <p:spPr>
          <a:xfrm>
            <a:off x="1354640" y="5170380"/>
            <a:ext cx="10153128" cy="1164632"/>
          </a:xfrm>
          <a:prstGeom prst="roundRect">
            <a:avLst>
              <a:gd name="adj" fmla="val 6238"/>
            </a:avLst>
          </a:prstGeom>
          <a:solidFill>
            <a:schemeClr val="bg1">
              <a:lumMod val="9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5" name="Gruppieren 44">
            <a:extLst>
              <a:ext uri="{FF2B5EF4-FFF2-40B4-BE49-F238E27FC236}">
                <a16:creationId xmlns:a16="http://schemas.microsoft.com/office/drawing/2014/main" id="{7B653149-69EA-4BA3-A486-4DE2C33F35EF}"/>
              </a:ext>
            </a:extLst>
          </p:cNvPr>
          <p:cNvGrpSpPr/>
          <p:nvPr/>
        </p:nvGrpSpPr>
        <p:grpSpPr>
          <a:xfrm>
            <a:off x="10910144" y="4958851"/>
            <a:ext cx="792000" cy="792000"/>
            <a:chOff x="8305332" y="2146016"/>
            <a:chExt cx="792000" cy="792000"/>
          </a:xfrm>
        </p:grpSpPr>
        <p:sp>
          <p:nvSpPr>
            <p:cNvPr id="46" name="Ellipse 45">
              <a:extLst>
                <a:ext uri="{FF2B5EF4-FFF2-40B4-BE49-F238E27FC236}">
                  <a16:creationId xmlns:a16="http://schemas.microsoft.com/office/drawing/2014/main" id="{F1356E39-AFEC-4EFB-946D-7C8D98D5B95D}"/>
                </a:ext>
              </a:extLst>
            </p:cNvPr>
            <p:cNvSpPr/>
            <p:nvPr/>
          </p:nvSpPr>
          <p:spPr>
            <a:xfrm>
              <a:off x="8305332" y="2146016"/>
              <a:ext cx="792000" cy="792000"/>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8" name="Gruppieren 47">
              <a:extLst>
                <a:ext uri="{FF2B5EF4-FFF2-40B4-BE49-F238E27FC236}">
                  <a16:creationId xmlns:a16="http://schemas.microsoft.com/office/drawing/2014/main" id="{ED4E301D-BF2C-411F-8404-C4BD7554664A}"/>
                </a:ext>
              </a:extLst>
            </p:cNvPr>
            <p:cNvGrpSpPr>
              <a:grpSpLocks noChangeAspect="1"/>
            </p:cNvGrpSpPr>
            <p:nvPr/>
          </p:nvGrpSpPr>
          <p:grpSpPr>
            <a:xfrm>
              <a:off x="8508063" y="2256752"/>
              <a:ext cx="461158" cy="540000"/>
              <a:chOff x="12753892" y="-25145"/>
              <a:chExt cx="1379551" cy="1615406"/>
            </a:xfrm>
          </p:grpSpPr>
          <p:sp>
            <p:nvSpPr>
              <p:cNvPr id="49" name="Freihandform: Form 1412">
                <a:extLst>
                  <a:ext uri="{FF2B5EF4-FFF2-40B4-BE49-F238E27FC236}">
                    <a16:creationId xmlns:a16="http://schemas.microsoft.com/office/drawing/2014/main" id="{65C89241-42FB-43C1-8939-295FB3127AC9}"/>
                  </a:ext>
                </a:extLst>
              </p:cNvPr>
              <p:cNvSpPr/>
              <p:nvPr/>
            </p:nvSpPr>
            <p:spPr>
              <a:xfrm>
                <a:off x="12753892" y="981986"/>
                <a:ext cx="1379551" cy="608275"/>
              </a:xfrm>
              <a:custGeom>
                <a:avLst/>
                <a:gdLst>
                  <a:gd name="connsiteX0" fmla="*/ 310101 w 1379551"/>
                  <a:gd name="connsiteY0" fmla="*/ 11927 h 608275"/>
                  <a:gd name="connsiteX1" fmla="*/ 119270 w 1379551"/>
                  <a:gd name="connsiteY1" fmla="*/ 11927 h 608275"/>
                  <a:gd name="connsiteX2" fmla="*/ 155051 w 1379551"/>
                  <a:gd name="connsiteY2" fmla="*/ 11927 h 608275"/>
                  <a:gd name="connsiteX3" fmla="*/ 0 w 1379551"/>
                  <a:gd name="connsiteY3" fmla="*/ 608275 h 608275"/>
                  <a:gd name="connsiteX4" fmla="*/ 1379551 w 1379551"/>
                  <a:gd name="connsiteY4" fmla="*/ 608275 h 608275"/>
                  <a:gd name="connsiteX5" fmla="*/ 1379551 w 1379551"/>
                  <a:gd name="connsiteY5" fmla="*/ 572494 h 608275"/>
                  <a:gd name="connsiteX6" fmla="*/ 1152939 w 1379551"/>
                  <a:gd name="connsiteY6" fmla="*/ 0 h 608275"/>
                  <a:gd name="connsiteX7" fmla="*/ 775252 w 1379551"/>
                  <a:gd name="connsiteY7" fmla="*/ 0 h 608275"/>
                  <a:gd name="connsiteX0" fmla="*/ 310101 w 1379551"/>
                  <a:gd name="connsiteY0" fmla="*/ 11927 h 608275"/>
                  <a:gd name="connsiteX1" fmla="*/ 155051 w 1379551"/>
                  <a:gd name="connsiteY1" fmla="*/ 11927 h 608275"/>
                  <a:gd name="connsiteX2" fmla="*/ 0 w 1379551"/>
                  <a:gd name="connsiteY2" fmla="*/ 608275 h 608275"/>
                  <a:gd name="connsiteX3" fmla="*/ 1379551 w 1379551"/>
                  <a:gd name="connsiteY3" fmla="*/ 608275 h 608275"/>
                  <a:gd name="connsiteX4" fmla="*/ 1379551 w 1379551"/>
                  <a:gd name="connsiteY4" fmla="*/ 572494 h 608275"/>
                  <a:gd name="connsiteX5" fmla="*/ 1152939 w 1379551"/>
                  <a:gd name="connsiteY5" fmla="*/ 0 h 608275"/>
                  <a:gd name="connsiteX6" fmla="*/ 775252 w 1379551"/>
                  <a:gd name="connsiteY6" fmla="*/ 0 h 608275"/>
                  <a:gd name="connsiteX0" fmla="*/ 310101 w 1379551"/>
                  <a:gd name="connsiteY0" fmla="*/ 11927 h 608275"/>
                  <a:gd name="connsiteX1" fmla="*/ 155051 w 1379551"/>
                  <a:gd name="connsiteY1" fmla="*/ 11927 h 608275"/>
                  <a:gd name="connsiteX2" fmla="*/ 0 w 1379551"/>
                  <a:gd name="connsiteY2" fmla="*/ 608275 h 608275"/>
                  <a:gd name="connsiteX3" fmla="*/ 1379551 w 1379551"/>
                  <a:gd name="connsiteY3" fmla="*/ 608275 h 608275"/>
                  <a:gd name="connsiteX4" fmla="*/ 1367624 w 1379551"/>
                  <a:gd name="connsiteY4" fmla="*/ 584421 h 608275"/>
                  <a:gd name="connsiteX5" fmla="*/ 1152939 w 1379551"/>
                  <a:gd name="connsiteY5" fmla="*/ 0 h 608275"/>
                  <a:gd name="connsiteX6" fmla="*/ 775252 w 1379551"/>
                  <a:gd name="connsiteY6" fmla="*/ 0 h 608275"/>
                  <a:gd name="connsiteX0" fmla="*/ 310101 w 1379551"/>
                  <a:gd name="connsiteY0" fmla="*/ 11927 h 608275"/>
                  <a:gd name="connsiteX1" fmla="*/ 155051 w 1379551"/>
                  <a:gd name="connsiteY1" fmla="*/ 11927 h 608275"/>
                  <a:gd name="connsiteX2" fmla="*/ 0 w 1379551"/>
                  <a:gd name="connsiteY2" fmla="*/ 608275 h 608275"/>
                  <a:gd name="connsiteX3" fmla="*/ 1379551 w 1379551"/>
                  <a:gd name="connsiteY3" fmla="*/ 608275 h 608275"/>
                  <a:gd name="connsiteX4" fmla="*/ 1152939 w 1379551"/>
                  <a:gd name="connsiteY4" fmla="*/ 0 h 608275"/>
                  <a:gd name="connsiteX5" fmla="*/ 775252 w 1379551"/>
                  <a:gd name="connsiteY5" fmla="*/ 0 h 60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9551" h="608275">
                    <a:moveTo>
                      <a:pt x="310101" y="11927"/>
                    </a:moveTo>
                    <a:lnTo>
                      <a:pt x="155051" y="11927"/>
                    </a:lnTo>
                    <a:lnTo>
                      <a:pt x="0" y="608275"/>
                    </a:lnTo>
                    <a:lnTo>
                      <a:pt x="1379551" y="608275"/>
                    </a:lnTo>
                    <a:lnTo>
                      <a:pt x="1152939" y="0"/>
                    </a:lnTo>
                    <a:lnTo>
                      <a:pt x="775252" y="0"/>
                    </a:lnTo>
                  </a:path>
                </a:pathLst>
              </a:custGeom>
              <a:noFill/>
              <a:ln w="12700" cap="rnd" cmpd="sng" algn="ctr">
                <a:solidFill>
                  <a:srgbClr val="3C3C3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rial"/>
                  <a:ea typeface="+mn-ea"/>
                  <a:cs typeface="+mn-cs"/>
                </a:endParaRPr>
              </a:p>
            </p:txBody>
          </p:sp>
          <p:cxnSp>
            <p:nvCxnSpPr>
              <p:cNvPr id="50" name="Gerader Verbinder 49">
                <a:extLst>
                  <a:ext uri="{FF2B5EF4-FFF2-40B4-BE49-F238E27FC236}">
                    <a16:creationId xmlns:a16="http://schemas.microsoft.com/office/drawing/2014/main" id="{DA6E6A90-B370-4104-A22B-AB36F6259A01}"/>
                  </a:ext>
                </a:extLst>
              </p:cNvPr>
              <p:cNvCxnSpPr>
                <a:cxnSpLocks/>
              </p:cNvCxnSpPr>
              <p:nvPr/>
            </p:nvCxnSpPr>
            <p:spPr>
              <a:xfrm>
                <a:off x="12861389" y="1186847"/>
                <a:ext cx="1146273" cy="96050"/>
              </a:xfrm>
              <a:prstGeom prst="line">
                <a:avLst/>
              </a:prstGeom>
              <a:noFill/>
              <a:ln w="12700" cap="rnd" cmpd="sng" algn="ctr">
                <a:solidFill>
                  <a:srgbClr val="3C3C3C"/>
                </a:solidFill>
                <a:prstDash val="solid"/>
                <a:round/>
                <a:tailEnd type="none"/>
              </a:ln>
              <a:effectLst/>
            </p:spPr>
          </p:cxnSp>
          <p:cxnSp>
            <p:nvCxnSpPr>
              <p:cNvPr id="51" name="Gerader Verbinder 50">
                <a:extLst>
                  <a:ext uri="{FF2B5EF4-FFF2-40B4-BE49-F238E27FC236}">
                    <a16:creationId xmlns:a16="http://schemas.microsoft.com/office/drawing/2014/main" id="{D670F8C6-1480-45FD-8E1B-DD2532B40181}"/>
                  </a:ext>
                </a:extLst>
              </p:cNvPr>
              <p:cNvCxnSpPr>
                <a:cxnSpLocks/>
              </p:cNvCxnSpPr>
              <p:nvPr/>
            </p:nvCxnSpPr>
            <p:spPr>
              <a:xfrm flipH="1">
                <a:off x="12888727" y="1175493"/>
                <a:ext cx="259951" cy="394340"/>
              </a:xfrm>
              <a:prstGeom prst="line">
                <a:avLst/>
              </a:prstGeom>
              <a:noFill/>
              <a:ln w="12700" cap="rnd" cmpd="sng" algn="ctr">
                <a:solidFill>
                  <a:srgbClr val="3C3C3C"/>
                </a:solidFill>
                <a:prstDash val="solid"/>
                <a:round/>
                <a:tailEnd type="none"/>
              </a:ln>
              <a:effectLst/>
            </p:spPr>
          </p:cxnSp>
          <p:cxnSp>
            <p:nvCxnSpPr>
              <p:cNvPr id="52" name="Gerader Verbinder 51">
                <a:extLst>
                  <a:ext uri="{FF2B5EF4-FFF2-40B4-BE49-F238E27FC236}">
                    <a16:creationId xmlns:a16="http://schemas.microsoft.com/office/drawing/2014/main" id="{B2E37D7B-C6DB-4291-9643-36E6F067C953}"/>
                  </a:ext>
                </a:extLst>
              </p:cNvPr>
              <p:cNvCxnSpPr>
                <a:cxnSpLocks/>
              </p:cNvCxnSpPr>
              <p:nvPr/>
            </p:nvCxnSpPr>
            <p:spPr>
              <a:xfrm flipH="1">
                <a:off x="13278732" y="981986"/>
                <a:ext cx="408286" cy="608275"/>
              </a:xfrm>
              <a:prstGeom prst="line">
                <a:avLst/>
              </a:prstGeom>
              <a:noFill/>
              <a:ln w="12700" cap="rnd" cmpd="sng" algn="ctr">
                <a:solidFill>
                  <a:srgbClr val="3C3C3C"/>
                </a:solidFill>
                <a:prstDash val="solid"/>
                <a:round/>
                <a:tailEnd type="none"/>
              </a:ln>
              <a:effectLst/>
            </p:spPr>
          </p:cxnSp>
          <p:sp>
            <p:nvSpPr>
              <p:cNvPr id="53" name="Freihandform: Form 1416">
                <a:extLst>
                  <a:ext uri="{FF2B5EF4-FFF2-40B4-BE49-F238E27FC236}">
                    <a16:creationId xmlns:a16="http://schemas.microsoft.com/office/drawing/2014/main" id="{FD019941-AC3B-48AD-85CC-902DABE81255}"/>
                  </a:ext>
                </a:extLst>
              </p:cNvPr>
              <p:cNvSpPr/>
              <p:nvPr/>
            </p:nvSpPr>
            <p:spPr>
              <a:xfrm>
                <a:off x="13287797" y="455511"/>
                <a:ext cx="319049" cy="667160"/>
              </a:xfrm>
              <a:custGeom>
                <a:avLst/>
                <a:gdLst>
                  <a:gd name="connsiteX0" fmla="*/ 17326 w 338816"/>
                  <a:gd name="connsiteY0" fmla="*/ 818165 h 835491"/>
                  <a:gd name="connsiteX1" fmla="*/ 323416 w 338816"/>
                  <a:gd name="connsiteY1" fmla="*/ 17326 h 835491"/>
                </a:gdLst>
                <a:ahLst/>
                <a:cxnLst>
                  <a:cxn ang="0">
                    <a:pos x="connsiteX0" y="connsiteY0"/>
                  </a:cxn>
                  <a:cxn ang="0">
                    <a:pos x="connsiteX1" y="connsiteY1"/>
                  </a:cxn>
                </a:cxnLst>
                <a:rect l="l" t="t" r="r" b="b"/>
                <a:pathLst>
                  <a:path w="338816" h="835491">
                    <a:moveTo>
                      <a:pt x="17326" y="818165"/>
                    </a:moveTo>
                    <a:cubicBezTo>
                      <a:pt x="51978" y="818165"/>
                      <a:pt x="321491" y="189429"/>
                      <a:pt x="323416" y="17326"/>
                    </a:cubicBezTo>
                  </a:path>
                </a:pathLst>
              </a:custGeom>
              <a:noFill/>
              <a:ln w="12700" cap="rnd">
                <a:solidFill>
                  <a:srgbClr val="3C3C3C"/>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55" name="Freihandform: Form 1417">
                <a:extLst>
                  <a:ext uri="{FF2B5EF4-FFF2-40B4-BE49-F238E27FC236}">
                    <a16:creationId xmlns:a16="http://schemas.microsoft.com/office/drawing/2014/main" id="{E1059931-D003-4878-A858-C10A215177BF}"/>
                  </a:ext>
                </a:extLst>
              </p:cNvPr>
              <p:cNvSpPr/>
              <p:nvPr/>
            </p:nvSpPr>
            <p:spPr>
              <a:xfrm>
                <a:off x="12971560" y="-25145"/>
                <a:ext cx="658382" cy="1147357"/>
              </a:xfrm>
              <a:custGeom>
                <a:avLst/>
                <a:gdLst>
                  <a:gd name="connsiteX0" fmla="*/ 641057 w 658382"/>
                  <a:gd name="connsiteY0" fmla="*/ 329191 h 1147356"/>
                  <a:gd name="connsiteX1" fmla="*/ 329191 w 658382"/>
                  <a:gd name="connsiteY1" fmla="*/ 17326 h 1147356"/>
                  <a:gd name="connsiteX2" fmla="*/ 17326 w 658382"/>
                  <a:gd name="connsiteY2" fmla="*/ 329191 h 1147356"/>
                  <a:gd name="connsiteX3" fmla="*/ 334967 w 658382"/>
                  <a:gd name="connsiteY3" fmla="*/ 1130031 h 1147356"/>
                </a:gdLst>
                <a:ahLst/>
                <a:cxnLst>
                  <a:cxn ang="0">
                    <a:pos x="connsiteX0" y="connsiteY0"/>
                  </a:cxn>
                  <a:cxn ang="0">
                    <a:pos x="connsiteX1" y="connsiteY1"/>
                  </a:cxn>
                  <a:cxn ang="0">
                    <a:pos x="connsiteX2" y="connsiteY2"/>
                  </a:cxn>
                  <a:cxn ang="0">
                    <a:pos x="connsiteX3" y="connsiteY3"/>
                  </a:cxn>
                </a:cxnLst>
                <a:rect l="l" t="t" r="r" b="b"/>
                <a:pathLst>
                  <a:path w="658382" h="1147356">
                    <a:moveTo>
                      <a:pt x="641057" y="329191"/>
                    </a:moveTo>
                    <a:cubicBezTo>
                      <a:pt x="642982" y="157088"/>
                      <a:pt x="501295" y="17326"/>
                      <a:pt x="329191" y="17326"/>
                    </a:cubicBezTo>
                    <a:cubicBezTo>
                      <a:pt x="157088" y="17326"/>
                      <a:pt x="17326" y="157088"/>
                      <a:pt x="17326" y="329191"/>
                    </a:cubicBezTo>
                    <a:cubicBezTo>
                      <a:pt x="17326" y="501295"/>
                      <a:pt x="294540" y="1130031"/>
                      <a:pt x="334967" y="1130031"/>
                    </a:cubicBezTo>
                  </a:path>
                </a:pathLst>
              </a:custGeom>
              <a:noFill/>
              <a:ln w="12700" cap="rnd">
                <a:solidFill>
                  <a:srgbClr val="3C3C3C"/>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56" name="Freihandform: Form 1418">
                <a:extLst>
                  <a:ext uri="{FF2B5EF4-FFF2-40B4-BE49-F238E27FC236}">
                    <a16:creationId xmlns:a16="http://schemas.microsoft.com/office/drawing/2014/main" id="{8DC08CC6-6646-4D41-B337-314C8B763C14}"/>
                  </a:ext>
                </a:extLst>
              </p:cNvPr>
              <p:cNvSpPr/>
              <p:nvPr/>
            </p:nvSpPr>
            <p:spPr>
              <a:xfrm>
                <a:off x="13112808" y="121880"/>
                <a:ext cx="372806" cy="372806"/>
              </a:xfrm>
              <a:custGeom>
                <a:avLst/>
                <a:gdLst>
                  <a:gd name="connsiteX0" fmla="*/ 474728 w 488974"/>
                  <a:gd name="connsiteY0" fmla="*/ 246027 h 488974"/>
                  <a:gd name="connsiteX1" fmla="*/ 246027 w 488974"/>
                  <a:gd name="connsiteY1" fmla="*/ 474728 h 488974"/>
                  <a:gd name="connsiteX2" fmla="*/ 17326 w 488974"/>
                  <a:gd name="connsiteY2" fmla="*/ 246027 h 488974"/>
                  <a:gd name="connsiteX3" fmla="*/ 246027 w 488974"/>
                  <a:gd name="connsiteY3" fmla="*/ 17326 h 488974"/>
                  <a:gd name="connsiteX4" fmla="*/ 474728 w 488974"/>
                  <a:gd name="connsiteY4" fmla="*/ 246027 h 488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74" h="488974">
                    <a:moveTo>
                      <a:pt x="474728" y="246027"/>
                    </a:moveTo>
                    <a:cubicBezTo>
                      <a:pt x="474728" y="372335"/>
                      <a:pt x="372335" y="474728"/>
                      <a:pt x="246027" y="474728"/>
                    </a:cubicBezTo>
                    <a:cubicBezTo>
                      <a:pt x="119719" y="474728"/>
                      <a:pt x="17326" y="372335"/>
                      <a:pt x="17326" y="246027"/>
                    </a:cubicBezTo>
                    <a:cubicBezTo>
                      <a:pt x="17326" y="119719"/>
                      <a:pt x="119719" y="17326"/>
                      <a:pt x="246027" y="17326"/>
                    </a:cubicBezTo>
                    <a:cubicBezTo>
                      <a:pt x="372335" y="17326"/>
                      <a:pt x="474728" y="119719"/>
                      <a:pt x="474728" y="246027"/>
                    </a:cubicBezTo>
                    <a:close/>
                  </a:path>
                </a:pathLst>
              </a:custGeom>
              <a:noFill/>
              <a:ln w="12700" cap="rnd">
                <a:solidFill>
                  <a:srgbClr val="3C3C3C"/>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grpSp>
      </p:grpSp>
      <p:sp>
        <p:nvSpPr>
          <p:cNvPr id="57" name="Textfeld 56">
            <a:extLst>
              <a:ext uri="{FF2B5EF4-FFF2-40B4-BE49-F238E27FC236}">
                <a16:creationId xmlns:a16="http://schemas.microsoft.com/office/drawing/2014/main" id="{2E8AAE62-E513-45D1-A235-5B47EC20D478}"/>
              </a:ext>
            </a:extLst>
          </p:cNvPr>
          <p:cNvSpPr txBox="1"/>
          <p:nvPr/>
        </p:nvSpPr>
        <p:spPr>
          <a:xfrm>
            <a:off x="1580331" y="5264413"/>
            <a:ext cx="8446261" cy="1312539"/>
          </a:xfrm>
          <a:prstGeom prst="rect">
            <a:avLst/>
          </a:prstGeom>
          <a:noFill/>
        </p:spPr>
        <p:txBody>
          <a:bodyPr wrap="square" rtlCol="0">
            <a:spAutoFit/>
          </a:bodyPr>
          <a:lstStyle/>
          <a:p>
            <a:pPr>
              <a:lnSpc>
                <a:spcPts val="2400"/>
              </a:lnSpc>
              <a:spcBef>
                <a:spcPts val="0"/>
              </a:spcBef>
              <a:buNone/>
            </a:pPr>
            <a:r>
              <a:rPr lang="de-DE" sz="1800" dirty="0">
                <a:solidFill>
                  <a:schemeClr val="tx1"/>
                </a:solidFill>
                <a:effectLst/>
                <a:latin typeface="Avenir LT Std 45 Book" panose="020B0502020203020204" pitchFamily="34" charset="0"/>
                <a:ea typeface="+mj-ea"/>
                <a:cs typeface="+mj-cs"/>
              </a:rPr>
              <a:t>20 Quartierssteckbriefe geben Handlungsempfehlungen für die individuelle Heizungsumstellung. Maßnahmen leiten die Umsetzung der kommunalen Wärmeplanung in die Wege.</a:t>
            </a:r>
            <a:r>
              <a:rPr lang="de-DE" sz="1800" dirty="0">
                <a:solidFill>
                  <a:schemeClr val="tx1"/>
                </a:solidFill>
                <a:effectLst/>
                <a:latin typeface="Avenir LT Std 45 Book" panose="020B0502020203020204" pitchFamily="34" charset="0"/>
                <a:ea typeface="+mj-ea"/>
                <a:cs typeface="+mj-cs"/>
                <a:sym typeface="Wingdings" panose="05000000000000000000" pitchFamily="2" charset="2"/>
              </a:rPr>
              <a:t>  Umsetzungsstrategie</a:t>
            </a:r>
            <a:endParaRPr lang="de-DE" sz="1800" dirty="0">
              <a:solidFill>
                <a:schemeClr val="tx1"/>
              </a:solidFill>
              <a:effectLst/>
              <a:latin typeface="Avenir LT Std 45 Book" panose="020B0502020203020204" pitchFamily="34" charset="0"/>
              <a:ea typeface="+mj-ea"/>
              <a:cs typeface="+mj-cs"/>
            </a:endParaRPr>
          </a:p>
          <a:p>
            <a:pPr>
              <a:lnSpc>
                <a:spcPts val="2400"/>
              </a:lnSpc>
              <a:spcBef>
                <a:spcPts val="0"/>
              </a:spcBef>
              <a:buNone/>
            </a:pPr>
            <a:endParaRPr lang="de-DE" sz="1800" dirty="0">
              <a:solidFill>
                <a:schemeClr val="tx1"/>
              </a:solidFill>
              <a:effectLst/>
              <a:latin typeface="Avenir LT Std 45 Book" panose="020B0502020203020204" pitchFamily="34" charset="0"/>
              <a:ea typeface="+mj-ea"/>
              <a:cs typeface="+mj-cs"/>
            </a:endParaRPr>
          </a:p>
        </p:txBody>
      </p:sp>
    </p:spTree>
    <p:extLst>
      <p:ext uri="{BB962C8B-B14F-4D97-AF65-F5344CB8AC3E}">
        <p14:creationId xmlns:p14="http://schemas.microsoft.com/office/powerpoint/2010/main" val="25197324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A9F41-249E-87B6-A5E3-5BB3CEEC128C}"/>
            </a:ext>
          </a:extLst>
        </p:cNvPr>
        <p:cNvGrpSpPr/>
        <p:nvPr/>
      </p:nvGrpSpPr>
      <p:grpSpPr>
        <a:xfrm>
          <a:off x="0" y="0"/>
          <a:ext cx="0" cy="0"/>
          <a:chOff x="0" y="0"/>
          <a:chExt cx="0" cy="0"/>
        </a:xfrm>
      </p:grpSpPr>
      <p:pic>
        <p:nvPicPr>
          <p:cNvPr id="5" name="Grafik 4" descr="Ein Bild, das Text, Karte, Papier, Schreibwaren enthält.&#10;&#10;KI-generierte Inhalte können fehlerhaft sein.">
            <a:extLst>
              <a:ext uri="{FF2B5EF4-FFF2-40B4-BE49-F238E27FC236}">
                <a16:creationId xmlns:a16="http://schemas.microsoft.com/office/drawing/2014/main" id="{E13A2C53-0079-D770-7557-DD32786180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0450"/>
          </a:xfrm>
          <a:prstGeom prst="rect">
            <a:avLst/>
          </a:prstGeom>
        </p:spPr>
      </p:pic>
      <p:sp>
        <p:nvSpPr>
          <p:cNvPr id="10" name="Rechteck 9">
            <a:extLst>
              <a:ext uri="{FF2B5EF4-FFF2-40B4-BE49-F238E27FC236}">
                <a16:creationId xmlns:a16="http://schemas.microsoft.com/office/drawing/2014/main" id="{0A0521A2-7865-4B89-06BA-9DE35EEFADBF}"/>
              </a:ext>
            </a:extLst>
          </p:cNvPr>
          <p:cNvSpPr/>
          <p:nvPr/>
        </p:nvSpPr>
        <p:spPr>
          <a:xfrm>
            <a:off x="0" y="0"/>
            <a:ext cx="12192000" cy="6858000"/>
          </a:xfrm>
          <a:prstGeom prst="rect">
            <a:avLst/>
          </a:prstGeom>
          <a:solidFill>
            <a:srgbClr val="ED7D31">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el 1">
            <a:extLst>
              <a:ext uri="{FF2B5EF4-FFF2-40B4-BE49-F238E27FC236}">
                <a16:creationId xmlns:a16="http://schemas.microsoft.com/office/drawing/2014/main" id="{09D2ACC0-8DCF-2BD4-D6E0-B931D50DA672}"/>
              </a:ext>
            </a:extLst>
          </p:cNvPr>
          <p:cNvSpPr txBox="1">
            <a:spLocks/>
          </p:cNvSpPr>
          <p:nvPr/>
        </p:nvSpPr>
        <p:spPr>
          <a:xfrm>
            <a:off x="722810" y="3848266"/>
            <a:ext cx="8673116" cy="1325563"/>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4000" b="1" i="0" u="none" strike="noStrike" kern="1200" cap="none" spc="0" normalizeH="0" baseline="0" noProof="0" dirty="0">
                <a:ln>
                  <a:noFill/>
                </a:ln>
                <a:solidFill>
                  <a:prstClr val="white"/>
                </a:solidFill>
                <a:effectLst/>
                <a:uLnTx/>
                <a:uFillTx/>
                <a:latin typeface="Calibri" panose="020F0502020204030204"/>
                <a:ea typeface="+mj-ea"/>
                <a:cs typeface="+mj-cs"/>
              </a:rPr>
              <a:t>KOMMUNALE WÄRMEPLANUNG</a:t>
            </a:r>
          </a:p>
        </p:txBody>
      </p:sp>
      <p:sp>
        <p:nvSpPr>
          <p:cNvPr id="7" name="Textfeld 6">
            <a:extLst>
              <a:ext uri="{FF2B5EF4-FFF2-40B4-BE49-F238E27FC236}">
                <a16:creationId xmlns:a16="http://schemas.microsoft.com/office/drawing/2014/main" id="{9582E45D-11D8-E6BB-D546-294ABBF25352}"/>
              </a:ext>
            </a:extLst>
          </p:cNvPr>
          <p:cNvSpPr txBox="1"/>
          <p:nvPr/>
        </p:nvSpPr>
        <p:spPr>
          <a:xfrm>
            <a:off x="722810" y="5261685"/>
            <a:ext cx="70949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prstClr val="white"/>
                </a:solidFill>
                <a:effectLst/>
                <a:uLnTx/>
                <a:uFillTx/>
                <a:latin typeface="Calibri" panose="020F0502020204030204"/>
                <a:ea typeface="+mn-ea"/>
                <a:cs typeface="+mn-cs"/>
              </a:rPr>
              <a:t>BEI DER LKW KITZINGEN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9" name="Gerader Verbinder 8">
            <a:extLst>
              <a:ext uri="{FF2B5EF4-FFF2-40B4-BE49-F238E27FC236}">
                <a16:creationId xmlns:a16="http://schemas.microsoft.com/office/drawing/2014/main" id="{B8C5C096-1F12-6103-C4E2-2DD1C5AAB148}"/>
              </a:ext>
            </a:extLst>
          </p:cNvPr>
          <p:cNvCxnSpPr>
            <a:cxnSpLocks/>
          </p:cNvCxnSpPr>
          <p:nvPr/>
        </p:nvCxnSpPr>
        <p:spPr>
          <a:xfrm>
            <a:off x="722811" y="5219884"/>
            <a:ext cx="867311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Grafik 2" descr="Ein Bild, das Text, Schrift, Logo, Grafiken enthält.&#10;&#10;KI-generierte Inhalte können fehlerhaft sein.">
            <a:extLst>
              <a:ext uri="{FF2B5EF4-FFF2-40B4-BE49-F238E27FC236}">
                <a16:creationId xmlns:a16="http://schemas.microsoft.com/office/drawing/2014/main" id="{43C56629-D818-327A-F0AB-F6C3B20E8C28}"/>
              </a:ext>
            </a:extLst>
          </p:cNvPr>
          <p:cNvPicPr>
            <a:picLocks noChangeAspect="1"/>
          </p:cNvPicPr>
          <p:nvPr/>
        </p:nvPicPr>
        <p:blipFill>
          <a:blip r:embed="rId3">
            <a:duotone>
              <a:prstClr val="black"/>
              <a:srgbClr val="ED7D31">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9362989" y="1783167"/>
            <a:ext cx="2566522" cy="778963"/>
          </a:xfrm>
          <a:prstGeom prst="rect">
            <a:avLst/>
          </a:prstGeom>
        </p:spPr>
      </p:pic>
      <p:pic>
        <p:nvPicPr>
          <p:cNvPr id="12" name="Grafik 11">
            <a:extLst>
              <a:ext uri="{FF2B5EF4-FFF2-40B4-BE49-F238E27FC236}">
                <a16:creationId xmlns:a16="http://schemas.microsoft.com/office/drawing/2014/main" id="{861D25FE-9138-4ED2-FFDE-7CFE439E03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60894" y="249187"/>
            <a:ext cx="2582229" cy="1244634"/>
          </a:xfrm>
          <a:prstGeom prst="rect">
            <a:avLst/>
          </a:prstGeom>
        </p:spPr>
      </p:pic>
      <p:sp>
        <p:nvSpPr>
          <p:cNvPr id="14" name="Textfeld 13">
            <a:extLst>
              <a:ext uri="{FF2B5EF4-FFF2-40B4-BE49-F238E27FC236}">
                <a16:creationId xmlns:a16="http://schemas.microsoft.com/office/drawing/2014/main" id="{76E2DE9C-89D9-00E3-A3E9-059E8F28C84D}"/>
              </a:ext>
            </a:extLst>
          </p:cNvPr>
          <p:cNvSpPr txBox="1"/>
          <p:nvPr/>
        </p:nvSpPr>
        <p:spPr>
          <a:xfrm>
            <a:off x="781049" y="533289"/>
            <a:ext cx="684003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white"/>
                </a:solidFill>
                <a:effectLst/>
                <a:uLnTx/>
                <a:uFillTx/>
                <a:latin typeface="Calibri" panose="020F0502020204030204"/>
                <a:ea typeface="+mn-ea"/>
                <a:cs typeface="+mn-cs"/>
              </a:rPr>
              <a:t>I   </a:t>
            </a:r>
            <a:r>
              <a:rPr kumimoji="0" lang="de-DE" sz="12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25. NOVEMBER 2025 – BÜRGERINFO KITZINGEN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2876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C6AFE-9CBB-F278-A5AC-E4B9A9C7B85D}"/>
            </a:ext>
          </a:extLst>
        </p:cNvPr>
        <p:cNvGrpSpPr/>
        <p:nvPr/>
      </p:nvGrpSpPr>
      <p:grpSpPr>
        <a:xfrm>
          <a:off x="0" y="0"/>
          <a:ext cx="0" cy="0"/>
          <a:chOff x="0" y="0"/>
          <a:chExt cx="0" cy="0"/>
        </a:xfrm>
      </p:grpSpPr>
      <p:sp>
        <p:nvSpPr>
          <p:cNvPr id="33" name="Rechteck 32">
            <a:extLst>
              <a:ext uri="{FF2B5EF4-FFF2-40B4-BE49-F238E27FC236}">
                <a16:creationId xmlns:a16="http://schemas.microsoft.com/office/drawing/2014/main" id="{E64D6AF7-3B6B-C0F3-3ED1-24CB47421C2D}"/>
              </a:ext>
            </a:extLst>
          </p:cNvPr>
          <p:cNvSpPr/>
          <p:nvPr/>
        </p:nvSpPr>
        <p:spPr>
          <a:xfrm>
            <a:off x="5956184" y="4661335"/>
            <a:ext cx="4532304" cy="2008025"/>
          </a:xfrm>
          <a:prstGeom prst="rect">
            <a:avLst/>
          </a:prstGeom>
          <a:solidFill>
            <a:srgbClr val="F2D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r>
              <a:rPr lang="de-DE" sz="1400" dirty="0">
                <a:solidFill>
                  <a:schemeClr val="tx1"/>
                </a:solidFill>
                <a:effectLst/>
              </a:rPr>
              <a:t>Externer Einfluss auf die Netzinfrastrukturen</a:t>
            </a:r>
          </a:p>
          <a:p>
            <a:pPr marL="285750" indent="-285750"/>
            <a:r>
              <a:rPr lang="de-DE" sz="1400" dirty="0">
                <a:solidFill>
                  <a:schemeClr val="tx1"/>
                </a:solidFill>
                <a:effectLst/>
              </a:rPr>
              <a:t>Hoher Investitions- und Transformationsbedarf folgt</a:t>
            </a:r>
          </a:p>
          <a:p>
            <a:pPr marL="285750" indent="-285750"/>
            <a:r>
              <a:rPr lang="de-DE" sz="1400" dirty="0">
                <a:solidFill>
                  <a:schemeClr val="tx1"/>
                </a:solidFill>
                <a:effectLst/>
              </a:rPr>
              <a:t>Personelle Engpässe bei flächendeckender Umsetzung</a:t>
            </a:r>
          </a:p>
          <a:p>
            <a:pPr marL="285750" indent="-285750"/>
            <a:r>
              <a:rPr lang="de-DE" sz="1400" dirty="0">
                <a:solidFill>
                  <a:schemeClr val="tx1"/>
                </a:solidFill>
                <a:effectLst/>
              </a:rPr>
              <a:t>Dynamische teils unklare </a:t>
            </a:r>
            <a:r>
              <a:rPr lang="de-DE" sz="1400" dirty="0" err="1">
                <a:solidFill>
                  <a:schemeClr val="tx1"/>
                </a:solidFill>
                <a:effectLst/>
              </a:rPr>
              <a:t>polit</a:t>
            </a:r>
            <a:r>
              <a:rPr lang="de-DE" sz="1400" dirty="0">
                <a:solidFill>
                  <a:schemeClr val="tx1"/>
                </a:solidFill>
                <a:effectLst/>
              </a:rPr>
              <a:t>. &amp; gesetzl. Rahmenbedingungen </a:t>
            </a:r>
            <a:r>
              <a:rPr lang="de-DE" sz="1400" i="1" dirty="0">
                <a:solidFill>
                  <a:schemeClr val="tx1"/>
                </a:solidFill>
                <a:effectLst/>
              </a:rPr>
              <a:t>(GEG-Novelle 2025?)</a:t>
            </a:r>
          </a:p>
          <a:p>
            <a:pPr marL="285750" indent="-285750"/>
            <a:r>
              <a:rPr lang="de-DE" sz="1400" dirty="0">
                <a:solidFill>
                  <a:schemeClr val="tx1"/>
                </a:solidFill>
                <a:effectLst/>
              </a:rPr>
              <a:t>Hohe Anforderung an Datentransparenz bei geringer Planverbindlichkeit</a:t>
            </a:r>
          </a:p>
        </p:txBody>
      </p:sp>
      <p:sp>
        <p:nvSpPr>
          <p:cNvPr id="32" name="Rechteck 31">
            <a:extLst>
              <a:ext uri="{FF2B5EF4-FFF2-40B4-BE49-F238E27FC236}">
                <a16:creationId xmlns:a16="http://schemas.microsoft.com/office/drawing/2014/main" id="{863C2700-977C-FAAC-2136-3511DF2169BE}"/>
              </a:ext>
            </a:extLst>
          </p:cNvPr>
          <p:cNvSpPr/>
          <p:nvPr/>
        </p:nvSpPr>
        <p:spPr>
          <a:xfrm>
            <a:off x="1160474" y="4661336"/>
            <a:ext cx="4196307" cy="2008024"/>
          </a:xfrm>
          <a:prstGeom prst="rect">
            <a:avLst/>
          </a:prstGeom>
          <a:solidFill>
            <a:srgbClr val="D7E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r>
              <a:rPr lang="de-DE" sz="1400" dirty="0">
                <a:solidFill>
                  <a:schemeClr val="tx1"/>
                </a:solidFill>
                <a:effectLst/>
              </a:rPr>
              <a:t>Orientierung für Infrastrukturentscheidungen</a:t>
            </a:r>
          </a:p>
          <a:p>
            <a:pPr marL="285750" indent="-285750"/>
            <a:r>
              <a:rPr lang="de-DE" sz="1400" dirty="0">
                <a:solidFill>
                  <a:schemeClr val="tx1"/>
                </a:solidFill>
                <a:effectLst/>
              </a:rPr>
              <a:t>Abgestimmte, langfristige Transformationsstrategie</a:t>
            </a:r>
          </a:p>
          <a:p>
            <a:pPr marL="285750" indent="-285750"/>
            <a:r>
              <a:rPr lang="de-DE" sz="1400" dirty="0">
                <a:solidFill>
                  <a:schemeClr val="tx1"/>
                </a:solidFill>
                <a:effectLst/>
              </a:rPr>
              <a:t>Stärkung der Zusammenarbeit lokaler Akteure</a:t>
            </a:r>
          </a:p>
          <a:p>
            <a:pPr marL="285750" indent="-285750"/>
            <a:r>
              <a:rPr lang="de-DE" sz="1400" dirty="0">
                <a:solidFill>
                  <a:schemeClr val="tx1"/>
                </a:solidFill>
                <a:effectLst/>
              </a:rPr>
              <a:t>Schaffung einer detaillierten Datengrundlage</a:t>
            </a:r>
          </a:p>
          <a:p>
            <a:pPr marL="285750" indent="-285750"/>
            <a:r>
              <a:rPr lang="de-DE" sz="1400" dirty="0">
                <a:solidFill>
                  <a:schemeClr val="tx1"/>
                </a:solidFill>
                <a:effectLst/>
              </a:rPr>
              <a:t>Frühzeitiges Erkennen von Ausbaubedarfen</a:t>
            </a:r>
          </a:p>
          <a:p>
            <a:pPr marL="285750" indent="-285750"/>
            <a:r>
              <a:rPr lang="de-DE" sz="1400" dirty="0">
                <a:solidFill>
                  <a:schemeClr val="tx1"/>
                </a:solidFill>
                <a:effectLst/>
              </a:rPr>
              <a:t>Schärfung des Bewusstseins in der Öffentlichkeit</a:t>
            </a:r>
          </a:p>
        </p:txBody>
      </p:sp>
      <p:sp>
        <p:nvSpPr>
          <p:cNvPr id="2" name="Titel 1">
            <a:extLst>
              <a:ext uri="{FF2B5EF4-FFF2-40B4-BE49-F238E27FC236}">
                <a16:creationId xmlns:a16="http://schemas.microsoft.com/office/drawing/2014/main" id="{E43E044C-9F34-E4DB-0E9E-3BFD352D3559}"/>
              </a:ext>
            </a:extLst>
          </p:cNvPr>
          <p:cNvSpPr>
            <a:spLocks noGrp="1"/>
          </p:cNvSpPr>
          <p:nvPr>
            <p:ph type="title"/>
          </p:nvPr>
        </p:nvSpPr>
        <p:spPr/>
        <p:txBody>
          <a:bodyPr/>
          <a:lstStyle/>
          <a:p>
            <a:r>
              <a:rPr lang="de-DE" b="0" i="1" dirty="0"/>
              <a:t>WÄRMEPLANUNG AUS SICHT DES NETZBETREIBERS</a:t>
            </a:r>
            <a:endParaRPr lang="de-DE" i="1" dirty="0"/>
          </a:p>
        </p:txBody>
      </p:sp>
      <p:sp>
        <p:nvSpPr>
          <p:cNvPr id="25" name="Textfeld 24">
            <a:extLst>
              <a:ext uri="{FF2B5EF4-FFF2-40B4-BE49-F238E27FC236}">
                <a16:creationId xmlns:a16="http://schemas.microsoft.com/office/drawing/2014/main" id="{D0961B23-7E45-5AD1-033A-3F8EBA640AE7}"/>
              </a:ext>
            </a:extLst>
          </p:cNvPr>
          <p:cNvSpPr txBox="1"/>
          <p:nvPr/>
        </p:nvSpPr>
        <p:spPr>
          <a:xfrm>
            <a:off x="911999" y="1804416"/>
            <a:ext cx="7287121" cy="344128"/>
          </a:xfrm>
          <a:prstGeom prst="rect">
            <a:avLst/>
          </a:prstGeom>
          <a:noFill/>
        </p:spPr>
        <p:txBody>
          <a:bodyPr wrap="square" lIns="0" tIns="0" rIns="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solidFill>
                  <a:srgbClr val="6F6F6F"/>
                </a:solidFill>
                <a:effectLst/>
                <a:latin typeface="Calibri" panose="020F0502020204030204"/>
              </a:rPr>
              <a:t>Auswirkungen auf die Infrastrukturen</a:t>
            </a:r>
            <a:endParaRPr kumimoji="0" lang="de-DE" sz="2000" b="0" i="1" u="none" strike="noStrike" kern="1200" cap="none" spc="0" normalizeH="0" baseline="0" noProof="0" dirty="0">
              <a:ln>
                <a:noFill/>
              </a:ln>
              <a:solidFill>
                <a:srgbClr val="6F6F6F"/>
              </a:solidFill>
              <a:effectLst/>
              <a:uLnTx/>
              <a:uFillTx/>
              <a:latin typeface="Calibri" panose="020F0502020204030204"/>
              <a:ea typeface="+mn-ea"/>
              <a:cs typeface="+mn-cs"/>
            </a:endParaRPr>
          </a:p>
        </p:txBody>
      </p:sp>
      <p:sp>
        <p:nvSpPr>
          <p:cNvPr id="12" name="Rechteck 11">
            <a:extLst>
              <a:ext uri="{FF2B5EF4-FFF2-40B4-BE49-F238E27FC236}">
                <a16:creationId xmlns:a16="http://schemas.microsoft.com/office/drawing/2014/main" id="{6A9B38F3-9B2D-7500-FD38-FFF780B173CD}"/>
              </a:ext>
            </a:extLst>
          </p:cNvPr>
          <p:cNvSpPr/>
          <p:nvPr/>
        </p:nvSpPr>
        <p:spPr>
          <a:xfrm>
            <a:off x="911999" y="2276872"/>
            <a:ext cx="2087657" cy="2801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de-DE" sz="1600" b="1" dirty="0">
                <a:solidFill>
                  <a:schemeClr val="bg1"/>
                </a:solidFill>
                <a:effectLst/>
                <a:latin typeface="+mj-lt"/>
              </a:rPr>
              <a:t>GRUNDLEGENDES</a:t>
            </a:r>
          </a:p>
        </p:txBody>
      </p:sp>
      <p:sp>
        <p:nvSpPr>
          <p:cNvPr id="13" name="Rechteck 12">
            <a:extLst>
              <a:ext uri="{FF2B5EF4-FFF2-40B4-BE49-F238E27FC236}">
                <a16:creationId xmlns:a16="http://schemas.microsoft.com/office/drawing/2014/main" id="{ABADCCEC-3115-6226-FFA7-870ABD3C9033}"/>
              </a:ext>
            </a:extLst>
          </p:cNvPr>
          <p:cNvSpPr/>
          <p:nvPr/>
        </p:nvSpPr>
        <p:spPr>
          <a:xfrm>
            <a:off x="911226" y="2600699"/>
            <a:ext cx="10368775" cy="3983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de-DE" sz="1600" dirty="0">
                <a:solidFill>
                  <a:schemeClr val="tx1"/>
                </a:solidFill>
                <a:effectLst/>
              </a:rPr>
              <a:t>Ergebnisse der Wärmeplanung haben erhebliche Einflüsse auf die bestehenden/geplanten Infrastrukturen</a:t>
            </a:r>
          </a:p>
        </p:txBody>
      </p:sp>
      <p:sp>
        <p:nvSpPr>
          <p:cNvPr id="14" name="Rechteck 13">
            <a:extLst>
              <a:ext uri="{FF2B5EF4-FFF2-40B4-BE49-F238E27FC236}">
                <a16:creationId xmlns:a16="http://schemas.microsoft.com/office/drawing/2014/main" id="{4C54EECF-3B02-4716-B82F-E824C31E0DCF}"/>
              </a:ext>
            </a:extLst>
          </p:cNvPr>
          <p:cNvSpPr/>
          <p:nvPr/>
        </p:nvSpPr>
        <p:spPr>
          <a:xfrm>
            <a:off x="911226" y="3098742"/>
            <a:ext cx="10368775" cy="3983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de-DE" sz="1600" dirty="0">
                <a:solidFill>
                  <a:schemeClr val="tx1"/>
                </a:solidFill>
                <a:effectLst/>
              </a:rPr>
              <a:t>Die Beteiligung des Netzbetreibers in der Planung ist gesetzlich verankert; die aktive Einbindung ist gängige Praxis</a:t>
            </a:r>
            <a:endParaRPr lang="de-DE" sz="1600" i="1" dirty="0">
              <a:solidFill>
                <a:schemeClr val="tx1"/>
              </a:solidFill>
              <a:effectLst/>
            </a:endParaRPr>
          </a:p>
        </p:txBody>
      </p:sp>
      <p:sp>
        <p:nvSpPr>
          <p:cNvPr id="15" name="Rechteck 14">
            <a:extLst>
              <a:ext uri="{FF2B5EF4-FFF2-40B4-BE49-F238E27FC236}">
                <a16:creationId xmlns:a16="http://schemas.microsoft.com/office/drawing/2014/main" id="{90224DC8-B59C-D29E-E527-2D06D65DC890}"/>
              </a:ext>
            </a:extLst>
          </p:cNvPr>
          <p:cNvSpPr/>
          <p:nvPr/>
        </p:nvSpPr>
        <p:spPr>
          <a:xfrm>
            <a:off x="911226" y="3596785"/>
            <a:ext cx="10368775" cy="3983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de-DE" sz="1600" dirty="0">
                <a:solidFill>
                  <a:schemeClr val="tx1"/>
                </a:solidFill>
                <a:effectLst/>
              </a:rPr>
              <a:t>Es besteht ein Spannungsfeld zw. Aufrechterhalten der Versorgungspflichten und den Wunsch zur Transformation</a:t>
            </a:r>
            <a:endParaRPr lang="de-DE" sz="1600" i="1" dirty="0">
              <a:solidFill>
                <a:schemeClr val="tx1"/>
              </a:solidFill>
              <a:effectLst/>
            </a:endParaRPr>
          </a:p>
        </p:txBody>
      </p:sp>
      <p:pic>
        <p:nvPicPr>
          <p:cNvPr id="20" name="Grafik 19" descr="Hürde mit einfarbiger Füllung">
            <a:extLst>
              <a:ext uri="{FF2B5EF4-FFF2-40B4-BE49-F238E27FC236}">
                <a16:creationId xmlns:a16="http://schemas.microsoft.com/office/drawing/2014/main" id="{3992A93E-6F58-D9D6-DEBB-E1F022B671A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556582" y="4085075"/>
            <a:ext cx="576262" cy="576262"/>
          </a:xfrm>
          <a:prstGeom prst="rect">
            <a:avLst/>
          </a:prstGeom>
        </p:spPr>
      </p:pic>
      <p:pic>
        <p:nvPicPr>
          <p:cNvPr id="22" name="Grafik 21" descr="Marke folgen mit einfarbiger Füllung">
            <a:extLst>
              <a:ext uri="{FF2B5EF4-FFF2-40B4-BE49-F238E27FC236}">
                <a16:creationId xmlns:a16="http://schemas.microsoft.com/office/drawing/2014/main" id="{BA581CB6-617A-C2EF-3DD1-567BC68C65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6005" y="4085075"/>
            <a:ext cx="576262" cy="576262"/>
          </a:xfrm>
          <a:prstGeom prst="rect">
            <a:avLst/>
          </a:prstGeom>
        </p:spPr>
      </p:pic>
      <p:sp>
        <p:nvSpPr>
          <p:cNvPr id="36" name="Rechteck 35">
            <a:extLst>
              <a:ext uri="{FF2B5EF4-FFF2-40B4-BE49-F238E27FC236}">
                <a16:creationId xmlns:a16="http://schemas.microsoft.com/office/drawing/2014/main" id="{6D02045E-A3B9-15F3-78C0-65A320C06E57}"/>
              </a:ext>
            </a:extLst>
          </p:cNvPr>
          <p:cNvSpPr/>
          <p:nvPr/>
        </p:nvSpPr>
        <p:spPr>
          <a:xfrm>
            <a:off x="1379163" y="4246151"/>
            <a:ext cx="1044429" cy="254109"/>
          </a:xfrm>
          <a:prstGeom prst="rect">
            <a:avLst/>
          </a:prstGeom>
          <a:solidFill>
            <a:srgbClr val="4F6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de-DE" sz="1600" b="1" dirty="0">
                <a:solidFill>
                  <a:schemeClr val="bg1"/>
                </a:solidFill>
                <a:effectLst/>
                <a:latin typeface="+mj-lt"/>
              </a:rPr>
              <a:t>CHANCEN</a:t>
            </a:r>
          </a:p>
        </p:txBody>
      </p:sp>
      <p:sp>
        <p:nvSpPr>
          <p:cNvPr id="37" name="Rechteck 36">
            <a:extLst>
              <a:ext uri="{FF2B5EF4-FFF2-40B4-BE49-F238E27FC236}">
                <a16:creationId xmlns:a16="http://schemas.microsoft.com/office/drawing/2014/main" id="{A3B99E23-9CBE-8B8A-6001-25CF6C2B7CA1}"/>
              </a:ext>
            </a:extLst>
          </p:cNvPr>
          <p:cNvSpPr/>
          <p:nvPr/>
        </p:nvSpPr>
        <p:spPr>
          <a:xfrm>
            <a:off x="6132844" y="4246151"/>
            <a:ext cx="2195404" cy="254109"/>
          </a:xfrm>
          <a:prstGeom prst="rect">
            <a:avLst/>
          </a:pr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de-DE" sz="1600" b="1" dirty="0">
                <a:solidFill>
                  <a:schemeClr val="bg1"/>
                </a:solidFill>
                <a:effectLst/>
                <a:latin typeface="+mj-lt"/>
              </a:rPr>
              <a:t>HERAUSFORDERUNGEN</a:t>
            </a:r>
          </a:p>
        </p:txBody>
      </p:sp>
    </p:spTree>
    <p:extLst>
      <p:ext uri="{BB962C8B-B14F-4D97-AF65-F5344CB8AC3E}">
        <p14:creationId xmlns:p14="http://schemas.microsoft.com/office/powerpoint/2010/main" val="3083822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4BA54-C53E-FB52-79A4-4D0DE263EE12}"/>
            </a:ext>
          </a:extLst>
        </p:cNvPr>
        <p:cNvGrpSpPr/>
        <p:nvPr/>
      </p:nvGrpSpPr>
      <p:grpSpPr>
        <a:xfrm>
          <a:off x="0" y="0"/>
          <a:ext cx="0" cy="0"/>
          <a:chOff x="0" y="0"/>
          <a:chExt cx="0" cy="0"/>
        </a:xfrm>
      </p:grpSpPr>
      <p:sp>
        <p:nvSpPr>
          <p:cNvPr id="6" name="Rechteck 5">
            <a:extLst>
              <a:ext uri="{FF2B5EF4-FFF2-40B4-BE49-F238E27FC236}">
                <a16:creationId xmlns:a16="http://schemas.microsoft.com/office/drawing/2014/main" id="{F3AAB939-B298-4D0C-5B92-A337913F8ACD}"/>
              </a:ext>
            </a:extLst>
          </p:cNvPr>
          <p:cNvSpPr/>
          <p:nvPr/>
        </p:nvSpPr>
        <p:spPr>
          <a:xfrm>
            <a:off x="767408" y="2220490"/>
            <a:ext cx="3888432" cy="1800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DDF8231E-0F8A-6C77-0150-AA56481D0093}"/>
              </a:ext>
            </a:extLst>
          </p:cNvPr>
          <p:cNvSpPr>
            <a:spLocks noGrp="1"/>
          </p:cNvSpPr>
          <p:nvPr>
            <p:ph type="title"/>
          </p:nvPr>
        </p:nvSpPr>
        <p:spPr/>
        <p:txBody>
          <a:bodyPr/>
          <a:lstStyle/>
          <a:p>
            <a:r>
              <a:rPr lang="de-DE" b="0" i="1" dirty="0"/>
              <a:t>LKW-STRATEGIE ZUR WÄRMEWENDE</a:t>
            </a:r>
            <a:endParaRPr lang="de-DE" i="1" dirty="0"/>
          </a:p>
        </p:txBody>
      </p:sp>
      <p:sp>
        <p:nvSpPr>
          <p:cNvPr id="25" name="Textfeld 24">
            <a:extLst>
              <a:ext uri="{FF2B5EF4-FFF2-40B4-BE49-F238E27FC236}">
                <a16:creationId xmlns:a16="http://schemas.microsoft.com/office/drawing/2014/main" id="{254F714D-FB6A-57F7-7AA5-75A3C7FD43E5}"/>
              </a:ext>
            </a:extLst>
          </p:cNvPr>
          <p:cNvSpPr txBox="1"/>
          <p:nvPr/>
        </p:nvSpPr>
        <p:spPr>
          <a:xfrm>
            <a:off x="911999" y="1804416"/>
            <a:ext cx="7287121" cy="344128"/>
          </a:xfrm>
          <a:prstGeom prst="rect">
            <a:avLst/>
          </a:prstGeom>
          <a:noFill/>
        </p:spPr>
        <p:txBody>
          <a:bodyPr wrap="square" lIns="0" tIns="0" rIns="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solidFill>
                  <a:srgbClr val="6F6F6F"/>
                </a:solidFill>
                <a:effectLst/>
                <a:latin typeface="Calibri" panose="020F0502020204030204"/>
              </a:rPr>
              <a:t>Unser Verständnis als lokaler Umsetzer</a:t>
            </a:r>
            <a:endParaRPr kumimoji="0" lang="de-DE" sz="2000" b="0" i="1" u="none" strike="noStrike" kern="1200" cap="none" spc="0" normalizeH="0" baseline="0" noProof="0" dirty="0">
              <a:ln>
                <a:noFill/>
              </a:ln>
              <a:solidFill>
                <a:srgbClr val="6F6F6F"/>
              </a:solidFill>
              <a:effectLst/>
              <a:uLnTx/>
              <a:uFillTx/>
              <a:latin typeface="Calibri" panose="020F0502020204030204"/>
              <a:ea typeface="+mn-ea"/>
              <a:cs typeface="+mn-cs"/>
            </a:endParaRPr>
          </a:p>
        </p:txBody>
      </p:sp>
      <p:pic>
        <p:nvPicPr>
          <p:cNvPr id="4" name="Grafik 3">
            <a:extLst>
              <a:ext uri="{FF2B5EF4-FFF2-40B4-BE49-F238E27FC236}">
                <a16:creationId xmlns:a16="http://schemas.microsoft.com/office/drawing/2014/main" id="{157E79F5-9D6C-0B7D-4840-A35A2F2DF64E}"/>
              </a:ext>
            </a:extLst>
          </p:cNvPr>
          <p:cNvPicPr>
            <a:picLocks noChangeAspect="1"/>
          </p:cNvPicPr>
          <p:nvPr/>
        </p:nvPicPr>
        <p:blipFill>
          <a:blip r:embed="rId2"/>
          <a:srcRect b="2408"/>
          <a:stretch>
            <a:fillRect/>
          </a:stretch>
        </p:blipFill>
        <p:spPr>
          <a:xfrm>
            <a:off x="911424" y="2364507"/>
            <a:ext cx="3587934" cy="1512168"/>
          </a:xfrm>
          <a:prstGeom prst="rect">
            <a:avLst/>
          </a:prstGeom>
          <a:ln>
            <a:noFill/>
          </a:ln>
        </p:spPr>
      </p:pic>
      <p:sp>
        <p:nvSpPr>
          <p:cNvPr id="5" name="Rechteck 4">
            <a:extLst>
              <a:ext uri="{FF2B5EF4-FFF2-40B4-BE49-F238E27FC236}">
                <a16:creationId xmlns:a16="http://schemas.microsoft.com/office/drawing/2014/main" id="{AF9C0F01-6D41-83E1-81F9-70D330EC73F3}"/>
              </a:ext>
            </a:extLst>
          </p:cNvPr>
          <p:cNvSpPr/>
          <p:nvPr/>
        </p:nvSpPr>
        <p:spPr>
          <a:xfrm>
            <a:off x="5447928" y="2434998"/>
            <a:ext cx="4968554" cy="14416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de-DE" sz="1400" b="1" i="1" dirty="0">
                <a:solidFill>
                  <a:schemeClr val="bg1"/>
                </a:solidFill>
                <a:effectLst/>
              </a:rPr>
              <a:t>Wir verstehen uns als Bindeglied zwischen Kommune und Politik einerseits sowie Bürgern und Industrie andererseits. </a:t>
            </a:r>
          </a:p>
          <a:p>
            <a:pPr algn="ctr">
              <a:buNone/>
            </a:pPr>
            <a:r>
              <a:rPr lang="de-DE" sz="1400" b="1" i="1" dirty="0">
                <a:solidFill>
                  <a:schemeClr val="bg1"/>
                </a:solidFill>
                <a:effectLst/>
              </a:rPr>
              <a:t>Unsere Aufgabe besteht darin, sowohl Impulse für geeignete Maßnahmen zu setzen als auch gesetzliche Vorgaben, Planungen und technische Anforderungen umzusetzen.</a:t>
            </a:r>
          </a:p>
        </p:txBody>
      </p:sp>
      <p:pic>
        <p:nvPicPr>
          <p:cNvPr id="8" name="Grafik 7" descr="Caretzeichen nach rechts mit einfarbiger Füllung">
            <a:extLst>
              <a:ext uri="{FF2B5EF4-FFF2-40B4-BE49-F238E27FC236}">
                <a16:creationId xmlns:a16="http://schemas.microsoft.com/office/drawing/2014/main" id="{7B35FF44-EDEC-F9BE-FDC4-49CEADF04C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94684" y="2698636"/>
            <a:ext cx="914400" cy="914400"/>
          </a:xfrm>
          <a:prstGeom prst="rect">
            <a:avLst/>
          </a:prstGeom>
        </p:spPr>
      </p:pic>
      <p:cxnSp>
        <p:nvCxnSpPr>
          <p:cNvPr id="10" name="Gerader Verbinder 9">
            <a:extLst>
              <a:ext uri="{FF2B5EF4-FFF2-40B4-BE49-F238E27FC236}">
                <a16:creationId xmlns:a16="http://schemas.microsoft.com/office/drawing/2014/main" id="{04BC3B25-C14D-7B2C-D53D-47A9C9D42695}"/>
              </a:ext>
            </a:extLst>
          </p:cNvPr>
          <p:cNvCxnSpPr>
            <a:cxnSpLocks/>
          </p:cNvCxnSpPr>
          <p:nvPr/>
        </p:nvCxnSpPr>
        <p:spPr>
          <a:xfrm>
            <a:off x="767408" y="4236714"/>
            <a:ext cx="9649073" cy="0"/>
          </a:xfrm>
          <a:prstGeom prst="line">
            <a:avLst/>
          </a:prstGeom>
        </p:spPr>
        <p:style>
          <a:lnRef idx="1">
            <a:schemeClr val="dk1"/>
          </a:lnRef>
          <a:fillRef idx="0">
            <a:schemeClr val="dk1"/>
          </a:fillRef>
          <a:effectRef idx="0">
            <a:schemeClr val="dk1"/>
          </a:effectRef>
          <a:fontRef idx="minor">
            <a:schemeClr val="tx1"/>
          </a:fontRef>
        </p:style>
      </p:cxnSp>
      <p:sp>
        <p:nvSpPr>
          <p:cNvPr id="11" name="Rechteck 10">
            <a:extLst>
              <a:ext uri="{FF2B5EF4-FFF2-40B4-BE49-F238E27FC236}">
                <a16:creationId xmlns:a16="http://schemas.microsoft.com/office/drawing/2014/main" id="{271F7D65-3F62-2F46-423B-E687ACFF6D49}"/>
              </a:ext>
            </a:extLst>
          </p:cNvPr>
          <p:cNvSpPr/>
          <p:nvPr/>
        </p:nvSpPr>
        <p:spPr>
          <a:xfrm>
            <a:off x="767408" y="4391003"/>
            <a:ext cx="4967779" cy="2801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de-DE" sz="1600" b="1" dirty="0">
                <a:solidFill>
                  <a:schemeClr val="bg1"/>
                </a:solidFill>
                <a:effectLst/>
                <a:latin typeface="+mj-lt"/>
              </a:rPr>
              <a:t>UNSER ANGEBOT ZUR ERFÜLLUNG DER ERWARTUNGEN</a:t>
            </a:r>
          </a:p>
        </p:txBody>
      </p:sp>
      <p:sp>
        <p:nvSpPr>
          <p:cNvPr id="16" name="Rechteck 15">
            <a:extLst>
              <a:ext uri="{FF2B5EF4-FFF2-40B4-BE49-F238E27FC236}">
                <a16:creationId xmlns:a16="http://schemas.microsoft.com/office/drawing/2014/main" id="{F6765D96-1AA9-C429-CE72-1562A25E9A29}"/>
              </a:ext>
            </a:extLst>
          </p:cNvPr>
          <p:cNvSpPr/>
          <p:nvPr/>
        </p:nvSpPr>
        <p:spPr>
          <a:xfrm>
            <a:off x="767409" y="4770866"/>
            <a:ext cx="9649072" cy="3983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de-DE" sz="1400" b="1" dirty="0">
                <a:solidFill>
                  <a:schemeClr val="tx1"/>
                </a:solidFill>
                <a:effectLst/>
              </a:rPr>
              <a:t>Aus- und Aufbau von Wärmenetzinfrastrukturen</a:t>
            </a:r>
          </a:p>
        </p:txBody>
      </p:sp>
      <p:sp>
        <p:nvSpPr>
          <p:cNvPr id="17" name="Rechteck 16">
            <a:extLst>
              <a:ext uri="{FF2B5EF4-FFF2-40B4-BE49-F238E27FC236}">
                <a16:creationId xmlns:a16="http://schemas.microsoft.com/office/drawing/2014/main" id="{4680FC44-722A-09C4-CDDF-0FE3CE471824}"/>
              </a:ext>
            </a:extLst>
          </p:cNvPr>
          <p:cNvSpPr/>
          <p:nvPr/>
        </p:nvSpPr>
        <p:spPr>
          <a:xfrm>
            <a:off x="767409" y="5268909"/>
            <a:ext cx="9649072" cy="3983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de-DE" sz="1400" b="1" dirty="0">
                <a:solidFill>
                  <a:schemeClr val="tx1"/>
                </a:solidFill>
                <a:effectLst/>
              </a:rPr>
              <a:t>Umsetzung dezentraler Versorgungsoptionen</a:t>
            </a:r>
          </a:p>
        </p:txBody>
      </p:sp>
      <p:sp>
        <p:nvSpPr>
          <p:cNvPr id="18" name="Rechteck 17">
            <a:extLst>
              <a:ext uri="{FF2B5EF4-FFF2-40B4-BE49-F238E27FC236}">
                <a16:creationId xmlns:a16="http://schemas.microsoft.com/office/drawing/2014/main" id="{B68D9347-FE50-94B6-D02B-B15EE441389A}"/>
              </a:ext>
            </a:extLst>
          </p:cNvPr>
          <p:cNvSpPr/>
          <p:nvPr/>
        </p:nvSpPr>
        <p:spPr>
          <a:xfrm>
            <a:off x="767409" y="5766952"/>
            <a:ext cx="9649072" cy="3983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de-DE" sz="1400" b="1" dirty="0">
                <a:solidFill>
                  <a:schemeClr val="tx1"/>
                </a:solidFill>
                <a:effectLst/>
              </a:rPr>
              <a:t>Fortsetzung Gasnetzbetrieb und Weiterentwicklung der Infrastruktur für zukünftige Gase (Wasserstoff, Biogas)</a:t>
            </a:r>
            <a:endParaRPr lang="de-DE" sz="1400" b="1" i="1" dirty="0">
              <a:solidFill>
                <a:schemeClr val="tx1"/>
              </a:solidFill>
              <a:effectLst/>
            </a:endParaRPr>
          </a:p>
        </p:txBody>
      </p:sp>
      <p:pic>
        <p:nvPicPr>
          <p:cNvPr id="21" name="Grafik 20" descr="Caretzeichen nach rechts mit einfarbiger Füllung">
            <a:extLst>
              <a:ext uri="{FF2B5EF4-FFF2-40B4-BE49-F238E27FC236}">
                <a16:creationId xmlns:a16="http://schemas.microsoft.com/office/drawing/2014/main" id="{AEA9A3BA-CC73-D2C5-622A-EB1944F72D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2248" y="6309320"/>
            <a:ext cx="398351" cy="398351"/>
          </a:xfrm>
          <a:prstGeom prst="rect">
            <a:avLst/>
          </a:prstGeom>
        </p:spPr>
      </p:pic>
      <p:sp>
        <p:nvSpPr>
          <p:cNvPr id="23" name="Rechteck 22">
            <a:extLst>
              <a:ext uri="{FF2B5EF4-FFF2-40B4-BE49-F238E27FC236}">
                <a16:creationId xmlns:a16="http://schemas.microsoft.com/office/drawing/2014/main" id="{5C390E2E-3DD2-4334-784A-CEB5CC5DE3B1}"/>
              </a:ext>
            </a:extLst>
          </p:cNvPr>
          <p:cNvSpPr/>
          <p:nvPr/>
        </p:nvSpPr>
        <p:spPr>
          <a:xfrm>
            <a:off x="1110599" y="6381327"/>
            <a:ext cx="9305882" cy="254336"/>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de-DE" sz="1400" b="1" dirty="0">
                <a:solidFill>
                  <a:schemeClr val="bg1"/>
                </a:solidFill>
                <a:effectLst/>
              </a:rPr>
              <a:t>Die Grundlage für unsere Lösungsansätze zur Dekarbonisierung der Wärmeversorgung bildet die </a:t>
            </a:r>
            <a:r>
              <a:rPr lang="de-DE" sz="1400" b="1" u="sng" dirty="0">
                <a:solidFill>
                  <a:schemeClr val="bg1"/>
                </a:solidFill>
                <a:effectLst/>
              </a:rPr>
              <a:t>Wärmeplanung</a:t>
            </a:r>
            <a:r>
              <a:rPr lang="de-DE" sz="1400" b="1" dirty="0">
                <a:solidFill>
                  <a:schemeClr val="bg1"/>
                </a:solidFill>
                <a:effectLst/>
              </a:rPr>
              <a:t>.</a:t>
            </a:r>
          </a:p>
        </p:txBody>
      </p:sp>
    </p:spTree>
    <p:extLst>
      <p:ext uri="{BB962C8B-B14F-4D97-AF65-F5344CB8AC3E}">
        <p14:creationId xmlns:p14="http://schemas.microsoft.com/office/powerpoint/2010/main" val="30339904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A66D5-8C08-1349-BFCC-4F2D300C34E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8DDA390-C73D-860D-DC35-83D676B982F5}"/>
              </a:ext>
            </a:extLst>
          </p:cNvPr>
          <p:cNvSpPr>
            <a:spLocks noGrp="1"/>
          </p:cNvSpPr>
          <p:nvPr>
            <p:ph type="title"/>
          </p:nvPr>
        </p:nvSpPr>
        <p:spPr/>
        <p:txBody>
          <a:bodyPr/>
          <a:lstStyle/>
          <a:p>
            <a:r>
              <a:rPr lang="de-DE" b="0" i="1" dirty="0"/>
              <a:t>VON DER WÄRMEPLANUNG ZUM WÄRMENETZ</a:t>
            </a:r>
            <a:endParaRPr lang="de-DE" i="1" dirty="0"/>
          </a:p>
        </p:txBody>
      </p:sp>
      <p:sp>
        <p:nvSpPr>
          <p:cNvPr id="25" name="Textfeld 24">
            <a:extLst>
              <a:ext uri="{FF2B5EF4-FFF2-40B4-BE49-F238E27FC236}">
                <a16:creationId xmlns:a16="http://schemas.microsoft.com/office/drawing/2014/main" id="{6C49052F-EAFF-55E7-6D12-4DA533D0CB30}"/>
              </a:ext>
            </a:extLst>
          </p:cNvPr>
          <p:cNvSpPr txBox="1"/>
          <p:nvPr/>
        </p:nvSpPr>
        <p:spPr>
          <a:xfrm>
            <a:off x="911999" y="1804416"/>
            <a:ext cx="7287121" cy="344128"/>
          </a:xfrm>
          <a:prstGeom prst="rect">
            <a:avLst/>
          </a:prstGeom>
          <a:noFill/>
        </p:spPr>
        <p:txBody>
          <a:bodyPr wrap="square" lIns="0" tIns="0" rIns="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1" u="none" strike="noStrike" kern="1200" cap="none" spc="0" normalizeH="0" baseline="0" noProof="0" dirty="0">
                <a:ln>
                  <a:noFill/>
                </a:ln>
                <a:solidFill>
                  <a:srgbClr val="6F6F6F"/>
                </a:solidFill>
                <a:effectLst/>
                <a:uLnTx/>
                <a:uFillTx/>
                <a:latin typeface="Calibri" panose="020F0502020204030204"/>
                <a:ea typeface="+mn-ea"/>
                <a:cs typeface="+mn-cs"/>
              </a:rPr>
              <a:t>Mehrjähriger Prozess bis zur Realisierung</a:t>
            </a:r>
          </a:p>
        </p:txBody>
      </p:sp>
      <p:sp>
        <p:nvSpPr>
          <p:cNvPr id="29" name="Textfeld 28">
            <a:extLst>
              <a:ext uri="{FF2B5EF4-FFF2-40B4-BE49-F238E27FC236}">
                <a16:creationId xmlns:a16="http://schemas.microsoft.com/office/drawing/2014/main" id="{94903D66-6261-C1A7-5DCB-64434D36C970}"/>
              </a:ext>
            </a:extLst>
          </p:cNvPr>
          <p:cNvSpPr txBox="1"/>
          <p:nvPr/>
        </p:nvSpPr>
        <p:spPr>
          <a:xfrm>
            <a:off x="4079776" y="3198358"/>
            <a:ext cx="3095769" cy="3254978"/>
          </a:xfrm>
          <a:prstGeom prst="rect">
            <a:avLst/>
          </a:prstGeom>
          <a:solidFill>
            <a:schemeClr val="accent2">
              <a:lumMod val="60000"/>
              <a:lumOff val="40000"/>
              <a:alpha val="50000"/>
            </a:schemeClr>
          </a:solidFill>
          <a:ln w="19050">
            <a:noFill/>
          </a:ln>
        </p:spPr>
        <p:txBody>
          <a:bodyPr wrap="square" rtlCol="0" anchor="ctr">
            <a:noAutofit/>
          </a:bodyPr>
          <a:lstStyle/>
          <a:p>
            <a:pPr marL="309150" indent="-285750" fontAlgn="auto">
              <a:lnSpc>
                <a:spcPct val="110000"/>
              </a:lnSpc>
              <a:spcBef>
                <a:spcPts val="1000"/>
              </a:spcBef>
              <a:spcAft>
                <a:spcPts val="0"/>
              </a:spcAft>
              <a:buClr>
                <a:schemeClr val="tx1"/>
              </a:buClr>
            </a:pPr>
            <a:r>
              <a:rPr lang="de-DE" sz="1400" dirty="0">
                <a:solidFill>
                  <a:prstClr val="black"/>
                </a:solidFill>
                <a:effectLst/>
                <a:latin typeface="+mj-lt"/>
                <a:cs typeface="Arial" panose="020B0604020202020204" pitchFamily="34" charset="0"/>
              </a:rPr>
              <a:t>Konkrete Planung in definiertem Potential-/Fokusgebiet</a:t>
            </a:r>
          </a:p>
          <a:p>
            <a:pPr marL="309150" indent="-285750" fontAlgn="auto">
              <a:lnSpc>
                <a:spcPct val="110000"/>
              </a:lnSpc>
              <a:spcBef>
                <a:spcPts val="1000"/>
              </a:spcBef>
              <a:spcAft>
                <a:spcPts val="600"/>
              </a:spcAft>
              <a:buClr>
                <a:schemeClr val="tx1"/>
              </a:buClr>
            </a:pPr>
            <a:r>
              <a:rPr lang="de-DE" sz="1400" dirty="0">
                <a:solidFill>
                  <a:prstClr val="black"/>
                </a:solidFill>
                <a:effectLst/>
                <a:latin typeface="+mj-lt"/>
                <a:cs typeface="Arial" panose="020B0604020202020204" pitchFamily="34" charset="0"/>
              </a:rPr>
              <a:t>höhere Detailtiefe mit </a:t>
            </a:r>
            <a:r>
              <a:rPr lang="de-DE" sz="1400" dirty="0" err="1">
                <a:solidFill>
                  <a:prstClr val="black"/>
                </a:solidFill>
                <a:effectLst/>
                <a:latin typeface="+mj-lt"/>
                <a:cs typeface="Arial" panose="020B0604020202020204" pitchFamily="34" charset="0"/>
              </a:rPr>
              <a:t>ganzheit-lichem</a:t>
            </a:r>
            <a:r>
              <a:rPr lang="de-DE" sz="1400" dirty="0">
                <a:solidFill>
                  <a:prstClr val="black"/>
                </a:solidFill>
                <a:effectLst/>
                <a:latin typeface="+mj-lt"/>
                <a:cs typeface="Arial" panose="020B0604020202020204" pitchFamily="34" charset="0"/>
              </a:rPr>
              <a:t> Blick auf die Umsetzbarkeit:</a:t>
            </a:r>
          </a:p>
          <a:p>
            <a:pPr marL="766350" lvl="1" indent="-285750" fontAlgn="auto">
              <a:lnSpc>
                <a:spcPct val="110000"/>
              </a:lnSpc>
              <a:spcBef>
                <a:spcPts val="600"/>
              </a:spcBef>
              <a:spcAft>
                <a:spcPts val="0"/>
              </a:spcAft>
              <a:buClr>
                <a:schemeClr val="tx1"/>
              </a:buClr>
            </a:pPr>
            <a:r>
              <a:rPr lang="de-DE" sz="1300" dirty="0">
                <a:solidFill>
                  <a:prstClr val="black"/>
                </a:solidFill>
                <a:effectLst/>
                <a:latin typeface="+mj-lt"/>
                <a:cs typeface="Arial" panose="020B0604020202020204" pitchFamily="34" charset="0"/>
              </a:rPr>
              <a:t>Netz- und Erzeugerkonzept</a:t>
            </a:r>
          </a:p>
          <a:p>
            <a:pPr marL="766350" lvl="1" indent="-285750" fontAlgn="auto">
              <a:lnSpc>
                <a:spcPct val="110000"/>
              </a:lnSpc>
              <a:spcBef>
                <a:spcPts val="600"/>
              </a:spcBef>
              <a:spcAft>
                <a:spcPts val="0"/>
              </a:spcAft>
              <a:buClr>
                <a:schemeClr val="tx1"/>
              </a:buClr>
            </a:pPr>
            <a:r>
              <a:rPr lang="de-DE" sz="1300" dirty="0">
                <a:solidFill>
                  <a:prstClr val="black"/>
                </a:solidFill>
                <a:effectLst/>
                <a:latin typeface="+mj-lt"/>
                <a:cs typeface="Arial" panose="020B0604020202020204" pitchFamily="34" charset="0"/>
              </a:rPr>
              <a:t>technische Bewertung</a:t>
            </a:r>
          </a:p>
          <a:p>
            <a:pPr marL="766350" lvl="1" indent="-285750" fontAlgn="auto">
              <a:lnSpc>
                <a:spcPct val="110000"/>
              </a:lnSpc>
              <a:spcBef>
                <a:spcPts val="600"/>
              </a:spcBef>
              <a:spcAft>
                <a:spcPts val="0"/>
              </a:spcAft>
              <a:buClr>
                <a:schemeClr val="tx1"/>
              </a:buClr>
            </a:pPr>
            <a:r>
              <a:rPr lang="de-DE" sz="1300" dirty="0">
                <a:solidFill>
                  <a:prstClr val="black"/>
                </a:solidFill>
                <a:effectLst/>
                <a:latin typeface="+mj-lt"/>
                <a:cs typeface="Arial" panose="020B0604020202020204" pitchFamily="34" charset="0"/>
              </a:rPr>
              <a:t>Anschlussinteresse</a:t>
            </a:r>
          </a:p>
          <a:p>
            <a:pPr marL="766350" lvl="1" indent="-285750" fontAlgn="auto">
              <a:lnSpc>
                <a:spcPct val="110000"/>
              </a:lnSpc>
              <a:spcBef>
                <a:spcPts val="600"/>
              </a:spcBef>
              <a:spcAft>
                <a:spcPts val="0"/>
              </a:spcAft>
              <a:buClr>
                <a:schemeClr val="tx1"/>
              </a:buClr>
            </a:pPr>
            <a:r>
              <a:rPr lang="de-DE" sz="1300" dirty="0">
                <a:solidFill>
                  <a:prstClr val="black"/>
                </a:solidFill>
                <a:effectLst/>
                <a:latin typeface="+mj-lt"/>
                <a:cs typeface="Arial" panose="020B0604020202020204" pitchFamily="34" charset="0"/>
              </a:rPr>
              <a:t>Kostenrahmen und Wirtschaftlichkeitsanalyse</a:t>
            </a:r>
          </a:p>
          <a:p>
            <a:pPr marL="766350" lvl="1" indent="-285750" fontAlgn="auto">
              <a:lnSpc>
                <a:spcPct val="110000"/>
              </a:lnSpc>
              <a:spcBef>
                <a:spcPts val="600"/>
              </a:spcBef>
              <a:spcAft>
                <a:spcPts val="0"/>
              </a:spcAft>
              <a:buClr>
                <a:schemeClr val="tx1"/>
              </a:buClr>
            </a:pPr>
            <a:r>
              <a:rPr lang="de-DE" sz="1300" dirty="0">
                <a:solidFill>
                  <a:prstClr val="black"/>
                </a:solidFill>
                <a:effectLst/>
                <a:latin typeface="+mj-lt"/>
                <a:cs typeface="Arial" panose="020B0604020202020204" pitchFamily="34" charset="0"/>
              </a:rPr>
              <a:t>Erstanalyse Endkundenpreise</a:t>
            </a:r>
          </a:p>
        </p:txBody>
      </p:sp>
      <p:grpSp>
        <p:nvGrpSpPr>
          <p:cNvPr id="30" name="Gruppieren 29">
            <a:extLst>
              <a:ext uri="{FF2B5EF4-FFF2-40B4-BE49-F238E27FC236}">
                <a16:creationId xmlns:a16="http://schemas.microsoft.com/office/drawing/2014/main" id="{3176A2D7-2A24-A4F8-D4C4-BD082379CB95}"/>
              </a:ext>
            </a:extLst>
          </p:cNvPr>
          <p:cNvGrpSpPr/>
          <p:nvPr/>
        </p:nvGrpSpPr>
        <p:grpSpPr>
          <a:xfrm>
            <a:off x="911999" y="2246859"/>
            <a:ext cx="3528000" cy="810000"/>
            <a:chOff x="413081" y="1137613"/>
            <a:chExt cx="3960000" cy="900000"/>
          </a:xfrm>
          <a:solidFill>
            <a:schemeClr val="accent2">
              <a:lumMod val="20000"/>
              <a:lumOff val="80000"/>
            </a:schemeClr>
          </a:solidFill>
        </p:grpSpPr>
        <p:sp>
          <p:nvSpPr>
            <p:cNvPr id="31" name="Pfeil: Fünfeck 30">
              <a:extLst>
                <a:ext uri="{FF2B5EF4-FFF2-40B4-BE49-F238E27FC236}">
                  <a16:creationId xmlns:a16="http://schemas.microsoft.com/office/drawing/2014/main" id="{F25AB0DF-75D0-9C73-CDAD-C3AE48B9863A}"/>
                </a:ext>
              </a:extLst>
            </p:cNvPr>
            <p:cNvSpPr/>
            <p:nvPr/>
          </p:nvSpPr>
          <p:spPr>
            <a:xfrm>
              <a:off x="413081" y="1137613"/>
              <a:ext cx="3960000" cy="900000"/>
            </a:xfrm>
            <a:prstGeom prst="homePlate">
              <a:avLst/>
            </a:prstGeom>
            <a:grpFill/>
            <a:ln w="19050" cap="flat" cmpd="sng" algn="ctr">
              <a:noFill/>
              <a:prstDash val="solid"/>
              <a:miter lim="800000"/>
            </a:ln>
            <a:effectLst/>
          </p:spPr>
          <p:txBody>
            <a:bodyPr lIns="900000" rIns="0" rtlCol="0" anchor="ctr"/>
            <a:lstStyle/>
            <a:p>
              <a:pPr marL="0" marR="0" lvl="0" indent="0" defTabSz="914377" eaLnBrk="1" fontAlgn="auto" latinLnBrk="0" hangingPunct="1">
                <a:lnSpc>
                  <a:spcPct val="100000"/>
                </a:lnSpc>
                <a:spcBef>
                  <a:spcPts val="0"/>
                </a:spcBef>
                <a:spcAft>
                  <a:spcPts val="0"/>
                </a:spcAft>
                <a:buClrTx/>
                <a:buSzTx/>
                <a:buFontTx/>
                <a:buNone/>
                <a:tabLst/>
                <a:defRPr/>
              </a:pPr>
              <a:r>
                <a:rPr kumimoji="0" lang="de-DE" sz="1600" b="1" i="0" u="none" strike="noStrike" kern="0" cap="small" spc="0" normalizeH="0" baseline="0" noProof="0" dirty="0">
                  <a:ln>
                    <a:noFill/>
                  </a:ln>
                  <a:solidFill>
                    <a:prstClr val="black"/>
                  </a:solidFill>
                  <a:effectLst/>
                  <a:uLnTx/>
                  <a:uFillTx/>
                  <a:latin typeface="+mj-lt"/>
                  <a:ea typeface="+mn-ea"/>
                  <a:cs typeface="+mn-cs"/>
                </a:rPr>
                <a:t>Kommunaler Wärmeplan</a:t>
              </a:r>
            </a:p>
            <a:p>
              <a:pPr marL="0" marR="0" lvl="0" indent="0" defTabSz="914377"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dirty="0">
                  <a:ln>
                    <a:noFill/>
                  </a:ln>
                  <a:solidFill>
                    <a:prstClr val="black"/>
                  </a:solidFill>
                  <a:effectLst/>
                  <a:uLnTx/>
                  <a:uFillTx/>
                  <a:latin typeface="+mj-lt"/>
                  <a:ea typeface="+mn-ea"/>
                  <a:cs typeface="+mn-cs"/>
                </a:rPr>
                <a:t>(Aktualisierung alle 5 Jahre)</a:t>
              </a:r>
            </a:p>
          </p:txBody>
        </p:sp>
        <p:pic>
          <p:nvPicPr>
            <p:cNvPr id="32" name="Grafik 31" descr="Topographiekarte mit einfarbiger Füllung">
              <a:extLst>
                <a:ext uri="{FF2B5EF4-FFF2-40B4-BE49-F238E27FC236}">
                  <a16:creationId xmlns:a16="http://schemas.microsoft.com/office/drawing/2014/main" id="{84D1B356-9F3D-A289-C7E6-CDA45CC27D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4177" y="1227613"/>
              <a:ext cx="720000" cy="720000"/>
            </a:xfrm>
            <a:prstGeom prst="rect">
              <a:avLst/>
            </a:prstGeom>
          </p:spPr>
        </p:pic>
      </p:grpSp>
      <p:grpSp>
        <p:nvGrpSpPr>
          <p:cNvPr id="33" name="Gruppieren 32">
            <a:extLst>
              <a:ext uri="{FF2B5EF4-FFF2-40B4-BE49-F238E27FC236}">
                <a16:creationId xmlns:a16="http://schemas.microsoft.com/office/drawing/2014/main" id="{42162217-EF2E-A382-5900-972AD6A179F5}"/>
              </a:ext>
            </a:extLst>
          </p:cNvPr>
          <p:cNvGrpSpPr/>
          <p:nvPr/>
        </p:nvGrpSpPr>
        <p:grpSpPr>
          <a:xfrm>
            <a:off x="7248128" y="2246859"/>
            <a:ext cx="3528000" cy="810000"/>
            <a:chOff x="7664119" y="1137613"/>
            <a:chExt cx="3960000" cy="900000"/>
          </a:xfrm>
          <a:solidFill>
            <a:schemeClr val="accent2"/>
          </a:solidFill>
        </p:grpSpPr>
        <p:sp>
          <p:nvSpPr>
            <p:cNvPr id="34" name="Pfeil: Chevron 33">
              <a:extLst>
                <a:ext uri="{FF2B5EF4-FFF2-40B4-BE49-F238E27FC236}">
                  <a16:creationId xmlns:a16="http://schemas.microsoft.com/office/drawing/2014/main" id="{36129730-7D35-6274-2D9C-97A3D3A14F19}"/>
                </a:ext>
              </a:extLst>
            </p:cNvPr>
            <p:cNvSpPr/>
            <p:nvPr/>
          </p:nvSpPr>
          <p:spPr>
            <a:xfrm>
              <a:off x="7664119" y="1137613"/>
              <a:ext cx="3960000" cy="900000"/>
            </a:xfrm>
            <a:prstGeom prst="chevron">
              <a:avLst/>
            </a:prstGeom>
            <a:grpFill/>
            <a:ln w="19050" cap="flat" cmpd="sng" algn="ctr">
              <a:noFill/>
              <a:prstDash val="solid"/>
              <a:miter lim="800000"/>
            </a:ln>
            <a:effectLst/>
          </p:spPr>
          <p:txBody>
            <a:bodyPr lIns="720000" rIns="0" rtlCol="0" anchor="ctr"/>
            <a:lstStyle/>
            <a:p>
              <a:pPr marL="0" marR="0" lvl="0" indent="0" defTabSz="914377" eaLnBrk="1" fontAlgn="auto" latinLnBrk="0" hangingPunct="1">
                <a:lnSpc>
                  <a:spcPct val="100000"/>
                </a:lnSpc>
                <a:spcBef>
                  <a:spcPts val="0"/>
                </a:spcBef>
                <a:spcAft>
                  <a:spcPts val="0"/>
                </a:spcAft>
                <a:buClrTx/>
                <a:buSzTx/>
                <a:buFontTx/>
                <a:buNone/>
                <a:tabLst/>
                <a:defRPr/>
              </a:pPr>
              <a:r>
                <a:rPr kumimoji="0" lang="de-DE" sz="1600" b="1" i="0" u="none" strike="noStrike" kern="0" cap="small" spc="0" normalizeH="0" baseline="0" noProof="0" dirty="0">
                  <a:ln>
                    <a:noFill/>
                  </a:ln>
                  <a:solidFill>
                    <a:schemeClr val="bg1"/>
                  </a:solidFill>
                  <a:effectLst/>
                  <a:uLnTx/>
                  <a:uFillTx/>
                  <a:latin typeface="+mj-lt"/>
                  <a:ea typeface="+mn-ea"/>
                  <a:cs typeface="+mn-cs"/>
                </a:rPr>
                <a:t>Fachplanung, Vergabe und Bauausführung</a:t>
              </a:r>
            </a:p>
            <a:p>
              <a:pPr marL="0" marR="0" lvl="0" indent="0" defTabSz="914377"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dirty="0">
                  <a:ln>
                    <a:noFill/>
                  </a:ln>
                  <a:solidFill>
                    <a:schemeClr val="bg1"/>
                  </a:solidFill>
                  <a:effectLst/>
                  <a:uLnTx/>
                  <a:uFillTx/>
                  <a:latin typeface="+mj-lt"/>
                  <a:ea typeface="+mn-ea"/>
                  <a:cs typeface="+mn-cs"/>
                </a:rPr>
                <a:t>(4-6 Jahre)</a:t>
              </a:r>
            </a:p>
          </p:txBody>
        </p:sp>
        <p:pic>
          <p:nvPicPr>
            <p:cNvPr id="35" name="Grafik 34" descr="Bauarbeiter mit einfarbiger Füllung">
              <a:extLst>
                <a:ext uri="{FF2B5EF4-FFF2-40B4-BE49-F238E27FC236}">
                  <a16:creationId xmlns:a16="http://schemas.microsoft.com/office/drawing/2014/main" id="{24DE1788-87DE-2B25-E92F-88149B033A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92971" y="1227613"/>
              <a:ext cx="720000" cy="720000"/>
            </a:xfrm>
            <a:prstGeom prst="rect">
              <a:avLst/>
            </a:prstGeom>
          </p:spPr>
        </p:pic>
      </p:grpSp>
      <p:grpSp>
        <p:nvGrpSpPr>
          <p:cNvPr id="36" name="Gruppieren 35">
            <a:extLst>
              <a:ext uri="{FF2B5EF4-FFF2-40B4-BE49-F238E27FC236}">
                <a16:creationId xmlns:a16="http://schemas.microsoft.com/office/drawing/2014/main" id="{63B1BBB7-484F-9922-8811-8D0AA761841D}"/>
              </a:ext>
            </a:extLst>
          </p:cNvPr>
          <p:cNvGrpSpPr/>
          <p:nvPr/>
        </p:nvGrpSpPr>
        <p:grpSpPr>
          <a:xfrm>
            <a:off x="4079776" y="2246859"/>
            <a:ext cx="3528000" cy="810000"/>
            <a:chOff x="4038600" y="1137613"/>
            <a:chExt cx="3960000" cy="900000"/>
          </a:xfrm>
          <a:solidFill>
            <a:schemeClr val="accent2">
              <a:lumMod val="60000"/>
              <a:lumOff val="40000"/>
            </a:schemeClr>
          </a:solidFill>
        </p:grpSpPr>
        <p:sp>
          <p:nvSpPr>
            <p:cNvPr id="37" name="Pfeil: Chevron 36">
              <a:extLst>
                <a:ext uri="{FF2B5EF4-FFF2-40B4-BE49-F238E27FC236}">
                  <a16:creationId xmlns:a16="http://schemas.microsoft.com/office/drawing/2014/main" id="{CD531BA1-1A78-590B-8BA2-A216704F2BD6}"/>
                </a:ext>
              </a:extLst>
            </p:cNvPr>
            <p:cNvSpPr/>
            <p:nvPr/>
          </p:nvSpPr>
          <p:spPr>
            <a:xfrm>
              <a:off x="4038600" y="1137613"/>
              <a:ext cx="3960000" cy="900000"/>
            </a:xfrm>
            <a:prstGeom prst="chevron">
              <a:avLst/>
            </a:prstGeom>
            <a:grpFill/>
            <a:ln w="19050" cap="flat" cmpd="sng" algn="ctr">
              <a:noFill/>
              <a:prstDash val="solid"/>
              <a:miter lim="800000"/>
            </a:ln>
            <a:effectLst/>
          </p:spPr>
          <p:txBody>
            <a:bodyPr lIns="720000" rIns="0" rtlCol="0" anchor="ctr"/>
            <a:lstStyle/>
            <a:p>
              <a:pPr marL="0" marR="0" lvl="0" indent="0" defTabSz="914377" eaLnBrk="1" fontAlgn="auto" latinLnBrk="0" hangingPunct="1">
                <a:lnSpc>
                  <a:spcPct val="100000"/>
                </a:lnSpc>
                <a:spcBef>
                  <a:spcPts val="0"/>
                </a:spcBef>
                <a:spcAft>
                  <a:spcPts val="0"/>
                </a:spcAft>
                <a:buClrTx/>
                <a:buSzTx/>
                <a:buFontTx/>
                <a:buNone/>
                <a:tabLst/>
                <a:defRPr/>
              </a:pPr>
              <a:r>
                <a:rPr kumimoji="0" lang="de-DE" sz="1600" b="1" i="0" u="none" strike="noStrike" kern="0" cap="small" spc="0" normalizeH="0" baseline="0" noProof="0" dirty="0">
                  <a:ln>
                    <a:noFill/>
                  </a:ln>
                  <a:solidFill>
                    <a:prstClr val="black"/>
                  </a:solidFill>
                  <a:effectLst/>
                  <a:uLnTx/>
                  <a:uFillTx/>
                  <a:latin typeface="+mj-lt"/>
                  <a:ea typeface="+mn-ea"/>
                  <a:cs typeface="+mn-cs"/>
                </a:rPr>
                <a:t>Machbarkeitsstudie</a:t>
              </a:r>
            </a:p>
            <a:p>
              <a:pPr marL="0" marR="0" lvl="0" indent="0" defTabSz="914377"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dirty="0">
                  <a:ln>
                    <a:noFill/>
                  </a:ln>
                  <a:solidFill>
                    <a:prstClr val="black"/>
                  </a:solidFill>
                  <a:effectLst/>
                  <a:uLnTx/>
                  <a:uFillTx/>
                  <a:latin typeface="+mj-lt"/>
                  <a:ea typeface="+mn-ea"/>
                  <a:cs typeface="+mn-cs"/>
                </a:rPr>
                <a:t>(1-2 Jahre)</a:t>
              </a:r>
            </a:p>
          </p:txBody>
        </p:sp>
        <p:pic>
          <p:nvPicPr>
            <p:cNvPr id="38" name="Grafik 37" descr="Recherche mit einfarbiger Füllung">
              <a:extLst>
                <a:ext uri="{FF2B5EF4-FFF2-40B4-BE49-F238E27FC236}">
                  <a16:creationId xmlns:a16="http://schemas.microsoft.com/office/drawing/2014/main" id="{EB367109-9667-D354-50DC-8CBEB46D88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01447" y="1227613"/>
              <a:ext cx="720000" cy="720000"/>
            </a:xfrm>
            <a:prstGeom prst="rect">
              <a:avLst/>
            </a:prstGeom>
          </p:spPr>
        </p:pic>
      </p:grpSp>
      <p:sp>
        <p:nvSpPr>
          <p:cNvPr id="39" name="Inhaltsplatzhalter 5">
            <a:extLst>
              <a:ext uri="{FF2B5EF4-FFF2-40B4-BE49-F238E27FC236}">
                <a16:creationId xmlns:a16="http://schemas.microsoft.com/office/drawing/2014/main" id="{98127266-B7FA-F598-DF5E-194B6B615138}"/>
              </a:ext>
            </a:extLst>
          </p:cNvPr>
          <p:cNvSpPr txBox="1">
            <a:spLocks/>
          </p:cNvSpPr>
          <p:nvPr/>
        </p:nvSpPr>
        <p:spPr>
          <a:xfrm>
            <a:off x="911999" y="3198358"/>
            <a:ext cx="3095769" cy="3254978"/>
          </a:xfrm>
          <a:prstGeom prst="rect">
            <a:avLst/>
          </a:prstGeom>
          <a:solidFill>
            <a:schemeClr val="accent2">
              <a:lumMod val="20000"/>
              <a:lumOff val="80000"/>
              <a:alpha val="25000"/>
            </a:schemeClr>
          </a:solidFill>
          <a:ln w="19050">
            <a:noFill/>
          </a:ln>
        </p:spPr>
        <p:txBody>
          <a:bodyPr vert="horz" wrap="square" lIns="91440" tIns="45720" rIns="91440" bIns="45720" rtlCol="0" anchor="ctr">
            <a:noAutofit/>
          </a:bodyPr>
          <a:lstStyle>
            <a:lvl1pPr marL="433388" indent="-228600" algn="l" defTabSz="914400" rtl="0" eaLnBrk="1" latinLnBrk="0" hangingPunct="1">
              <a:lnSpc>
                <a:spcPct val="90000"/>
              </a:lnSpc>
              <a:spcBef>
                <a:spcPts val="1000"/>
              </a:spcBef>
              <a:buClr>
                <a:srgbClr val="F59A00"/>
              </a:buClr>
              <a:buFontTx/>
              <a:buBlip>
                <a:blip r:embed="rId8"/>
              </a:buBlip>
              <a:tabLst/>
              <a:defRPr lang="en-US" sz="2800" kern="1200" dirty="0">
                <a:solidFill>
                  <a:schemeClr val="tx1"/>
                </a:solidFill>
                <a:latin typeface="Arial" panose="020B0604020202020204" pitchFamily="34" charset="0"/>
                <a:ea typeface="+mn-ea"/>
                <a:cs typeface="Arial" panose="020B0604020202020204" pitchFamily="34" charset="0"/>
              </a:defRPr>
            </a:lvl1pPr>
            <a:lvl2pPr marL="825500" indent="-228600" algn="l" defTabSz="914400" rtl="0" eaLnBrk="1" latinLnBrk="0" hangingPunct="1">
              <a:lnSpc>
                <a:spcPct val="90000"/>
              </a:lnSpc>
              <a:spcBef>
                <a:spcPts val="500"/>
              </a:spcBef>
              <a:buClr>
                <a:srgbClr val="F59A00"/>
              </a:buClr>
              <a:buFontTx/>
              <a:buBlip>
                <a:blip r:embed="rId8"/>
              </a:buBlip>
              <a:tabLst/>
              <a:defRPr lang="en-US" sz="2400" kern="1200" dirty="0">
                <a:solidFill>
                  <a:schemeClr val="tx1"/>
                </a:solidFill>
                <a:latin typeface="Arial" panose="020B0604020202020204" pitchFamily="34" charset="0"/>
                <a:ea typeface="+mn-ea"/>
                <a:cs typeface="Arial" panose="020B0604020202020204" pitchFamily="34" charset="0"/>
              </a:defRPr>
            </a:lvl2pPr>
            <a:lvl3pPr marL="1216025" indent="-228600" algn="l" defTabSz="914400" rtl="0" eaLnBrk="1" latinLnBrk="0" hangingPunct="1">
              <a:lnSpc>
                <a:spcPct val="90000"/>
              </a:lnSpc>
              <a:spcBef>
                <a:spcPts val="500"/>
              </a:spcBef>
              <a:buClr>
                <a:srgbClr val="F59A00"/>
              </a:buClr>
              <a:buFontTx/>
              <a:buBlip>
                <a:blip r:embed="rId8"/>
              </a:buBlip>
              <a:tabLst/>
              <a:defRPr lang="en-US" sz="2000" kern="1200" dirty="0">
                <a:solidFill>
                  <a:schemeClr val="tx1"/>
                </a:solidFill>
                <a:latin typeface="Arial" panose="020B0604020202020204" pitchFamily="34" charset="0"/>
                <a:ea typeface="+mn-ea"/>
                <a:cs typeface="Arial" panose="020B0604020202020204" pitchFamily="34" charset="0"/>
              </a:defRPr>
            </a:lvl3pPr>
            <a:lvl4pPr marL="1663700" indent="-228600" algn="l" defTabSz="914400" rtl="0" eaLnBrk="1" latinLnBrk="0" hangingPunct="1">
              <a:lnSpc>
                <a:spcPct val="90000"/>
              </a:lnSpc>
              <a:spcBef>
                <a:spcPts val="500"/>
              </a:spcBef>
              <a:buClr>
                <a:srgbClr val="F59A00"/>
              </a:buClr>
              <a:buFontTx/>
              <a:buBlip>
                <a:blip r:embed="rId8"/>
              </a:buBlip>
              <a:tabLst/>
              <a:defRPr lang="en-US" sz="1800" kern="1200" dirty="0">
                <a:solidFill>
                  <a:schemeClr val="tx1"/>
                </a:solidFill>
                <a:latin typeface="Arial" panose="020B0604020202020204" pitchFamily="34" charset="0"/>
                <a:ea typeface="+mn-ea"/>
                <a:cs typeface="Arial" panose="020B0604020202020204" pitchFamily="34" charset="0"/>
              </a:defRPr>
            </a:lvl4pPr>
            <a:lvl5pPr marL="2103438" indent="-228600" algn="l" defTabSz="914400" rtl="0" eaLnBrk="1" latinLnBrk="0" hangingPunct="1">
              <a:lnSpc>
                <a:spcPct val="90000"/>
              </a:lnSpc>
              <a:spcBef>
                <a:spcPts val="500"/>
              </a:spcBef>
              <a:buClr>
                <a:srgbClr val="F59A00"/>
              </a:buClr>
              <a:buFontTx/>
              <a:buBlip>
                <a:blip r:embed="rId8"/>
              </a:buBlip>
              <a:tabLst/>
              <a:defRPr lang="en-US" sz="2800" kern="1200" dirty="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9150" indent="-285750" fontAlgn="auto">
              <a:lnSpc>
                <a:spcPct val="110000"/>
              </a:lnSpc>
              <a:spcAft>
                <a:spcPts val="0"/>
              </a:spcAft>
              <a:buClr>
                <a:schemeClr val="tx1"/>
              </a:buClr>
              <a:buFont typeface="Arial" panose="020B0604020202020204" pitchFamily="34" charset="0"/>
              <a:buChar char="•"/>
            </a:pPr>
            <a:r>
              <a:rPr lang="de-DE" sz="1400" dirty="0">
                <a:effectLst/>
                <a:latin typeface="+mj-lt"/>
              </a:rPr>
              <a:t>Pflicht der Kommunen</a:t>
            </a:r>
          </a:p>
          <a:p>
            <a:pPr marL="309150" indent="-285750" fontAlgn="auto">
              <a:lnSpc>
                <a:spcPct val="110000"/>
              </a:lnSpc>
              <a:spcAft>
                <a:spcPts val="0"/>
              </a:spcAft>
              <a:buClr>
                <a:schemeClr val="tx1"/>
              </a:buClr>
              <a:buFont typeface="Arial" panose="020B0604020202020204" pitchFamily="34" charset="0"/>
              <a:buChar char="•"/>
            </a:pPr>
            <a:r>
              <a:rPr lang="de-DE" sz="1400" dirty="0">
                <a:effectLst/>
                <a:latin typeface="+mj-lt"/>
              </a:rPr>
              <a:t>hohe Flugebene</a:t>
            </a:r>
          </a:p>
          <a:p>
            <a:pPr marL="309150" indent="-285750" fontAlgn="auto">
              <a:lnSpc>
                <a:spcPct val="110000"/>
              </a:lnSpc>
              <a:spcAft>
                <a:spcPts val="0"/>
              </a:spcAft>
              <a:buClr>
                <a:schemeClr val="tx1"/>
              </a:buClr>
              <a:buFont typeface="Arial" panose="020B0604020202020204" pitchFamily="34" charset="0"/>
              <a:buChar char="•"/>
            </a:pPr>
            <a:r>
              <a:rPr lang="de-DE" sz="1400" dirty="0">
                <a:effectLst/>
                <a:latin typeface="+mj-lt"/>
              </a:rPr>
              <a:t>Strategie zur klimaneutralen Wärmeversorgung des gesamten Gemeindegebietes</a:t>
            </a:r>
          </a:p>
          <a:p>
            <a:pPr marL="309150" indent="-285750" fontAlgn="auto">
              <a:lnSpc>
                <a:spcPct val="110000"/>
              </a:lnSpc>
              <a:spcAft>
                <a:spcPts val="0"/>
              </a:spcAft>
              <a:buClr>
                <a:schemeClr val="tx1"/>
              </a:buClr>
              <a:buFont typeface="Arial" panose="020B0604020202020204" pitchFamily="34" charset="0"/>
              <a:buChar char="•"/>
            </a:pPr>
            <a:r>
              <a:rPr lang="de-DE" sz="1400" dirty="0">
                <a:effectLst/>
                <a:latin typeface="+mj-lt"/>
              </a:rPr>
              <a:t>Einteilung in Versorgungsgebiete</a:t>
            </a:r>
          </a:p>
          <a:p>
            <a:pPr marL="309150" indent="-285750" fontAlgn="auto">
              <a:lnSpc>
                <a:spcPct val="110000"/>
              </a:lnSpc>
              <a:spcAft>
                <a:spcPts val="0"/>
              </a:spcAft>
              <a:buClr>
                <a:schemeClr val="tx1"/>
              </a:buClr>
              <a:buFont typeface="Arial" panose="020B0604020202020204" pitchFamily="34" charset="0"/>
              <a:buChar char="•"/>
            </a:pPr>
            <a:r>
              <a:rPr lang="de-DE" sz="1400" dirty="0">
                <a:effectLst/>
                <a:latin typeface="+mj-lt"/>
              </a:rPr>
              <a:t>Ermittlung eines grundsätzlichen Potentials für Wärmenetze</a:t>
            </a:r>
          </a:p>
        </p:txBody>
      </p:sp>
      <p:grpSp>
        <p:nvGrpSpPr>
          <p:cNvPr id="40" name="Gruppieren 39">
            <a:extLst>
              <a:ext uri="{FF2B5EF4-FFF2-40B4-BE49-F238E27FC236}">
                <a16:creationId xmlns:a16="http://schemas.microsoft.com/office/drawing/2014/main" id="{131AFCCB-0F9D-A97F-E70F-94DC904FF96A}"/>
              </a:ext>
            </a:extLst>
          </p:cNvPr>
          <p:cNvGrpSpPr/>
          <p:nvPr/>
        </p:nvGrpSpPr>
        <p:grpSpPr>
          <a:xfrm>
            <a:off x="7248128" y="3198358"/>
            <a:ext cx="3095769" cy="3254978"/>
            <a:chOff x="7664119" y="2089112"/>
            <a:chExt cx="3528000" cy="3960000"/>
          </a:xfrm>
          <a:solidFill>
            <a:schemeClr val="accent2"/>
          </a:solidFill>
        </p:grpSpPr>
        <p:sp>
          <p:nvSpPr>
            <p:cNvPr id="41" name="Pfeil: Fünfeck 40">
              <a:extLst>
                <a:ext uri="{FF2B5EF4-FFF2-40B4-BE49-F238E27FC236}">
                  <a16:creationId xmlns:a16="http://schemas.microsoft.com/office/drawing/2014/main" id="{5F661B57-C0C9-EA7D-81C6-F5CA18A0139D}"/>
                </a:ext>
              </a:extLst>
            </p:cNvPr>
            <p:cNvSpPr/>
            <p:nvPr/>
          </p:nvSpPr>
          <p:spPr>
            <a:xfrm>
              <a:off x="7664119" y="2089112"/>
              <a:ext cx="3528000" cy="3960000"/>
            </a:xfrm>
            <a:prstGeom prst="homePlate">
              <a:avLst>
                <a:gd name="adj" fmla="val 0"/>
              </a:avLst>
            </a:prstGeom>
            <a:grpFill/>
            <a:ln w="12700" cap="flat" cmpd="sng" algn="ctr">
              <a:noFill/>
              <a:prstDash val="solid"/>
              <a:miter lim="800000"/>
            </a:ln>
            <a:effectLst/>
          </p:spPr>
          <p:txBody>
            <a:bodyPr lIns="0" rIns="0"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de-DE" sz="1600" b="1" i="0" u="none" strike="noStrike" kern="0" cap="small" spc="0" normalizeH="0" baseline="0" noProof="0" dirty="0">
                <a:ln>
                  <a:noFill/>
                </a:ln>
                <a:solidFill>
                  <a:schemeClr val="bg1"/>
                </a:solidFill>
                <a:effectLst/>
                <a:uLnTx/>
                <a:uFillTx/>
                <a:latin typeface="+mj-lt"/>
                <a:ea typeface="+mn-ea"/>
                <a:cs typeface="+mn-cs"/>
              </a:endParaRPr>
            </a:p>
            <a:p>
              <a:pPr marL="0" marR="0" lvl="0" indent="0" algn="ctr" defTabSz="914377" eaLnBrk="1" fontAlgn="auto" latinLnBrk="0" hangingPunct="1">
                <a:lnSpc>
                  <a:spcPct val="100000"/>
                </a:lnSpc>
                <a:spcBef>
                  <a:spcPts val="0"/>
                </a:spcBef>
                <a:spcAft>
                  <a:spcPts val="0"/>
                </a:spcAft>
                <a:buClrTx/>
                <a:buSzTx/>
                <a:buFontTx/>
                <a:buNone/>
                <a:tabLst/>
                <a:defRPr/>
              </a:pPr>
              <a:endParaRPr kumimoji="0" lang="de-DE" sz="1600" b="1" i="0" u="none" strike="noStrike" kern="0" cap="small" spc="0" normalizeH="0" baseline="0" noProof="0" dirty="0">
                <a:ln>
                  <a:noFill/>
                </a:ln>
                <a:solidFill>
                  <a:schemeClr val="bg1"/>
                </a:solidFill>
                <a:effectLst/>
                <a:uLnTx/>
                <a:uFillTx/>
                <a:latin typeface="+mj-lt"/>
                <a:ea typeface="+mn-ea"/>
                <a:cs typeface="+mn-cs"/>
              </a:endParaRPr>
            </a:p>
            <a:p>
              <a:pPr marL="0" marR="0" lvl="0" indent="0" algn="ctr" defTabSz="914377" eaLnBrk="1" fontAlgn="auto" latinLnBrk="0" hangingPunct="1">
                <a:lnSpc>
                  <a:spcPct val="100000"/>
                </a:lnSpc>
                <a:spcBef>
                  <a:spcPts val="0"/>
                </a:spcBef>
                <a:spcAft>
                  <a:spcPts val="0"/>
                </a:spcAft>
                <a:buClrTx/>
                <a:buSzTx/>
                <a:buFontTx/>
                <a:buNone/>
                <a:tabLst/>
                <a:defRPr/>
              </a:pPr>
              <a:r>
                <a:rPr kumimoji="0" lang="de-DE" sz="1600" b="1" i="0" u="none" strike="noStrike" kern="0" cap="small" spc="0" normalizeH="0" baseline="0" noProof="0" dirty="0">
                  <a:ln>
                    <a:noFill/>
                  </a:ln>
                  <a:solidFill>
                    <a:schemeClr val="bg1"/>
                  </a:solidFill>
                  <a:effectLst/>
                  <a:uLnTx/>
                  <a:uFillTx/>
                  <a:latin typeface="+mj-lt"/>
                  <a:ea typeface="+mn-ea"/>
                  <a:cs typeface="+mn-cs"/>
                </a:rPr>
                <a:t>mögliche</a:t>
              </a:r>
            </a:p>
            <a:p>
              <a:pPr marL="0" marR="0" lvl="0" indent="0" algn="ctr" defTabSz="914377" eaLnBrk="1" fontAlgn="auto" latinLnBrk="0" hangingPunct="1">
                <a:lnSpc>
                  <a:spcPct val="100000"/>
                </a:lnSpc>
                <a:spcBef>
                  <a:spcPts val="0"/>
                </a:spcBef>
                <a:spcAft>
                  <a:spcPts val="0"/>
                </a:spcAft>
                <a:buClrTx/>
                <a:buSzTx/>
                <a:buFontTx/>
                <a:buNone/>
                <a:tabLst/>
                <a:defRPr/>
              </a:pPr>
              <a:r>
                <a:rPr kumimoji="0" lang="de-DE" sz="1600" b="1" i="0" u="none" strike="noStrike" kern="0" cap="small" spc="0" normalizeH="0" baseline="0" noProof="0" dirty="0">
                  <a:ln>
                    <a:noFill/>
                  </a:ln>
                  <a:solidFill>
                    <a:schemeClr val="bg1"/>
                  </a:solidFill>
                  <a:effectLst/>
                  <a:uLnTx/>
                  <a:uFillTx/>
                  <a:latin typeface="+mj-lt"/>
                  <a:ea typeface="+mn-ea"/>
                  <a:cs typeface="+mn-cs"/>
                </a:rPr>
                <a:t>Wärmeabnahme</a:t>
              </a:r>
            </a:p>
            <a:p>
              <a:pPr marL="0" marR="0" lvl="0" indent="0" algn="ctr" defTabSz="914377" eaLnBrk="1" fontAlgn="auto" latinLnBrk="0" hangingPunct="1">
                <a:lnSpc>
                  <a:spcPct val="100000"/>
                </a:lnSpc>
                <a:spcBef>
                  <a:spcPts val="0"/>
                </a:spcBef>
                <a:spcAft>
                  <a:spcPts val="0"/>
                </a:spcAft>
                <a:buClrTx/>
                <a:buSzTx/>
                <a:buFontTx/>
                <a:buNone/>
                <a:tabLst/>
                <a:defRPr/>
              </a:pPr>
              <a:endParaRPr kumimoji="0" lang="de-DE" sz="1600" b="1" i="0" u="none" strike="noStrike" kern="0" cap="small" spc="0" normalizeH="0" baseline="0" noProof="0" dirty="0">
                <a:ln>
                  <a:noFill/>
                </a:ln>
                <a:solidFill>
                  <a:schemeClr val="bg1"/>
                </a:solidFill>
                <a:effectLst/>
                <a:uLnTx/>
                <a:uFillTx/>
                <a:latin typeface="+mj-lt"/>
                <a:ea typeface="+mn-ea"/>
                <a:cs typeface="+mn-cs"/>
              </a:endParaRPr>
            </a:p>
            <a:p>
              <a:pPr marL="0" marR="0" lvl="0" indent="0" algn="ctr" defTabSz="914377"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schemeClr val="bg1"/>
                  </a:solidFill>
                  <a:effectLst/>
                  <a:uLnTx/>
                  <a:uFillTx/>
                  <a:latin typeface="+mj-lt"/>
                  <a:ea typeface="+mn-ea"/>
                  <a:cs typeface="+mn-cs"/>
                </a:rPr>
                <a:t>nach 5-10 Jahren</a:t>
              </a:r>
            </a:p>
            <a:p>
              <a:pPr marL="0" marR="0" lvl="0" indent="0" algn="ctr" defTabSz="914377"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schemeClr val="bg1"/>
                  </a:solidFill>
                  <a:effectLst/>
                  <a:uLnTx/>
                  <a:uFillTx/>
                  <a:latin typeface="+mj-lt"/>
                  <a:ea typeface="+mn-ea"/>
                  <a:cs typeface="+mn-cs"/>
                </a:rPr>
                <a:t>(ab Start der Machbarkeitsstudie);</a:t>
              </a:r>
            </a:p>
            <a:p>
              <a:pPr marL="0" marR="0" lvl="0" indent="0" algn="ctr" defTabSz="914377"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schemeClr val="bg1"/>
                  </a:solidFill>
                  <a:effectLst/>
                  <a:uLnTx/>
                  <a:uFillTx/>
                  <a:latin typeface="+mj-lt"/>
                  <a:ea typeface="+mn-ea"/>
                  <a:cs typeface="+mn-cs"/>
                </a:rPr>
                <a:t>Ausbau erfolgt i.d.R. in Ausbaustufen</a:t>
              </a:r>
            </a:p>
          </p:txBody>
        </p:sp>
        <p:pic>
          <p:nvPicPr>
            <p:cNvPr id="42" name="Grafik 41" descr="Haus mit einfarbiger Füllung">
              <a:extLst>
                <a:ext uri="{FF2B5EF4-FFF2-40B4-BE49-F238E27FC236}">
                  <a16:creationId xmlns:a16="http://schemas.microsoft.com/office/drawing/2014/main" id="{BE61BF38-33DD-9680-DEA4-E027CBBB1B9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99139" y="2347839"/>
              <a:ext cx="1226293" cy="1226293"/>
            </a:xfrm>
            <a:prstGeom prst="rect">
              <a:avLst/>
            </a:prstGeom>
          </p:spPr>
        </p:pic>
      </p:grpSp>
    </p:spTree>
    <p:extLst>
      <p:ext uri="{BB962C8B-B14F-4D97-AF65-F5344CB8AC3E}">
        <p14:creationId xmlns:p14="http://schemas.microsoft.com/office/powerpoint/2010/main" val="35764656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617E3-A325-B24D-28B9-8CBB09F059C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5CC84D8-6F21-5DE1-7873-99807D74DFA6}"/>
              </a:ext>
            </a:extLst>
          </p:cNvPr>
          <p:cNvSpPr>
            <a:spLocks noGrp="1"/>
          </p:cNvSpPr>
          <p:nvPr>
            <p:ph type="title"/>
          </p:nvPr>
        </p:nvSpPr>
        <p:spPr/>
        <p:txBody>
          <a:bodyPr/>
          <a:lstStyle/>
          <a:p>
            <a:r>
              <a:rPr lang="de-DE" b="0" i="1" dirty="0"/>
              <a:t>UNSER ANGEBOT FÜR DEZENTRALE OPTIONEN</a:t>
            </a:r>
            <a:endParaRPr lang="de-DE" i="1" dirty="0"/>
          </a:p>
        </p:txBody>
      </p:sp>
      <p:sp>
        <p:nvSpPr>
          <p:cNvPr id="25" name="Textfeld 24">
            <a:extLst>
              <a:ext uri="{FF2B5EF4-FFF2-40B4-BE49-F238E27FC236}">
                <a16:creationId xmlns:a16="http://schemas.microsoft.com/office/drawing/2014/main" id="{A1B5D535-56DC-BAEC-5A6B-D23DF4D5C09B}"/>
              </a:ext>
            </a:extLst>
          </p:cNvPr>
          <p:cNvSpPr txBox="1"/>
          <p:nvPr/>
        </p:nvSpPr>
        <p:spPr>
          <a:xfrm>
            <a:off x="911999" y="1804416"/>
            <a:ext cx="7287121" cy="344128"/>
          </a:xfrm>
          <a:prstGeom prst="rect">
            <a:avLst/>
          </a:prstGeom>
          <a:noFill/>
        </p:spPr>
        <p:txBody>
          <a:bodyPr wrap="square" lIns="0" tIns="0" rIns="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solidFill>
                  <a:srgbClr val="6F6F6F"/>
                </a:solidFill>
                <a:effectLst/>
                <a:latin typeface="Calibri" panose="020F0502020204030204"/>
              </a:rPr>
              <a:t>Zukunftssichere Lösungen aus einer Hand</a:t>
            </a:r>
            <a:endParaRPr kumimoji="0" lang="de-DE" sz="2000" b="0" i="1" u="none" strike="noStrike" kern="1200" cap="none" spc="0" normalizeH="0" baseline="0" noProof="0" dirty="0">
              <a:ln>
                <a:noFill/>
              </a:ln>
              <a:solidFill>
                <a:srgbClr val="6F6F6F"/>
              </a:solidFill>
              <a:effectLst/>
              <a:uLnTx/>
              <a:uFillTx/>
              <a:latin typeface="Calibri" panose="020F0502020204030204"/>
              <a:ea typeface="+mn-ea"/>
              <a:cs typeface="+mn-cs"/>
            </a:endParaRPr>
          </a:p>
        </p:txBody>
      </p:sp>
      <p:pic>
        <p:nvPicPr>
          <p:cNvPr id="3" name="Grafik 2" descr="Fragen mit einfarbiger Füllung">
            <a:extLst>
              <a:ext uri="{FF2B5EF4-FFF2-40B4-BE49-F238E27FC236}">
                <a16:creationId xmlns:a16="http://schemas.microsoft.com/office/drawing/2014/main" id="{2A4AEAD3-8074-0D39-458B-9611791D98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43083" y="2367481"/>
            <a:ext cx="598529" cy="598529"/>
          </a:xfrm>
          <a:prstGeom prst="rect">
            <a:avLst/>
          </a:prstGeom>
        </p:spPr>
      </p:pic>
      <p:pic>
        <p:nvPicPr>
          <p:cNvPr id="5" name="Grafik 4" descr="Erneuerbare Energien mit einfarbiger Füllung">
            <a:extLst>
              <a:ext uri="{FF2B5EF4-FFF2-40B4-BE49-F238E27FC236}">
                <a16:creationId xmlns:a16="http://schemas.microsoft.com/office/drawing/2014/main" id="{4F2E3FD4-D636-0473-5D08-F870699465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2021" y="2329354"/>
            <a:ext cx="674784" cy="674784"/>
          </a:xfrm>
          <a:prstGeom prst="rect">
            <a:avLst/>
          </a:prstGeom>
        </p:spPr>
      </p:pic>
      <p:pic>
        <p:nvPicPr>
          <p:cNvPr id="6" name="Grafik 5" descr="Tools mit einfarbiger Füllung">
            <a:extLst>
              <a:ext uri="{FF2B5EF4-FFF2-40B4-BE49-F238E27FC236}">
                <a16:creationId xmlns:a16="http://schemas.microsoft.com/office/drawing/2014/main" id="{D64657CD-2A83-C7CC-25A4-C1A8E8E899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02075" y="2431435"/>
            <a:ext cx="518217" cy="518217"/>
          </a:xfrm>
          <a:prstGeom prst="rect">
            <a:avLst/>
          </a:prstGeom>
        </p:spPr>
      </p:pic>
      <p:sp>
        <p:nvSpPr>
          <p:cNvPr id="7" name="Rechteck 6">
            <a:extLst>
              <a:ext uri="{FF2B5EF4-FFF2-40B4-BE49-F238E27FC236}">
                <a16:creationId xmlns:a16="http://schemas.microsoft.com/office/drawing/2014/main" id="{CE80838D-B3E0-649A-4A58-68CA333A5818}"/>
              </a:ext>
            </a:extLst>
          </p:cNvPr>
          <p:cNvSpPr/>
          <p:nvPr/>
        </p:nvSpPr>
        <p:spPr>
          <a:xfrm>
            <a:off x="1542591" y="2428008"/>
            <a:ext cx="2537185" cy="4774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de-DE" sz="1600" b="1" dirty="0">
                <a:solidFill>
                  <a:schemeClr val="bg1"/>
                </a:solidFill>
                <a:effectLst/>
                <a:latin typeface="+mj-lt"/>
              </a:rPr>
              <a:t>ENERGIELIEFERUNG</a:t>
            </a:r>
          </a:p>
        </p:txBody>
      </p:sp>
      <p:sp>
        <p:nvSpPr>
          <p:cNvPr id="8" name="Rechteck 7">
            <a:extLst>
              <a:ext uri="{FF2B5EF4-FFF2-40B4-BE49-F238E27FC236}">
                <a16:creationId xmlns:a16="http://schemas.microsoft.com/office/drawing/2014/main" id="{CF67577C-4EED-B38F-6EC3-27BDFFFCA7C3}"/>
              </a:ext>
            </a:extLst>
          </p:cNvPr>
          <p:cNvSpPr/>
          <p:nvPr/>
        </p:nvSpPr>
        <p:spPr>
          <a:xfrm>
            <a:off x="4871865" y="2428008"/>
            <a:ext cx="2537186" cy="4774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de-DE" sz="1600" b="1" dirty="0">
                <a:solidFill>
                  <a:schemeClr val="bg1"/>
                </a:solidFill>
                <a:effectLst/>
                <a:latin typeface="+mj-lt"/>
              </a:rPr>
              <a:t>PLANUNG &amp; INSTALLATION</a:t>
            </a:r>
          </a:p>
        </p:txBody>
      </p:sp>
      <p:sp>
        <p:nvSpPr>
          <p:cNvPr id="9" name="Rechteck 8">
            <a:extLst>
              <a:ext uri="{FF2B5EF4-FFF2-40B4-BE49-F238E27FC236}">
                <a16:creationId xmlns:a16="http://schemas.microsoft.com/office/drawing/2014/main" id="{3C80D59C-B126-671F-0203-02E5B0D482B1}"/>
              </a:ext>
            </a:extLst>
          </p:cNvPr>
          <p:cNvSpPr/>
          <p:nvPr/>
        </p:nvSpPr>
        <p:spPr>
          <a:xfrm>
            <a:off x="8341612" y="2428008"/>
            <a:ext cx="2537189" cy="4774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de-DE" sz="1600" b="1" dirty="0">
                <a:solidFill>
                  <a:schemeClr val="bg1"/>
                </a:solidFill>
                <a:effectLst/>
                <a:latin typeface="+mj-lt"/>
              </a:rPr>
              <a:t>SERVICE &amp; ANSPRECHPARTNER</a:t>
            </a:r>
          </a:p>
        </p:txBody>
      </p:sp>
      <p:sp>
        <p:nvSpPr>
          <p:cNvPr id="10" name="Rechteck 9">
            <a:extLst>
              <a:ext uri="{FF2B5EF4-FFF2-40B4-BE49-F238E27FC236}">
                <a16:creationId xmlns:a16="http://schemas.microsoft.com/office/drawing/2014/main" id="{610AADCC-C3F5-E8AF-6E09-598EE85CC737}"/>
              </a:ext>
            </a:extLst>
          </p:cNvPr>
          <p:cNvSpPr/>
          <p:nvPr/>
        </p:nvSpPr>
        <p:spPr>
          <a:xfrm>
            <a:off x="1542590" y="3102792"/>
            <a:ext cx="2537186" cy="27024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buNone/>
            </a:pPr>
            <a:r>
              <a:rPr lang="de-DE" sz="1600" b="1" dirty="0">
                <a:solidFill>
                  <a:schemeClr val="tx1"/>
                </a:solidFill>
                <a:effectLst/>
              </a:rPr>
              <a:t>Auswahl verschiedener Tarifoptionen</a:t>
            </a:r>
          </a:p>
          <a:p>
            <a:pPr>
              <a:buNone/>
            </a:pPr>
            <a:endParaRPr lang="de-DE" sz="1600" b="1" dirty="0">
              <a:solidFill>
                <a:schemeClr val="tx1"/>
              </a:solidFill>
              <a:effectLst/>
            </a:endParaRPr>
          </a:p>
          <a:p>
            <a:pPr marL="285750" indent="-285750"/>
            <a:r>
              <a:rPr lang="de-DE" sz="1600" dirty="0">
                <a:solidFill>
                  <a:schemeClr val="tx1"/>
                </a:solidFill>
                <a:effectLst/>
              </a:rPr>
              <a:t>Wärmepumpentarif</a:t>
            </a:r>
          </a:p>
          <a:p>
            <a:pPr marL="285750" indent="-285750"/>
            <a:r>
              <a:rPr lang="de-DE" sz="1600" dirty="0">
                <a:solidFill>
                  <a:schemeClr val="tx1"/>
                </a:solidFill>
                <a:effectLst/>
              </a:rPr>
              <a:t>Ökostrom</a:t>
            </a:r>
          </a:p>
          <a:p>
            <a:pPr marL="285750" indent="-285750"/>
            <a:r>
              <a:rPr lang="de-DE" sz="1600" dirty="0">
                <a:solidFill>
                  <a:schemeClr val="tx1"/>
                </a:solidFill>
                <a:effectLst/>
              </a:rPr>
              <a:t>Erdgas </a:t>
            </a:r>
            <a:r>
              <a:rPr lang="de-DE" sz="1600" i="1" dirty="0">
                <a:solidFill>
                  <a:schemeClr val="tx1"/>
                </a:solidFill>
                <a:effectLst/>
              </a:rPr>
              <a:t>(Biogas)</a:t>
            </a:r>
          </a:p>
          <a:p>
            <a:pPr marL="742950" lvl="1" indent="-285750"/>
            <a:endParaRPr lang="de-DE" sz="1600" dirty="0">
              <a:solidFill>
                <a:schemeClr val="tx1"/>
              </a:solidFill>
              <a:effectLst/>
            </a:endParaRPr>
          </a:p>
        </p:txBody>
      </p:sp>
      <p:sp>
        <p:nvSpPr>
          <p:cNvPr id="11" name="Rechteck 10">
            <a:extLst>
              <a:ext uri="{FF2B5EF4-FFF2-40B4-BE49-F238E27FC236}">
                <a16:creationId xmlns:a16="http://schemas.microsoft.com/office/drawing/2014/main" id="{98DF252F-C4D7-11A8-A9F3-BB5A6C097F4E}"/>
              </a:ext>
            </a:extLst>
          </p:cNvPr>
          <p:cNvSpPr/>
          <p:nvPr/>
        </p:nvSpPr>
        <p:spPr>
          <a:xfrm>
            <a:off x="4871864" y="3111128"/>
            <a:ext cx="2537187" cy="27024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buNone/>
            </a:pPr>
            <a:r>
              <a:rPr lang="de-DE" sz="1600" b="1" dirty="0">
                <a:solidFill>
                  <a:schemeClr val="tx1"/>
                </a:solidFill>
                <a:effectLst/>
              </a:rPr>
              <a:t>Wir planen und installieren Ihre Heizungsanlage</a:t>
            </a:r>
          </a:p>
          <a:p>
            <a:pPr>
              <a:buNone/>
            </a:pPr>
            <a:endParaRPr lang="de-DE" sz="1600" b="1" dirty="0">
              <a:solidFill>
                <a:schemeClr val="tx1"/>
              </a:solidFill>
              <a:effectLst/>
            </a:endParaRPr>
          </a:p>
          <a:p>
            <a:pPr marL="285750" indent="-285750"/>
            <a:r>
              <a:rPr lang="de-DE" sz="1600" dirty="0">
                <a:solidFill>
                  <a:schemeClr val="tx1"/>
                </a:solidFill>
                <a:effectLst/>
              </a:rPr>
              <a:t>Wärmepumpe</a:t>
            </a:r>
          </a:p>
          <a:p>
            <a:pPr marL="285750" indent="-285750"/>
            <a:r>
              <a:rPr lang="de-DE" sz="1600" dirty="0">
                <a:solidFill>
                  <a:schemeClr val="tx1"/>
                </a:solidFill>
                <a:effectLst/>
              </a:rPr>
              <a:t>Hybrid-Heizung</a:t>
            </a:r>
          </a:p>
          <a:p>
            <a:pPr marL="285750" indent="-285750"/>
            <a:r>
              <a:rPr lang="de-DE" sz="1600" dirty="0">
                <a:solidFill>
                  <a:schemeClr val="tx1"/>
                </a:solidFill>
                <a:effectLst/>
              </a:rPr>
              <a:t>PV-Anlage</a:t>
            </a:r>
          </a:p>
          <a:p>
            <a:pPr marL="285750" indent="-285750"/>
            <a:r>
              <a:rPr lang="de-DE" sz="1600" dirty="0">
                <a:solidFill>
                  <a:schemeClr val="tx1"/>
                </a:solidFill>
                <a:effectLst/>
              </a:rPr>
              <a:t>Hausanschlüsse</a:t>
            </a:r>
          </a:p>
          <a:p>
            <a:pPr marL="285750" indent="-285750"/>
            <a:r>
              <a:rPr lang="de-DE" sz="1600" dirty="0">
                <a:solidFill>
                  <a:schemeClr val="tx1"/>
                </a:solidFill>
                <a:effectLst/>
              </a:rPr>
              <a:t>…</a:t>
            </a:r>
          </a:p>
        </p:txBody>
      </p:sp>
      <p:sp>
        <p:nvSpPr>
          <p:cNvPr id="13" name="Rechteck 12">
            <a:extLst>
              <a:ext uri="{FF2B5EF4-FFF2-40B4-BE49-F238E27FC236}">
                <a16:creationId xmlns:a16="http://schemas.microsoft.com/office/drawing/2014/main" id="{D7294001-DC71-B39B-B9C7-A8A617A55F6E}"/>
              </a:ext>
            </a:extLst>
          </p:cNvPr>
          <p:cNvSpPr/>
          <p:nvPr/>
        </p:nvSpPr>
        <p:spPr>
          <a:xfrm>
            <a:off x="8341614" y="3111128"/>
            <a:ext cx="2537187" cy="27024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buNone/>
            </a:pPr>
            <a:r>
              <a:rPr lang="de-DE" sz="1600" b="1" dirty="0">
                <a:solidFill>
                  <a:schemeClr val="tx1"/>
                </a:solidFill>
                <a:effectLst/>
              </a:rPr>
              <a:t>Wir sind vor Ort und helfen weiter</a:t>
            </a:r>
          </a:p>
          <a:p>
            <a:pPr>
              <a:buNone/>
            </a:pPr>
            <a:endParaRPr lang="de-DE" sz="1600" b="1" dirty="0">
              <a:solidFill>
                <a:schemeClr val="tx1"/>
              </a:solidFill>
              <a:effectLst/>
            </a:endParaRPr>
          </a:p>
          <a:p>
            <a:pPr marL="285750" indent="-285750"/>
            <a:r>
              <a:rPr lang="de-DE" sz="1600" dirty="0">
                <a:solidFill>
                  <a:schemeClr val="tx1"/>
                </a:solidFill>
                <a:effectLst/>
              </a:rPr>
              <a:t>Wartung &amp; Entstörung</a:t>
            </a:r>
          </a:p>
          <a:p>
            <a:pPr marL="285750" indent="-285750"/>
            <a:r>
              <a:rPr lang="de-DE" sz="1600" dirty="0">
                <a:solidFill>
                  <a:schemeClr val="tx1"/>
                </a:solidFill>
                <a:effectLst/>
              </a:rPr>
              <a:t>24/7 Bereitschaftsdienst</a:t>
            </a:r>
          </a:p>
          <a:p>
            <a:pPr marL="285750" indent="-285750"/>
            <a:r>
              <a:rPr lang="de-DE" sz="1600" dirty="0">
                <a:solidFill>
                  <a:schemeClr val="tx1"/>
                </a:solidFill>
                <a:effectLst/>
              </a:rPr>
              <a:t>Energieberatung</a:t>
            </a:r>
          </a:p>
        </p:txBody>
      </p:sp>
    </p:spTree>
    <p:extLst>
      <p:ext uri="{BB962C8B-B14F-4D97-AF65-F5344CB8AC3E}">
        <p14:creationId xmlns:p14="http://schemas.microsoft.com/office/powerpoint/2010/main" val="36110351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2992B-2DAB-4495-643B-D4E1B9156205}"/>
            </a:ext>
          </a:extLst>
        </p:cNvPr>
        <p:cNvGrpSpPr/>
        <p:nvPr/>
      </p:nvGrpSpPr>
      <p:grpSpPr>
        <a:xfrm>
          <a:off x="0" y="0"/>
          <a:ext cx="0" cy="0"/>
          <a:chOff x="0" y="0"/>
          <a:chExt cx="0" cy="0"/>
        </a:xfrm>
      </p:grpSpPr>
      <p:sp>
        <p:nvSpPr>
          <p:cNvPr id="8" name="Rechteck 7">
            <a:extLst>
              <a:ext uri="{FF2B5EF4-FFF2-40B4-BE49-F238E27FC236}">
                <a16:creationId xmlns:a16="http://schemas.microsoft.com/office/drawing/2014/main" id="{29EA3E7F-194B-204D-0365-AA53A45039B1}"/>
              </a:ext>
            </a:extLst>
          </p:cNvPr>
          <p:cNvSpPr/>
          <p:nvPr/>
        </p:nvSpPr>
        <p:spPr>
          <a:xfrm>
            <a:off x="3719736" y="2700504"/>
            <a:ext cx="7416825" cy="37022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56FCF6E2-853B-634B-1237-F2F72446BA28}"/>
              </a:ext>
            </a:extLst>
          </p:cNvPr>
          <p:cNvSpPr>
            <a:spLocks noGrp="1"/>
          </p:cNvSpPr>
          <p:nvPr>
            <p:ph type="title"/>
          </p:nvPr>
        </p:nvSpPr>
        <p:spPr/>
        <p:txBody>
          <a:bodyPr/>
          <a:lstStyle/>
          <a:p>
            <a:r>
              <a:rPr lang="de-DE" b="0" i="1" dirty="0"/>
              <a:t>IHRE ANLAUFSTELLE FÜR DIE WÄRMEWENDE</a:t>
            </a:r>
            <a:endParaRPr lang="de-DE" i="1" dirty="0"/>
          </a:p>
        </p:txBody>
      </p:sp>
      <p:sp>
        <p:nvSpPr>
          <p:cNvPr id="25" name="Textfeld 24">
            <a:extLst>
              <a:ext uri="{FF2B5EF4-FFF2-40B4-BE49-F238E27FC236}">
                <a16:creationId xmlns:a16="http://schemas.microsoft.com/office/drawing/2014/main" id="{98E3555D-37CC-8F81-82D3-C4BA81B89E4E}"/>
              </a:ext>
            </a:extLst>
          </p:cNvPr>
          <p:cNvSpPr txBox="1"/>
          <p:nvPr/>
        </p:nvSpPr>
        <p:spPr>
          <a:xfrm>
            <a:off x="911999" y="1804416"/>
            <a:ext cx="7287121" cy="344128"/>
          </a:xfrm>
          <a:prstGeom prst="rect">
            <a:avLst/>
          </a:prstGeom>
          <a:noFill/>
        </p:spPr>
        <p:txBody>
          <a:bodyPr wrap="square" lIns="0" tIns="0" rIns="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1" u="none" strike="noStrike" kern="1200" cap="none" spc="0" normalizeH="0" baseline="0" noProof="0" dirty="0">
                <a:ln>
                  <a:noFill/>
                </a:ln>
                <a:solidFill>
                  <a:srgbClr val="6F6F6F"/>
                </a:solidFill>
                <a:effectLst/>
                <a:uLnTx/>
                <a:uFillTx/>
                <a:latin typeface="Calibri" panose="020F0502020204030204"/>
                <a:ea typeface="+mn-ea"/>
                <a:cs typeface="+mn-cs"/>
              </a:rPr>
              <a:t>Alle Informationen auf einer Seite</a:t>
            </a:r>
          </a:p>
        </p:txBody>
      </p:sp>
      <p:pic>
        <p:nvPicPr>
          <p:cNvPr id="5" name="Grafik 4">
            <a:extLst>
              <a:ext uri="{FF2B5EF4-FFF2-40B4-BE49-F238E27FC236}">
                <a16:creationId xmlns:a16="http://schemas.microsoft.com/office/drawing/2014/main" id="{5EB35515-3034-66E1-2498-C0D070622236}"/>
              </a:ext>
            </a:extLst>
          </p:cNvPr>
          <p:cNvPicPr>
            <a:picLocks noChangeAspect="1"/>
          </p:cNvPicPr>
          <p:nvPr/>
        </p:nvPicPr>
        <p:blipFill>
          <a:blip r:embed="rId2"/>
          <a:srcRect r="176"/>
          <a:stretch>
            <a:fillRect/>
          </a:stretch>
        </p:blipFill>
        <p:spPr>
          <a:xfrm>
            <a:off x="3827747" y="2852804"/>
            <a:ext cx="7200801" cy="3456516"/>
          </a:xfrm>
          <a:prstGeom prst="rect">
            <a:avLst/>
          </a:prstGeom>
        </p:spPr>
      </p:pic>
      <p:sp>
        <p:nvSpPr>
          <p:cNvPr id="6" name="Rechteck 5">
            <a:extLst>
              <a:ext uri="{FF2B5EF4-FFF2-40B4-BE49-F238E27FC236}">
                <a16:creationId xmlns:a16="http://schemas.microsoft.com/office/drawing/2014/main" id="{D49FC404-4C50-67DE-B1E0-C4AFCA6A526A}"/>
              </a:ext>
            </a:extLst>
          </p:cNvPr>
          <p:cNvSpPr/>
          <p:nvPr/>
        </p:nvSpPr>
        <p:spPr>
          <a:xfrm>
            <a:off x="911613" y="2276872"/>
            <a:ext cx="10224948" cy="3443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de-DE" sz="1400" b="1" i="1" dirty="0">
                <a:solidFill>
                  <a:schemeClr val="bg1"/>
                </a:solidFill>
                <a:effectLst/>
              </a:rPr>
              <a:t>WIR RICHTEN AKTUELL UNSERE WÄRMEWENDE-WEBSEITE AUF DER LKW-WEBSEITE EIN</a:t>
            </a:r>
          </a:p>
        </p:txBody>
      </p:sp>
      <p:sp>
        <p:nvSpPr>
          <p:cNvPr id="7" name="Rechteck 6">
            <a:extLst>
              <a:ext uri="{FF2B5EF4-FFF2-40B4-BE49-F238E27FC236}">
                <a16:creationId xmlns:a16="http://schemas.microsoft.com/office/drawing/2014/main" id="{363E39F6-115D-7F41-B438-5D022EB09081}"/>
              </a:ext>
            </a:extLst>
          </p:cNvPr>
          <p:cNvSpPr/>
          <p:nvPr/>
        </p:nvSpPr>
        <p:spPr>
          <a:xfrm>
            <a:off x="911613" y="2700504"/>
            <a:ext cx="2736115" cy="37022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None/>
            </a:pPr>
            <a:endParaRPr lang="de-DE" sz="1400" i="1" dirty="0">
              <a:solidFill>
                <a:schemeClr val="tx1"/>
              </a:solidFill>
              <a:effectLst/>
            </a:endParaRPr>
          </a:p>
          <a:p>
            <a:pPr algn="ctr">
              <a:buNone/>
            </a:pPr>
            <a:r>
              <a:rPr lang="de-DE" sz="1400" i="1" dirty="0">
                <a:solidFill>
                  <a:schemeClr val="tx1"/>
                </a:solidFill>
                <a:effectLst/>
              </a:rPr>
              <a:t>Sie finden dort in Kürze alle Informationen zur Wärmeplanung in unseren Kommunen</a:t>
            </a:r>
          </a:p>
          <a:p>
            <a:pPr algn="ctr">
              <a:buNone/>
            </a:pPr>
            <a:endParaRPr lang="de-DE" sz="1400" i="1" dirty="0">
              <a:solidFill>
                <a:schemeClr val="tx1"/>
              </a:solidFill>
              <a:effectLst/>
            </a:endParaRPr>
          </a:p>
          <a:p>
            <a:pPr marL="285750" indent="-285750">
              <a:spcBef>
                <a:spcPts val="200"/>
              </a:spcBef>
              <a:spcAft>
                <a:spcPts val="200"/>
              </a:spcAft>
            </a:pPr>
            <a:r>
              <a:rPr lang="de-DE" sz="1400" dirty="0">
                <a:solidFill>
                  <a:schemeClr val="tx1"/>
                </a:solidFill>
                <a:effectLst/>
              </a:rPr>
              <a:t>Planungsstände d. Kommunen </a:t>
            </a:r>
          </a:p>
          <a:p>
            <a:pPr marL="285750" indent="-285750">
              <a:spcBef>
                <a:spcPts val="200"/>
              </a:spcBef>
              <a:spcAft>
                <a:spcPts val="200"/>
              </a:spcAft>
            </a:pPr>
            <a:r>
              <a:rPr lang="de-DE" sz="1400" dirty="0">
                <a:solidFill>
                  <a:schemeClr val="tx1"/>
                </a:solidFill>
                <a:effectLst/>
              </a:rPr>
              <a:t>Finale Wärmepläne</a:t>
            </a:r>
          </a:p>
          <a:p>
            <a:pPr marL="285750" indent="-285750">
              <a:spcBef>
                <a:spcPts val="200"/>
              </a:spcBef>
              <a:spcAft>
                <a:spcPts val="200"/>
              </a:spcAft>
            </a:pPr>
            <a:r>
              <a:rPr lang="de-DE" sz="1400" dirty="0">
                <a:solidFill>
                  <a:schemeClr val="tx1"/>
                </a:solidFill>
                <a:effectLst/>
              </a:rPr>
              <a:t>Wichtige Gesetzestexte</a:t>
            </a:r>
          </a:p>
          <a:p>
            <a:pPr marL="285750" indent="-285750">
              <a:spcBef>
                <a:spcPts val="200"/>
              </a:spcBef>
              <a:spcAft>
                <a:spcPts val="200"/>
              </a:spcAft>
            </a:pPr>
            <a:r>
              <a:rPr lang="de-DE" sz="1400" dirty="0">
                <a:solidFill>
                  <a:schemeClr val="tx1"/>
                </a:solidFill>
                <a:effectLst/>
              </a:rPr>
              <a:t>Informationen zu Förderungen</a:t>
            </a:r>
          </a:p>
          <a:p>
            <a:pPr marL="285750" indent="-285750">
              <a:spcBef>
                <a:spcPts val="200"/>
              </a:spcBef>
              <a:spcAft>
                <a:spcPts val="200"/>
              </a:spcAft>
            </a:pPr>
            <a:r>
              <a:rPr lang="de-DE" sz="1400" dirty="0">
                <a:solidFill>
                  <a:schemeClr val="tx1"/>
                </a:solidFill>
                <a:effectLst/>
              </a:rPr>
              <a:t>Unsere Lösungsoptionen</a:t>
            </a:r>
          </a:p>
          <a:p>
            <a:pPr marL="285750" indent="-285750">
              <a:spcBef>
                <a:spcPts val="200"/>
              </a:spcBef>
              <a:spcAft>
                <a:spcPts val="200"/>
              </a:spcAft>
            </a:pPr>
            <a:r>
              <a:rPr lang="de-DE" sz="1400" dirty="0">
                <a:solidFill>
                  <a:schemeClr val="tx1"/>
                </a:solidFill>
                <a:effectLst/>
              </a:rPr>
              <a:t>FAQs</a:t>
            </a:r>
          </a:p>
          <a:p>
            <a:pPr marL="285750" indent="-285750">
              <a:spcBef>
                <a:spcPts val="200"/>
              </a:spcBef>
              <a:spcAft>
                <a:spcPts val="200"/>
              </a:spcAft>
            </a:pPr>
            <a:r>
              <a:rPr lang="de-DE" sz="1400" dirty="0">
                <a:solidFill>
                  <a:schemeClr val="tx1"/>
                </a:solidFill>
                <a:effectLst/>
              </a:rPr>
              <a:t>Kontaktmöglichkeit</a:t>
            </a:r>
          </a:p>
          <a:p>
            <a:pPr marL="285750" indent="-285750">
              <a:spcBef>
                <a:spcPts val="200"/>
              </a:spcBef>
              <a:spcAft>
                <a:spcPts val="200"/>
              </a:spcAft>
            </a:pPr>
            <a:r>
              <a:rPr lang="de-DE" sz="1400" dirty="0">
                <a:solidFill>
                  <a:schemeClr val="tx1"/>
                </a:solidFill>
                <a:effectLst/>
              </a:rPr>
              <a:t>…und vieles mehr</a:t>
            </a:r>
          </a:p>
          <a:p>
            <a:pPr marL="285750" indent="-285750"/>
            <a:endParaRPr lang="de-DE" sz="1400" dirty="0">
              <a:solidFill>
                <a:schemeClr val="tx1"/>
              </a:solidFill>
              <a:effectLst/>
            </a:endParaRPr>
          </a:p>
        </p:txBody>
      </p:sp>
    </p:spTree>
    <p:extLst>
      <p:ext uri="{BB962C8B-B14F-4D97-AF65-F5344CB8AC3E}">
        <p14:creationId xmlns:p14="http://schemas.microsoft.com/office/powerpoint/2010/main" val="14230332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5B02F-4158-D149-8261-BFC9962E1F5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3625E51-B9AE-FCCA-2B12-34833EF70974}"/>
              </a:ext>
            </a:extLst>
          </p:cNvPr>
          <p:cNvSpPr>
            <a:spLocks noGrp="1"/>
          </p:cNvSpPr>
          <p:nvPr>
            <p:ph type="title"/>
          </p:nvPr>
        </p:nvSpPr>
        <p:spPr/>
        <p:txBody>
          <a:bodyPr/>
          <a:lstStyle/>
          <a:p>
            <a:r>
              <a:rPr lang="de-DE" b="0" i="1" dirty="0"/>
              <a:t>WAS PASSIERT NOCH IN DER REGION?</a:t>
            </a:r>
            <a:endParaRPr lang="de-DE" i="1" dirty="0"/>
          </a:p>
        </p:txBody>
      </p:sp>
      <p:pic>
        <p:nvPicPr>
          <p:cNvPr id="12" name="Grafik 11" descr="Ein Bild, das Text, Karte, Atlas, Schrift enthält.&#10;&#10;KI-generierte Inhalte können fehlerhaft sein.">
            <a:extLst>
              <a:ext uri="{FF2B5EF4-FFF2-40B4-BE49-F238E27FC236}">
                <a16:creationId xmlns:a16="http://schemas.microsoft.com/office/drawing/2014/main" id="{F7FC7B71-9A1E-58D0-C2B9-9FE50CF0FB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5390" y="2428378"/>
            <a:ext cx="3981220" cy="3981220"/>
          </a:xfrm>
          <a:prstGeom prst="rect">
            <a:avLst/>
          </a:prstGeom>
        </p:spPr>
      </p:pic>
      <p:sp>
        <p:nvSpPr>
          <p:cNvPr id="23" name="Rechteck 22">
            <a:extLst>
              <a:ext uri="{FF2B5EF4-FFF2-40B4-BE49-F238E27FC236}">
                <a16:creationId xmlns:a16="http://schemas.microsoft.com/office/drawing/2014/main" id="{413EE51E-ADEA-F38D-8D53-AEB7882BE0A9}"/>
              </a:ext>
            </a:extLst>
          </p:cNvPr>
          <p:cNvSpPr/>
          <p:nvPr/>
        </p:nvSpPr>
        <p:spPr>
          <a:xfrm>
            <a:off x="911999" y="2580718"/>
            <a:ext cx="2649382" cy="3850494"/>
          </a:xfrm>
          <a:prstGeom prst="rect">
            <a:avLst/>
          </a:prstGeom>
          <a:solidFill>
            <a:srgbClr val="ED7D3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sng" strike="noStrike" kern="1200" cap="none" spc="0" normalizeH="0" baseline="0" noProof="0" dirty="0">
                <a:ln>
                  <a:noFill/>
                </a:ln>
                <a:solidFill>
                  <a:prstClr val="black"/>
                </a:solidFill>
                <a:effectLst/>
                <a:uLnTx/>
                <a:uFillTx/>
                <a:latin typeface="Calibri" panose="020F0502020204030204"/>
                <a:ea typeface="+mn-ea"/>
                <a:cs typeface="+mn-cs"/>
              </a:rPr>
              <a:t>Kommunale Wärmeplanung VG Großlangheim </a:t>
            </a:r>
            <a:r>
              <a:rPr kumimoji="0" lang="de-DE" sz="1200" i="1" strike="noStrike" kern="1200" cap="none" spc="0" normalizeH="0" baseline="0" noProof="0" dirty="0">
                <a:ln>
                  <a:noFill/>
                </a:ln>
                <a:solidFill>
                  <a:prstClr val="black"/>
                </a:solidFill>
                <a:effectLst/>
                <a:uLnTx/>
                <a:uFillTx/>
                <a:latin typeface="Calibri" panose="020F0502020204030204"/>
                <a:ea typeface="+mn-ea"/>
                <a:cs typeface="+mn-cs"/>
              </a:rPr>
              <a:t>(seit 10/2025)</a:t>
            </a:r>
            <a:endParaRPr kumimoji="0" lang="de-DE" sz="1200" b="1" i="1"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6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1" u="none" strike="noStrike" kern="1200" cap="none" spc="0" normalizeH="0" baseline="0" noProof="0" dirty="0">
                <a:ln>
                  <a:noFill/>
                </a:ln>
                <a:solidFill>
                  <a:prstClr val="black"/>
                </a:solidFill>
                <a:effectLst/>
                <a:uLnTx/>
                <a:uFillTx/>
                <a:latin typeface="Calibri" panose="020F0502020204030204"/>
                <a:ea typeface="+mn-ea"/>
                <a:cs typeface="+mn-cs"/>
              </a:rPr>
              <a:t>In gemeinsamer Erarbeitung mit der </a:t>
            </a:r>
            <a:r>
              <a:rPr kumimoji="0" lang="de-DE" sz="1200" b="0" i="1" u="none" strike="noStrike" kern="1200" cap="none" spc="0" normalizeH="0" baseline="0" noProof="0" dirty="0" err="1">
                <a:ln>
                  <a:noFill/>
                </a:ln>
                <a:solidFill>
                  <a:prstClr val="black"/>
                </a:solidFill>
                <a:effectLst/>
                <a:uLnTx/>
                <a:uFillTx/>
                <a:latin typeface="Calibri" panose="020F0502020204030204"/>
                <a:ea typeface="+mn-ea"/>
                <a:cs typeface="+mn-cs"/>
              </a:rPr>
              <a:t>prosio</a:t>
            </a:r>
            <a:r>
              <a:rPr kumimoji="0" lang="de-DE" sz="12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200" b="0" i="1" u="none" strike="noStrike" kern="1200" cap="none" spc="0" normalizeH="0" baseline="0" noProof="0" dirty="0" err="1">
                <a:ln>
                  <a:noFill/>
                </a:ln>
                <a:solidFill>
                  <a:prstClr val="black"/>
                </a:solidFill>
                <a:effectLst/>
                <a:uLnTx/>
                <a:uFillTx/>
                <a:latin typeface="Calibri" panose="020F0502020204030204"/>
                <a:ea typeface="+mn-ea"/>
                <a:cs typeface="+mn-cs"/>
              </a:rPr>
              <a:t>engineering</a:t>
            </a:r>
            <a:endParaRPr kumimoji="0" lang="de-DE" sz="12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indent="0" defTabSz="914400" eaLnBrk="1" fontAlgn="auto" latinLnBrk="0" hangingPunct="1">
              <a:lnSpc>
                <a:spcPct val="100000"/>
              </a:lnSpc>
              <a:spcBef>
                <a:spcPts val="0"/>
              </a:spcBef>
              <a:spcAft>
                <a:spcPts val="0"/>
              </a:spcAft>
              <a:buClrTx/>
              <a:buSzTx/>
              <a:buNone/>
              <a:tabLst/>
              <a:defRPr/>
            </a:pPr>
            <a:r>
              <a:rPr lang="de-DE" sz="1200" b="1" u="sng" dirty="0">
                <a:solidFill>
                  <a:prstClr val="black"/>
                </a:solidFill>
                <a:effectLst/>
              </a:rPr>
              <a:t>Kommunale Wärmeplanung Schwarzach </a:t>
            </a:r>
            <a:r>
              <a:rPr lang="de-DE" sz="1200" i="1" dirty="0">
                <a:solidFill>
                  <a:prstClr val="black"/>
                </a:solidFill>
                <a:effectLst/>
              </a:rPr>
              <a:t>(seit 11/2025)</a:t>
            </a:r>
            <a:endParaRPr lang="de-DE" sz="1200" b="1" i="1" u="sng" dirty="0">
              <a:solidFill>
                <a:prstClr val="black"/>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6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1" u="none" strike="noStrike" kern="1200" cap="none" spc="0" normalizeH="0" baseline="0" noProof="0" dirty="0">
                <a:ln>
                  <a:noFill/>
                </a:ln>
                <a:solidFill>
                  <a:prstClr val="black"/>
                </a:solidFill>
                <a:effectLst/>
                <a:uLnTx/>
                <a:uFillTx/>
                <a:latin typeface="Calibri" panose="020F0502020204030204"/>
                <a:ea typeface="+mn-ea"/>
                <a:cs typeface="+mn-cs"/>
              </a:rPr>
              <a:t>In gemeinsamer Erarbeitung mit der </a:t>
            </a:r>
            <a:r>
              <a:rPr kumimoji="0" lang="de-DE" sz="1200" b="0" i="1" u="none" strike="noStrike" kern="1200" cap="none" spc="0" normalizeH="0" baseline="0" noProof="0" dirty="0" err="1">
                <a:ln>
                  <a:noFill/>
                </a:ln>
                <a:solidFill>
                  <a:prstClr val="black"/>
                </a:solidFill>
                <a:effectLst/>
                <a:uLnTx/>
                <a:uFillTx/>
                <a:latin typeface="Calibri" panose="020F0502020204030204"/>
                <a:ea typeface="+mn-ea"/>
                <a:cs typeface="+mn-cs"/>
              </a:rPr>
              <a:t>Ramboll</a:t>
            </a:r>
            <a:r>
              <a:rPr kumimoji="0" lang="de-DE" sz="1200" b="0" i="1" u="none" strike="noStrike" kern="1200" cap="none" spc="0" normalizeH="0" baseline="0" noProof="0" dirty="0">
                <a:ln>
                  <a:noFill/>
                </a:ln>
                <a:solidFill>
                  <a:prstClr val="black"/>
                </a:solidFill>
                <a:effectLst/>
                <a:uLnTx/>
                <a:uFillTx/>
                <a:latin typeface="Calibri" panose="020F0502020204030204"/>
                <a:ea typeface="+mn-ea"/>
                <a:cs typeface="+mn-cs"/>
              </a:rPr>
              <a:t> Deutschland GmbH</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i="1" dirty="0">
              <a:solidFill>
                <a:prstClr val="black"/>
              </a:solidFill>
              <a:effectLst/>
              <a:latin typeface="Calibri" panose="020F0502020204030204"/>
            </a:endParaRPr>
          </a:p>
          <a:p>
            <a:pPr lvl="0" fontAlgn="auto">
              <a:spcBef>
                <a:spcPts val="0"/>
              </a:spcBef>
              <a:spcAft>
                <a:spcPts val="0"/>
              </a:spcAft>
              <a:buNone/>
              <a:defRPr/>
            </a:pPr>
            <a:r>
              <a:rPr lang="de-DE" sz="1200" b="1" u="sng" dirty="0">
                <a:solidFill>
                  <a:prstClr val="black"/>
                </a:solidFill>
                <a:effectLst/>
              </a:rPr>
              <a:t>Kommunale Wärmeplanung VG Kitzingen</a:t>
            </a:r>
          </a:p>
          <a:p>
            <a:pPr lvl="0" fontAlgn="auto">
              <a:spcBef>
                <a:spcPts val="0"/>
              </a:spcBef>
              <a:spcAft>
                <a:spcPts val="0"/>
              </a:spcAft>
              <a:buNone/>
              <a:defRPr/>
            </a:pPr>
            <a:endParaRPr lang="de-DE" sz="600" i="1" dirty="0">
              <a:solidFill>
                <a:prstClr val="black"/>
              </a:solidFill>
              <a:effectLst/>
            </a:endParaRPr>
          </a:p>
          <a:p>
            <a:pPr lvl="0" fontAlgn="auto">
              <a:spcBef>
                <a:spcPts val="0"/>
              </a:spcBef>
              <a:spcAft>
                <a:spcPts val="0"/>
              </a:spcAft>
              <a:buNone/>
              <a:defRPr/>
            </a:pPr>
            <a:r>
              <a:rPr lang="de-DE" sz="1200" i="1" dirty="0">
                <a:solidFill>
                  <a:prstClr val="black"/>
                </a:solidFill>
                <a:effectLst/>
              </a:rPr>
              <a:t>In gemeinsamer Erarbeitung mit der </a:t>
            </a:r>
            <a:r>
              <a:rPr lang="de-DE" sz="1200" i="1" dirty="0" err="1">
                <a:solidFill>
                  <a:prstClr val="black"/>
                </a:solidFill>
                <a:effectLst/>
              </a:rPr>
              <a:t>prosio</a:t>
            </a:r>
            <a:r>
              <a:rPr lang="de-DE" sz="1200" i="1" dirty="0">
                <a:solidFill>
                  <a:prstClr val="black"/>
                </a:solidFill>
                <a:effectLst/>
              </a:rPr>
              <a:t> </a:t>
            </a:r>
            <a:r>
              <a:rPr lang="de-DE" sz="1200" i="1" dirty="0" err="1">
                <a:solidFill>
                  <a:prstClr val="black"/>
                </a:solidFill>
                <a:effectLst/>
              </a:rPr>
              <a:t>engineering</a:t>
            </a:r>
            <a:endParaRPr lang="de-DE" sz="1200" i="1" dirty="0">
              <a:solidFill>
                <a:prstClr val="black"/>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indent="0" defTabSz="914400" eaLnBrk="1" fontAlgn="auto" latinLnBrk="0" hangingPunct="1">
              <a:lnSpc>
                <a:spcPct val="100000"/>
              </a:lnSpc>
              <a:spcBef>
                <a:spcPts val="0"/>
              </a:spcBef>
              <a:spcAft>
                <a:spcPts val="0"/>
              </a:spcAft>
              <a:buClrTx/>
              <a:buSzTx/>
              <a:buNone/>
              <a:tabLst/>
              <a:defRPr/>
            </a:pPr>
            <a:r>
              <a:rPr lang="de-DE" sz="1200" b="1" u="sng" dirty="0">
                <a:solidFill>
                  <a:prstClr val="black"/>
                </a:solidFill>
                <a:effectLst/>
              </a:rPr>
              <a:t>Kommunale Wärmeplanung Dettelbach </a:t>
            </a:r>
          </a:p>
          <a:p>
            <a:pPr marL="0" marR="0" indent="0" defTabSz="914400" eaLnBrk="1" fontAlgn="auto" latinLnBrk="0" hangingPunct="1">
              <a:lnSpc>
                <a:spcPct val="100000"/>
              </a:lnSpc>
              <a:spcBef>
                <a:spcPts val="0"/>
              </a:spcBef>
              <a:spcAft>
                <a:spcPts val="0"/>
              </a:spcAft>
              <a:buClrTx/>
              <a:buSzTx/>
              <a:buNone/>
              <a:tabLst/>
              <a:defRPr/>
            </a:pPr>
            <a:endParaRPr lang="de-DE" sz="600" b="1" u="sng" dirty="0">
              <a:solidFill>
                <a:prstClr val="black"/>
              </a:solidFill>
              <a:effectLst/>
            </a:endParaRPr>
          </a:p>
          <a:p>
            <a:pPr marL="0" marR="0" indent="0" defTabSz="914400" eaLnBrk="1" fontAlgn="auto" latinLnBrk="0" hangingPunct="1">
              <a:lnSpc>
                <a:spcPct val="100000"/>
              </a:lnSpc>
              <a:spcBef>
                <a:spcPts val="0"/>
              </a:spcBef>
              <a:spcAft>
                <a:spcPts val="0"/>
              </a:spcAft>
              <a:buClrTx/>
              <a:buSzTx/>
              <a:buNone/>
              <a:tabLst/>
              <a:defRPr/>
            </a:pPr>
            <a:r>
              <a:rPr lang="de-DE" sz="1200" i="1" dirty="0">
                <a:solidFill>
                  <a:prstClr val="black"/>
                </a:solidFill>
                <a:effectLst/>
              </a:rPr>
              <a:t>Datenbereitstellung und Mitwirkung</a:t>
            </a:r>
          </a:p>
        </p:txBody>
      </p:sp>
      <p:sp>
        <p:nvSpPr>
          <p:cNvPr id="25" name="Textfeld 24">
            <a:extLst>
              <a:ext uri="{FF2B5EF4-FFF2-40B4-BE49-F238E27FC236}">
                <a16:creationId xmlns:a16="http://schemas.microsoft.com/office/drawing/2014/main" id="{568CF16D-7C40-EE27-7655-ECB7DD902E31}"/>
              </a:ext>
            </a:extLst>
          </p:cNvPr>
          <p:cNvSpPr txBox="1"/>
          <p:nvPr/>
        </p:nvSpPr>
        <p:spPr>
          <a:xfrm>
            <a:off x="911999" y="1804416"/>
            <a:ext cx="7287121" cy="344128"/>
          </a:xfrm>
          <a:prstGeom prst="rect">
            <a:avLst/>
          </a:prstGeom>
          <a:noFill/>
        </p:spPr>
        <p:txBody>
          <a:bodyPr wrap="square" lIns="0" tIns="0" rIns="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1" u="none" strike="noStrike" kern="1200" cap="none" spc="0" normalizeH="0" baseline="0" noProof="0" dirty="0">
                <a:ln>
                  <a:noFill/>
                </a:ln>
                <a:solidFill>
                  <a:srgbClr val="6F6F6F"/>
                </a:solidFill>
                <a:effectLst/>
                <a:uLnTx/>
                <a:uFillTx/>
                <a:latin typeface="Calibri" panose="020F0502020204030204"/>
                <a:ea typeface="+mn-ea"/>
                <a:cs typeface="+mn-cs"/>
              </a:rPr>
              <a:t>Wärmewende im Versorgungsgebiet der LKW</a:t>
            </a:r>
          </a:p>
        </p:txBody>
      </p:sp>
      <p:sp>
        <p:nvSpPr>
          <p:cNvPr id="3" name="Rechteck 2">
            <a:extLst>
              <a:ext uri="{FF2B5EF4-FFF2-40B4-BE49-F238E27FC236}">
                <a16:creationId xmlns:a16="http://schemas.microsoft.com/office/drawing/2014/main" id="{AB220BB4-DA72-676D-4200-0F18D8DCC6CB}"/>
              </a:ext>
            </a:extLst>
          </p:cNvPr>
          <p:cNvSpPr/>
          <p:nvPr/>
        </p:nvSpPr>
        <p:spPr>
          <a:xfrm>
            <a:off x="911999" y="2224545"/>
            <a:ext cx="2649382" cy="2801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de-DE" sz="1600" b="1" dirty="0">
                <a:solidFill>
                  <a:schemeClr val="bg1"/>
                </a:solidFill>
                <a:effectLst/>
                <a:latin typeface="+mj-lt"/>
              </a:rPr>
              <a:t>WÄRMEPLANUNGEN</a:t>
            </a:r>
          </a:p>
        </p:txBody>
      </p:sp>
      <p:sp>
        <p:nvSpPr>
          <p:cNvPr id="5" name="Rechteck 4">
            <a:extLst>
              <a:ext uri="{FF2B5EF4-FFF2-40B4-BE49-F238E27FC236}">
                <a16:creationId xmlns:a16="http://schemas.microsoft.com/office/drawing/2014/main" id="{6F888E74-124E-09B4-42B0-29427388BBB0}"/>
              </a:ext>
            </a:extLst>
          </p:cNvPr>
          <p:cNvSpPr/>
          <p:nvPr/>
        </p:nvSpPr>
        <p:spPr>
          <a:xfrm>
            <a:off x="8472264" y="3645024"/>
            <a:ext cx="2649382" cy="1440160"/>
          </a:xfrm>
          <a:prstGeom prst="rect">
            <a:avLst/>
          </a:prstGeom>
          <a:solidFill>
            <a:schemeClr val="bg2">
              <a:lumMod val="90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1" u="sng" dirty="0">
                <a:solidFill>
                  <a:prstClr val="black"/>
                </a:solidFill>
                <a:effectLst/>
                <a:latin typeface="Calibri" panose="020F0502020204030204"/>
              </a:rPr>
              <a:t>Fernwärmeplanungen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i="1" u="sng" dirty="0">
              <a:solidFill>
                <a:prstClr val="black"/>
              </a:solidFill>
              <a:effectLst/>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1" u="sng" dirty="0">
                <a:solidFill>
                  <a:prstClr val="black"/>
                </a:solidFill>
                <a:effectLst/>
                <a:latin typeface="Calibri" panose="020F0502020204030204"/>
              </a:rPr>
              <a:t>Gasnetzgebietstransformationsplan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i="1" u="sng" dirty="0">
              <a:solidFill>
                <a:prstClr val="black"/>
              </a:solidFill>
              <a:effectLst/>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1" u="sng" dirty="0">
                <a:solidFill>
                  <a:prstClr val="black"/>
                </a:solidFill>
                <a:effectLst/>
                <a:latin typeface="Calibri" panose="020F0502020204030204"/>
              </a:rPr>
              <a:t>Stromnetzplanungen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i="1" u="sng" dirty="0">
              <a:solidFill>
                <a:prstClr val="black"/>
              </a:solidFill>
              <a:effectLst/>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1" u="sng" dirty="0">
                <a:solidFill>
                  <a:prstClr val="black"/>
                </a:solidFill>
                <a:effectLst/>
                <a:latin typeface="Calibri" panose="020F0502020204030204"/>
              </a:rPr>
              <a:t>Energiemanagementsystem</a:t>
            </a:r>
            <a:endParaRPr lang="de-DE" sz="1200" i="1" dirty="0">
              <a:solidFill>
                <a:prstClr val="black"/>
              </a:solidFill>
              <a:effectLst/>
            </a:endParaRPr>
          </a:p>
        </p:txBody>
      </p:sp>
      <p:sp>
        <p:nvSpPr>
          <p:cNvPr id="6" name="Rechteck 5">
            <a:extLst>
              <a:ext uri="{FF2B5EF4-FFF2-40B4-BE49-F238E27FC236}">
                <a16:creationId xmlns:a16="http://schemas.microsoft.com/office/drawing/2014/main" id="{D3F2D7F8-CC62-3F87-2106-54B32176B8BC}"/>
              </a:ext>
            </a:extLst>
          </p:cNvPr>
          <p:cNvSpPr/>
          <p:nvPr/>
        </p:nvSpPr>
        <p:spPr>
          <a:xfrm>
            <a:off x="8472264" y="3288914"/>
            <a:ext cx="2649382" cy="28017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de-DE" sz="1600" b="1" dirty="0">
                <a:solidFill>
                  <a:schemeClr val="bg1"/>
                </a:solidFill>
                <a:effectLst/>
                <a:latin typeface="+mj-lt"/>
              </a:rPr>
              <a:t>…UND WAS BEI UNS?</a:t>
            </a:r>
          </a:p>
        </p:txBody>
      </p:sp>
    </p:spTree>
    <p:extLst>
      <p:ext uri="{BB962C8B-B14F-4D97-AF65-F5344CB8AC3E}">
        <p14:creationId xmlns:p14="http://schemas.microsoft.com/office/powerpoint/2010/main" val="32356152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97AD5-755F-F0C9-8CEC-247EAB9382CB}"/>
            </a:ext>
          </a:extLst>
        </p:cNvPr>
        <p:cNvGrpSpPr/>
        <p:nvPr/>
      </p:nvGrpSpPr>
      <p:grpSpPr>
        <a:xfrm>
          <a:off x="0" y="0"/>
          <a:ext cx="0" cy="0"/>
          <a:chOff x="0" y="0"/>
          <a:chExt cx="0" cy="0"/>
        </a:xfrm>
      </p:grpSpPr>
      <p:pic>
        <p:nvPicPr>
          <p:cNvPr id="5" name="Grafik 4" descr="Ein Bild, das Text, Karte, Papier, Schreibwaren enthält.&#10;&#10;KI-generierte Inhalte können fehlerhaft sein.">
            <a:extLst>
              <a:ext uri="{FF2B5EF4-FFF2-40B4-BE49-F238E27FC236}">
                <a16:creationId xmlns:a16="http://schemas.microsoft.com/office/drawing/2014/main" id="{43690FB9-C0B9-FDA6-1932-81B0FC8EA9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0450"/>
          </a:xfrm>
          <a:prstGeom prst="rect">
            <a:avLst/>
          </a:prstGeom>
        </p:spPr>
      </p:pic>
      <p:sp>
        <p:nvSpPr>
          <p:cNvPr id="10" name="Rechteck 9">
            <a:extLst>
              <a:ext uri="{FF2B5EF4-FFF2-40B4-BE49-F238E27FC236}">
                <a16:creationId xmlns:a16="http://schemas.microsoft.com/office/drawing/2014/main" id="{A7CF3C11-5313-1924-1F71-AEF5A2F74FD8}"/>
              </a:ext>
            </a:extLst>
          </p:cNvPr>
          <p:cNvSpPr/>
          <p:nvPr/>
        </p:nvSpPr>
        <p:spPr>
          <a:xfrm>
            <a:off x="0" y="0"/>
            <a:ext cx="12192000" cy="6858000"/>
          </a:xfrm>
          <a:prstGeom prst="rect">
            <a:avLst/>
          </a:prstGeom>
          <a:solidFill>
            <a:srgbClr val="ED7D31">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el 1">
            <a:extLst>
              <a:ext uri="{FF2B5EF4-FFF2-40B4-BE49-F238E27FC236}">
                <a16:creationId xmlns:a16="http://schemas.microsoft.com/office/drawing/2014/main" id="{73688AC2-976F-F216-10EB-15047BA1ADB7}"/>
              </a:ext>
            </a:extLst>
          </p:cNvPr>
          <p:cNvSpPr txBox="1">
            <a:spLocks/>
          </p:cNvSpPr>
          <p:nvPr/>
        </p:nvSpPr>
        <p:spPr>
          <a:xfrm>
            <a:off x="722810" y="3848266"/>
            <a:ext cx="8673116" cy="1325563"/>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4000" b="1" dirty="0">
                <a:solidFill>
                  <a:prstClr val="white"/>
                </a:solidFill>
                <a:effectLst/>
                <a:latin typeface="Calibri" panose="020F0502020204030204"/>
              </a:rPr>
              <a:t>VIELEN DANK FÜR IHR KOMMEN</a:t>
            </a:r>
            <a:endParaRPr kumimoji="0" lang="de-DE" sz="40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7" name="Textfeld 6">
            <a:extLst>
              <a:ext uri="{FF2B5EF4-FFF2-40B4-BE49-F238E27FC236}">
                <a16:creationId xmlns:a16="http://schemas.microsoft.com/office/drawing/2014/main" id="{9A239737-CA84-AACC-B85F-7E7EEDA9A539}"/>
              </a:ext>
            </a:extLst>
          </p:cNvPr>
          <p:cNvSpPr txBox="1"/>
          <p:nvPr/>
        </p:nvSpPr>
        <p:spPr>
          <a:xfrm>
            <a:off x="722810" y="5261685"/>
            <a:ext cx="70949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prstClr val="white"/>
                </a:solidFill>
                <a:effectLst/>
                <a:uLnTx/>
                <a:uFillTx/>
                <a:latin typeface="Calibri" panose="020F0502020204030204"/>
                <a:ea typeface="+mn-ea"/>
                <a:cs typeface="+mn-cs"/>
              </a:rPr>
              <a:t>BÜRGERINFORMATION WÄRMEPLANUNG KITZINGEN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9" name="Gerader Verbinder 8">
            <a:extLst>
              <a:ext uri="{FF2B5EF4-FFF2-40B4-BE49-F238E27FC236}">
                <a16:creationId xmlns:a16="http://schemas.microsoft.com/office/drawing/2014/main" id="{0AC52754-5D8C-4005-EEEA-5882ED44334A}"/>
              </a:ext>
            </a:extLst>
          </p:cNvPr>
          <p:cNvCxnSpPr>
            <a:cxnSpLocks/>
          </p:cNvCxnSpPr>
          <p:nvPr/>
        </p:nvCxnSpPr>
        <p:spPr>
          <a:xfrm>
            <a:off x="722811" y="5219884"/>
            <a:ext cx="867311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Grafik 2" descr="Ein Bild, das Text, Schrift, Logo, Grafiken enthält.&#10;&#10;KI-generierte Inhalte können fehlerhaft sein.">
            <a:extLst>
              <a:ext uri="{FF2B5EF4-FFF2-40B4-BE49-F238E27FC236}">
                <a16:creationId xmlns:a16="http://schemas.microsoft.com/office/drawing/2014/main" id="{13EBAFF6-4B3A-1221-4B54-204F4C0C0C34}"/>
              </a:ext>
            </a:extLst>
          </p:cNvPr>
          <p:cNvPicPr>
            <a:picLocks noChangeAspect="1"/>
          </p:cNvPicPr>
          <p:nvPr/>
        </p:nvPicPr>
        <p:blipFill>
          <a:blip r:embed="rId3">
            <a:duotone>
              <a:prstClr val="black"/>
              <a:srgbClr val="ED7D31">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9362989" y="1783167"/>
            <a:ext cx="2566522" cy="778963"/>
          </a:xfrm>
          <a:prstGeom prst="rect">
            <a:avLst/>
          </a:prstGeom>
        </p:spPr>
      </p:pic>
      <p:pic>
        <p:nvPicPr>
          <p:cNvPr id="12" name="Grafik 11">
            <a:extLst>
              <a:ext uri="{FF2B5EF4-FFF2-40B4-BE49-F238E27FC236}">
                <a16:creationId xmlns:a16="http://schemas.microsoft.com/office/drawing/2014/main" id="{7F15B746-22F5-1CFC-5440-39558CD1A4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60894" y="249187"/>
            <a:ext cx="2582229" cy="1244634"/>
          </a:xfrm>
          <a:prstGeom prst="rect">
            <a:avLst/>
          </a:prstGeom>
        </p:spPr>
      </p:pic>
      <p:sp>
        <p:nvSpPr>
          <p:cNvPr id="14" name="Textfeld 13">
            <a:extLst>
              <a:ext uri="{FF2B5EF4-FFF2-40B4-BE49-F238E27FC236}">
                <a16:creationId xmlns:a16="http://schemas.microsoft.com/office/drawing/2014/main" id="{0AE5A8CA-596F-F715-AE8E-FA11DDB40084}"/>
              </a:ext>
            </a:extLst>
          </p:cNvPr>
          <p:cNvSpPr txBox="1"/>
          <p:nvPr/>
        </p:nvSpPr>
        <p:spPr>
          <a:xfrm>
            <a:off x="781049" y="533289"/>
            <a:ext cx="684003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white"/>
                </a:solidFill>
                <a:effectLst/>
                <a:uLnTx/>
                <a:uFillTx/>
                <a:latin typeface="Calibri" panose="020F0502020204030204"/>
                <a:ea typeface="+mn-ea"/>
                <a:cs typeface="+mn-cs"/>
              </a:rPr>
              <a:t>I   </a:t>
            </a:r>
            <a:r>
              <a:rPr kumimoji="0" lang="de-DE" sz="12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25. NOVEMBER 2025 – BÜRGERINFO KITZINGEN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hteck 1">
            <a:extLst>
              <a:ext uri="{FF2B5EF4-FFF2-40B4-BE49-F238E27FC236}">
                <a16:creationId xmlns:a16="http://schemas.microsoft.com/office/drawing/2014/main" id="{A09AD2AE-C7E6-FFE0-4929-B1775F1694F9}"/>
              </a:ext>
            </a:extLst>
          </p:cNvPr>
          <p:cNvSpPr/>
          <p:nvPr/>
        </p:nvSpPr>
        <p:spPr>
          <a:xfrm>
            <a:off x="2711624" y="1783167"/>
            <a:ext cx="6388876" cy="1566232"/>
          </a:xfrm>
          <a:prstGeom prst="rect">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de-DE" sz="3200" b="1" i="1" dirty="0">
                <a:solidFill>
                  <a:schemeClr val="tx1"/>
                </a:solidFill>
                <a:effectLst/>
              </a:rPr>
              <a:t>Wir freuen uns auf Ihre Fragen!</a:t>
            </a:r>
          </a:p>
        </p:txBody>
      </p:sp>
      <p:pic>
        <p:nvPicPr>
          <p:cNvPr id="8" name="Grafik 7" descr="Kundenbewertung mit einfarbiger Füllung">
            <a:extLst>
              <a:ext uri="{FF2B5EF4-FFF2-40B4-BE49-F238E27FC236}">
                <a16:creationId xmlns:a16="http://schemas.microsoft.com/office/drawing/2014/main" id="{2047722E-3A90-02B0-F8D3-57D31CAEBF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1049" y="1827951"/>
            <a:ext cx="1521448" cy="1521448"/>
          </a:xfrm>
          <a:prstGeom prst="rect">
            <a:avLst/>
          </a:prstGeom>
        </p:spPr>
      </p:pic>
    </p:spTree>
    <p:extLst>
      <p:ext uri="{BB962C8B-B14F-4D97-AF65-F5344CB8AC3E}">
        <p14:creationId xmlns:p14="http://schemas.microsoft.com/office/powerpoint/2010/main" val="945046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hteck: abgerundete Ecken 59">
            <a:extLst>
              <a:ext uri="{FF2B5EF4-FFF2-40B4-BE49-F238E27FC236}">
                <a16:creationId xmlns:a16="http://schemas.microsoft.com/office/drawing/2014/main" id="{F71D2F81-E6E3-45C4-B110-B258049DD773}"/>
              </a:ext>
            </a:extLst>
          </p:cNvPr>
          <p:cNvSpPr/>
          <p:nvPr/>
        </p:nvSpPr>
        <p:spPr>
          <a:xfrm>
            <a:off x="983432" y="4399990"/>
            <a:ext cx="9892396" cy="1325084"/>
          </a:xfrm>
          <a:prstGeom prst="roundRect">
            <a:avLst>
              <a:gd name="adj" fmla="val 9164"/>
            </a:avLst>
          </a:prstGeom>
          <a:solidFill>
            <a:schemeClr val="bg1">
              <a:lumMod val="9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abgerundete Ecken 59">
            <a:extLst>
              <a:ext uri="{FF2B5EF4-FFF2-40B4-BE49-F238E27FC236}">
                <a16:creationId xmlns:a16="http://schemas.microsoft.com/office/drawing/2014/main" id="{C51C28E7-C22C-4494-91F1-7AF6DED74F14}"/>
              </a:ext>
            </a:extLst>
          </p:cNvPr>
          <p:cNvSpPr/>
          <p:nvPr/>
        </p:nvSpPr>
        <p:spPr>
          <a:xfrm>
            <a:off x="983432" y="2908730"/>
            <a:ext cx="9892396" cy="1325084"/>
          </a:xfrm>
          <a:prstGeom prst="roundRect">
            <a:avLst>
              <a:gd name="adj" fmla="val 9164"/>
            </a:avLst>
          </a:prstGeom>
          <a:solidFill>
            <a:schemeClr val="bg1">
              <a:lumMod val="9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Rechteck: abgerundete Ecken 59">
            <a:extLst>
              <a:ext uri="{FF2B5EF4-FFF2-40B4-BE49-F238E27FC236}">
                <a16:creationId xmlns:a16="http://schemas.microsoft.com/office/drawing/2014/main" id="{92A1EAC9-75D0-4887-BEC6-C69FB602E914}"/>
              </a:ext>
            </a:extLst>
          </p:cNvPr>
          <p:cNvSpPr/>
          <p:nvPr/>
        </p:nvSpPr>
        <p:spPr>
          <a:xfrm>
            <a:off x="983432" y="1417470"/>
            <a:ext cx="9892396" cy="1325084"/>
          </a:xfrm>
          <a:prstGeom prst="roundRect">
            <a:avLst>
              <a:gd name="adj" fmla="val 9164"/>
            </a:avLst>
          </a:prstGeom>
          <a:solidFill>
            <a:schemeClr val="bg1">
              <a:lumMod val="9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C660080E-09E2-4357-A6C2-D670E6D2E987}"/>
              </a:ext>
            </a:extLst>
          </p:cNvPr>
          <p:cNvSpPr txBox="1"/>
          <p:nvPr/>
        </p:nvSpPr>
        <p:spPr>
          <a:xfrm>
            <a:off x="551384" y="404664"/>
            <a:ext cx="9361040" cy="954107"/>
          </a:xfrm>
          <a:prstGeom prst="rect">
            <a:avLst/>
          </a:prstGeom>
          <a:noFill/>
        </p:spPr>
        <p:txBody>
          <a:bodyPr wrap="square">
            <a:spAutoFit/>
          </a:bodyPr>
          <a:lstStyle>
            <a:defPPr>
              <a:defRPr lang="de-DE"/>
            </a:defPPr>
            <a:lvl1pPr>
              <a:spcBef>
                <a:spcPts val="0"/>
              </a:spcBef>
              <a:buNone/>
              <a:defRPr sz="2800" b="1">
                <a:solidFill>
                  <a:srgbClr val="F7B105"/>
                </a:solidFill>
                <a:effectLst/>
                <a:latin typeface="Avenir LT Std 35 Light" panose="020B0402020203020204" pitchFamily="34" charset="0"/>
                <a:cs typeface="Segoe UI Light" panose="020B0502040204020203" pitchFamily="34" charset="0"/>
              </a:defRPr>
            </a:lvl1pPr>
          </a:lstStyle>
          <a:p>
            <a:r>
              <a:rPr lang="de-DE" dirty="0"/>
              <a:t>Zukünftige Wärmeversorgung - Erfüllungsoptionen</a:t>
            </a:r>
          </a:p>
          <a:p>
            <a:endParaRPr lang="en-DE" dirty="0" err="1"/>
          </a:p>
        </p:txBody>
      </p:sp>
      <p:pic>
        <p:nvPicPr>
          <p:cNvPr id="48" name="Grafik 47">
            <a:extLst>
              <a:ext uri="{FF2B5EF4-FFF2-40B4-BE49-F238E27FC236}">
                <a16:creationId xmlns:a16="http://schemas.microsoft.com/office/drawing/2014/main" id="{DC40FC6F-54AC-448C-AC34-4CA144B57B38}"/>
              </a:ext>
            </a:extLst>
          </p:cNvPr>
          <p:cNvPicPr>
            <a:picLocks noChangeAspect="1"/>
          </p:cNvPicPr>
          <p:nvPr/>
        </p:nvPicPr>
        <p:blipFill>
          <a:blip r:embed="rId3" cstate="print">
            <a:extLst>
              <a:ext uri="{28A0092B-C50C-407E-A947-70E740481C1C}">
                <a14:useLocalDpi xmlns:a14="http://schemas.microsoft.com/office/drawing/2010/main" val="0"/>
              </a:ext>
            </a:extLst>
          </a:blip>
          <a:srcRect l="3209" t="11998" r="5173" b="10485"/>
          <a:stretch>
            <a:fillRect/>
          </a:stretch>
        </p:blipFill>
        <p:spPr>
          <a:xfrm>
            <a:off x="695400" y="1268760"/>
            <a:ext cx="2016224" cy="1103597"/>
          </a:xfrm>
          <a:custGeom>
            <a:avLst/>
            <a:gdLst>
              <a:gd name="connsiteX0" fmla="*/ 207335 w 2614294"/>
              <a:gd name="connsiteY0" fmla="*/ 0 h 1243986"/>
              <a:gd name="connsiteX1" fmla="*/ 2406959 w 2614294"/>
              <a:gd name="connsiteY1" fmla="*/ 0 h 1243986"/>
              <a:gd name="connsiteX2" fmla="*/ 2614294 w 2614294"/>
              <a:gd name="connsiteY2" fmla="*/ 207335 h 1243986"/>
              <a:gd name="connsiteX3" fmla="*/ 2614294 w 2614294"/>
              <a:gd name="connsiteY3" fmla="*/ 1036651 h 1243986"/>
              <a:gd name="connsiteX4" fmla="*/ 2406959 w 2614294"/>
              <a:gd name="connsiteY4" fmla="*/ 1243986 h 1243986"/>
              <a:gd name="connsiteX5" fmla="*/ 207335 w 2614294"/>
              <a:gd name="connsiteY5" fmla="*/ 1243986 h 1243986"/>
              <a:gd name="connsiteX6" fmla="*/ 0 w 2614294"/>
              <a:gd name="connsiteY6" fmla="*/ 1036651 h 1243986"/>
              <a:gd name="connsiteX7" fmla="*/ 0 w 2614294"/>
              <a:gd name="connsiteY7" fmla="*/ 207335 h 1243986"/>
              <a:gd name="connsiteX8" fmla="*/ 207335 w 2614294"/>
              <a:gd name="connsiteY8" fmla="*/ 0 h 124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4294" h="1243986">
                <a:moveTo>
                  <a:pt x="207335" y="0"/>
                </a:moveTo>
                <a:lnTo>
                  <a:pt x="2406959" y="0"/>
                </a:lnTo>
                <a:cubicBezTo>
                  <a:pt x="2521467" y="0"/>
                  <a:pt x="2614294" y="92827"/>
                  <a:pt x="2614294" y="207335"/>
                </a:cubicBezTo>
                <a:lnTo>
                  <a:pt x="2614294" y="1036651"/>
                </a:lnTo>
                <a:cubicBezTo>
                  <a:pt x="2614294" y="1151159"/>
                  <a:pt x="2521467" y="1243986"/>
                  <a:pt x="2406959" y="1243986"/>
                </a:cubicBezTo>
                <a:lnTo>
                  <a:pt x="207335" y="1243986"/>
                </a:lnTo>
                <a:cubicBezTo>
                  <a:pt x="92827" y="1243986"/>
                  <a:pt x="0" y="1151159"/>
                  <a:pt x="0" y="1036651"/>
                </a:cubicBezTo>
                <a:lnTo>
                  <a:pt x="0" y="207335"/>
                </a:lnTo>
                <a:cubicBezTo>
                  <a:pt x="0" y="92827"/>
                  <a:pt x="92827" y="0"/>
                  <a:pt x="207335" y="0"/>
                </a:cubicBezTo>
                <a:close/>
              </a:path>
            </a:pathLst>
          </a:custGeom>
          <a:ln w="57150">
            <a:solidFill>
              <a:srgbClr val="F7B104"/>
            </a:solidFill>
          </a:ln>
        </p:spPr>
      </p:pic>
      <p:pic>
        <p:nvPicPr>
          <p:cNvPr id="49" name="Grafik 48">
            <a:extLst>
              <a:ext uri="{FF2B5EF4-FFF2-40B4-BE49-F238E27FC236}">
                <a16:creationId xmlns:a16="http://schemas.microsoft.com/office/drawing/2014/main" id="{127450A1-FE08-4903-9E2B-419BDE842266}"/>
              </a:ext>
            </a:extLst>
          </p:cNvPr>
          <p:cNvPicPr>
            <a:picLocks noChangeAspect="1"/>
          </p:cNvPicPr>
          <p:nvPr/>
        </p:nvPicPr>
        <p:blipFill>
          <a:blip r:embed="rId4"/>
          <a:srcRect l="3524" t="1316" r="3112" b="38312"/>
          <a:stretch>
            <a:fillRect/>
          </a:stretch>
        </p:blipFill>
        <p:spPr>
          <a:xfrm>
            <a:off x="9222994" y="2685443"/>
            <a:ext cx="2016224" cy="1103597"/>
          </a:xfrm>
          <a:custGeom>
            <a:avLst/>
            <a:gdLst>
              <a:gd name="connsiteX0" fmla="*/ 207335 w 2614294"/>
              <a:gd name="connsiteY0" fmla="*/ 0 h 1243986"/>
              <a:gd name="connsiteX1" fmla="*/ 2406959 w 2614294"/>
              <a:gd name="connsiteY1" fmla="*/ 0 h 1243986"/>
              <a:gd name="connsiteX2" fmla="*/ 2614294 w 2614294"/>
              <a:gd name="connsiteY2" fmla="*/ 207335 h 1243986"/>
              <a:gd name="connsiteX3" fmla="*/ 2614294 w 2614294"/>
              <a:gd name="connsiteY3" fmla="*/ 1036651 h 1243986"/>
              <a:gd name="connsiteX4" fmla="*/ 2406959 w 2614294"/>
              <a:gd name="connsiteY4" fmla="*/ 1243986 h 1243986"/>
              <a:gd name="connsiteX5" fmla="*/ 207335 w 2614294"/>
              <a:gd name="connsiteY5" fmla="*/ 1243986 h 1243986"/>
              <a:gd name="connsiteX6" fmla="*/ 0 w 2614294"/>
              <a:gd name="connsiteY6" fmla="*/ 1036651 h 1243986"/>
              <a:gd name="connsiteX7" fmla="*/ 0 w 2614294"/>
              <a:gd name="connsiteY7" fmla="*/ 207335 h 1243986"/>
              <a:gd name="connsiteX8" fmla="*/ 207335 w 2614294"/>
              <a:gd name="connsiteY8" fmla="*/ 0 h 124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4294" h="1243986">
                <a:moveTo>
                  <a:pt x="207335" y="0"/>
                </a:moveTo>
                <a:lnTo>
                  <a:pt x="2406959" y="0"/>
                </a:lnTo>
                <a:cubicBezTo>
                  <a:pt x="2521467" y="0"/>
                  <a:pt x="2614294" y="92827"/>
                  <a:pt x="2614294" y="207335"/>
                </a:cubicBezTo>
                <a:lnTo>
                  <a:pt x="2614294" y="1036651"/>
                </a:lnTo>
                <a:cubicBezTo>
                  <a:pt x="2614294" y="1151159"/>
                  <a:pt x="2521467" y="1243986"/>
                  <a:pt x="2406959" y="1243986"/>
                </a:cubicBezTo>
                <a:lnTo>
                  <a:pt x="207335" y="1243986"/>
                </a:lnTo>
                <a:cubicBezTo>
                  <a:pt x="92827" y="1243986"/>
                  <a:pt x="0" y="1151159"/>
                  <a:pt x="0" y="1036651"/>
                </a:cubicBezTo>
                <a:lnTo>
                  <a:pt x="0" y="207335"/>
                </a:lnTo>
                <a:cubicBezTo>
                  <a:pt x="0" y="92827"/>
                  <a:pt x="92827" y="0"/>
                  <a:pt x="207335" y="0"/>
                </a:cubicBezTo>
                <a:close/>
              </a:path>
            </a:pathLst>
          </a:custGeom>
          <a:solidFill>
            <a:srgbClr val="FFFFFF"/>
          </a:solidFill>
          <a:ln w="57150" cap="sq">
            <a:solidFill>
              <a:srgbClr val="F7B104"/>
            </a:solidFill>
            <a:miter lim="800000"/>
          </a:ln>
          <a:effectLst/>
          <a:scene3d>
            <a:camera prst="orthographicFront"/>
            <a:lightRig rig="threePt" dir="t">
              <a:rot lat="0" lon="0" rev="2700000"/>
            </a:lightRig>
          </a:scene3d>
          <a:sp3d>
            <a:contourClr>
              <a:srgbClr val="C0C0C0"/>
            </a:contourClr>
          </a:sp3d>
        </p:spPr>
      </p:pic>
      <p:pic>
        <p:nvPicPr>
          <p:cNvPr id="50" name="Grafik 49">
            <a:extLst>
              <a:ext uri="{FF2B5EF4-FFF2-40B4-BE49-F238E27FC236}">
                <a16:creationId xmlns:a16="http://schemas.microsoft.com/office/drawing/2014/main" id="{853EA637-A411-4A8D-8F8F-E62076431DC0}"/>
              </a:ext>
            </a:extLst>
          </p:cNvPr>
          <p:cNvPicPr>
            <a:picLocks noChangeAspect="1"/>
          </p:cNvPicPr>
          <p:nvPr/>
        </p:nvPicPr>
        <p:blipFill>
          <a:blip r:embed="rId5" cstate="print">
            <a:extLst>
              <a:ext uri="{28A0092B-C50C-407E-A947-70E740481C1C}">
                <a14:useLocalDpi xmlns:a14="http://schemas.microsoft.com/office/drawing/2010/main" val="0"/>
              </a:ext>
            </a:extLst>
          </a:blip>
          <a:srcRect l="2810" t="6245" r="2810" b="26390"/>
          <a:stretch>
            <a:fillRect/>
          </a:stretch>
        </p:blipFill>
        <p:spPr>
          <a:xfrm>
            <a:off x="695400" y="4184138"/>
            <a:ext cx="2016224" cy="1117070"/>
          </a:xfrm>
          <a:custGeom>
            <a:avLst/>
            <a:gdLst>
              <a:gd name="connsiteX0" fmla="*/ 207335 w 2614294"/>
              <a:gd name="connsiteY0" fmla="*/ 0 h 1243986"/>
              <a:gd name="connsiteX1" fmla="*/ 2406959 w 2614294"/>
              <a:gd name="connsiteY1" fmla="*/ 0 h 1243986"/>
              <a:gd name="connsiteX2" fmla="*/ 2614294 w 2614294"/>
              <a:gd name="connsiteY2" fmla="*/ 207335 h 1243986"/>
              <a:gd name="connsiteX3" fmla="*/ 2614294 w 2614294"/>
              <a:gd name="connsiteY3" fmla="*/ 1036651 h 1243986"/>
              <a:gd name="connsiteX4" fmla="*/ 2406959 w 2614294"/>
              <a:gd name="connsiteY4" fmla="*/ 1243986 h 1243986"/>
              <a:gd name="connsiteX5" fmla="*/ 207335 w 2614294"/>
              <a:gd name="connsiteY5" fmla="*/ 1243986 h 1243986"/>
              <a:gd name="connsiteX6" fmla="*/ 0 w 2614294"/>
              <a:gd name="connsiteY6" fmla="*/ 1036651 h 1243986"/>
              <a:gd name="connsiteX7" fmla="*/ 0 w 2614294"/>
              <a:gd name="connsiteY7" fmla="*/ 207335 h 1243986"/>
              <a:gd name="connsiteX8" fmla="*/ 207335 w 2614294"/>
              <a:gd name="connsiteY8" fmla="*/ 0 h 124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4294" h="1243986">
                <a:moveTo>
                  <a:pt x="207335" y="0"/>
                </a:moveTo>
                <a:lnTo>
                  <a:pt x="2406959" y="0"/>
                </a:lnTo>
                <a:cubicBezTo>
                  <a:pt x="2521467" y="0"/>
                  <a:pt x="2614294" y="92827"/>
                  <a:pt x="2614294" y="207335"/>
                </a:cubicBezTo>
                <a:lnTo>
                  <a:pt x="2614294" y="1036651"/>
                </a:lnTo>
                <a:cubicBezTo>
                  <a:pt x="2614294" y="1151159"/>
                  <a:pt x="2521467" y="1243986"/>
                  <a:pt x="2406959" y="1243986"/>
                </a:cubicBezTo>
                <a:lnTo>
                  <a:pt x="207335" y="1243986"/>
                </a:lnTo>
                <a:cubicBezTo>
                  <a:pt x="92827" y="1243986"/>
                  <a:pt x="0" y="1151159"/>
                  <a:pt x="0" y="1036651"/>
                </a:cubicBezTo>
                <a:lnTo>
                  <a:pt x="0" y="207335"/>
                </a:lnTo>
                <a:cubicBezTo>
                  <a:pt x="0" y="92827"/>
                  <a:pt x="92827" y="0"/>
                  <a:pt x="207335" y="0"/>
                </a:cubicBezTo>
                <a:close/>
              </a:path>
            </a:pathLst>
          </a:custGeom>
          <a:ln w="57150">
            <a:solidFill>
              <a:srgbClr val="F7B104"/>
            </a:solidFill>
          </a:ln>
        </p:spPr>
      </p:pic>
      <p:sp>
        <p:nvSpPr>
          <p:cNvPr id="17" name="Textfeld 16">
            <a:extLst>
              <a:ext uri="{FF2B5EF4-FFF2-40B4-BE49-F238E27FC236}">
                <a16:creationId xmlns:a16="http://schemas.microsoft.com/office/drawing/2014/main" id="{BA1C961C-C1D6-41DA-A06A-FF2C63ADE59C}"/>
              </a:ext>
            </a:extLst>
          </p:cNvPr>
          <p:cNvSpPr txBox="1"/>
          <p:nvPr/>
        </p:nvSpPr>
        <p:spPr>
          <a:xfrm>
            <a:off x="2770679" y="1538756"/>
            <a:ext cx="2236265" cy="400110"/>
          </a:xfrm>
          <a:prstGeom prst="rect">
            <a:avLst/>
          </a:prstGeom>
          <a:noFill/>
        </p:spPr>
        <p:txBody>
          <a:bodyPr wrap="square" rtlCol="0">
            <a:spAutoFit/>
          </a:bodyPr>
          <a:lstStyle/>
          <a:p>
            <a:pPr marL="0" indent="0">
              <a:lnSpc>
                <a:spcPts val="2400"/>
              </a:lnSpc>
              <a:spcBef>
                <a:spcPts val="0"/>
              </a:spcBef>
              <a:buNone/>
            </a:pPr>
            <a:r>
              <a:rPr lang="en-US" sz="2000" b="1" dirty="0" err="1">
                <a:solidFill>
                  <a:schemeClr val="tx1"/>
                </a:solidFill>
                <a:effectLst/>
                <a:latin typeface="Avenir LT Std 35 Light" panose="020B0402020203020204" pitchFamily="34" charset="0"/>
                <a:ea typeface="+mj-ea"/>
                <a:cs typeface="+mj-cs"/>
              </a:rPr>
              <a:t>Wasserstoffnetz</a:t>
            </a:r>
            <a:endParaRPr lang="en-DE" sz="2000" b="1" dirty="0" err="1">
              <a:solidFill>
                <a:schemeClr val="tx1"/>
              </a:solidFill>
              <a:effectLst/>
              <a:latin typeface="Avenir LT Std 35 Light" panose="020B0402020203020204" pitchFamily="34" charset="0"/>
              <a:ea typeface="+mj-ea"/>
              <a:cs typeface="+mj-cs"/>
            </a:endParaRPr>
          </a:p>
        </p:txBody>
      </p:sp>
      <p:sp>
        <p:nvSpPr>
          <p:cNvPr id="51" name="Textfeld 50">
            <a:extLst>
              <a:ext uri="{FF2B5EF4-FFF2-40B4-BE49-F238E27FC236}">
                <a16:creationId xmlns:a16="http://schemas.microsoft.com/office/drawing/2014/main" id="{02E04EE8-4B2A-4781-AECD-232ECB7038DF}"/>
              </a:ext>
            </a:extLst>
          </p:cNvPr>
          <p:cNvSpPr txBox="1"/>
          <p:nvPr/>
        </p:nvSpPr>
        <p:spPr>
          <a:xfrm>
            <a:off x="6948383" y="2992365"/>
            <a:ext cx="2138959" cy="400110"/>
          </a:xfrm>
          <a:prstGeom prst="rect">
            <a:avLst/>
          </a:prstGeom>
          <a:noFill/>
        </p:spPr>
        <p:txBody>
          <a:bodyPr wrap="square" rtlCol="0">
            <a:spAutoFit/>
          </a:bodyPr>
          <a:lstStyle/>
          <a:p>
            <a:pPr marL="0" indent="0">
              <a:lnSpc>
                <a:spcPts val="2400"/>
              </a:lnSpc>
              <a:spcBef>
                <a:spcPts val="0"/>
              </a:spcBef>
              <a:buNone/>
            </a:pPr>
            <a:r>
              <a:rPr lang="en-US" b="1" dirty="0" err="1">
                <a:solidFill>
                  <a:schemeClr val="tx1"/>
                </a:solidFill>
                <a:effectLst/>
                <a:latin typeface="Avenir LT Std 35 Light" panose="020B0402020203020204" pitchFamily="34" charset="0"/>
                <a:ea typeface="+mj-ea"/>
                <a:cs typeface="+mj-cs"/>
              </a:rPr>
              <a:t>Fernwärme</a:t>
            </a:r>
            <a:r>
              <a:rPr lang="en-US" sz="2000" b="1" dirty="0" err="1">
                <a:solidFill>
                  <a:schemeClr val="tx1"/>
                </a:solidFill>
                <a:effectLst/>
                <a:latin typeface="Avenir LT Std 35 Light" panose="020B0402020203020204" pitchFamily="34" charset="0"/>
                <a:ea typeface="+mj-ea"/>
                <a:cs typeface="+mj-cs"/>
              </a:rPr>
              <a:t>netz</a:t>
            </a:r>
            <a:endParaRPr lang="en-DE" sz="2000" b="1" dirty="0" err="1">
              <a:solidFill>
                <a:schemeClr val="tx1"/>
              </a:solidFill>
              <a:effectLst/>
              <a:latin typeface="Avenir LT Std 35 Light" panose="020B0402020203020204" pitchFamily="34" charset="0"/>
              <a:ea typeface="+mj-ea"/>
              <a:cs typeface="+mj-cs"/>
            </a:endParaRPr>
          </a:p>
        </p:txBody>
      </p:sp>
      <p:sp>
        <p:nvSpPr>
          <p:cNvPr id="52" name="Textfeld 51">
            <a:extLst>
              <a:ext uri="{FF2B5EF4-FFF2-40B4-BE49-F238E27FC236}">
                <a16:creationId xmlns:a16="http://schemas.microsoft.com/office/drawing/2014/main" id="{80C9E56B-7BAF-48D3-A81F-4AC878839BB2}"/>
              </a:ext>
            </a:extLst>
          </p:cNvPr>
          <p:cNvSpPr txBox="1"/>
          <p:nvPr/>
        </p:nvSpPr>
        <p:spPr>
          <a:xfrm>
            <a:off x="2770679" y="4509120"/>
            <a:ext cx="2066344" cy="381771"/>
          </a:xfrm>
          <a:prstGeom prst="rect">
            <a:avLst/>
          </a:prstGeom>
          <a:noFill/>
        </p:spPr>
        <p:txBody>
          <a:bodyPr wrap="square" rtlCol="0">
            <a:spAutoFit/>
          </a:bodyPr>
          <a:lstStyle/>
          <a:p>
            <a:pPr marL="0" indent="0">
              <a:lnSpc>
                <a:spcPts val="2400"/>
              </a:lnSpc>
              <a:spcBef>
                <a:spcPts val="0"/>
              </a:spcBef>
              <a:buNone/>
            </a:pPr>
            <a:r>
              <a:rPr lang="en-US" sz="1800" b="1" dirty="0" err="1">
                <a:solidFill>
                  <a:schemeClr val="tx1"/>
                </a:solidFill>
                <a:effectLst/>
                <a:latin typeface="Avenir LT Std 35 Light" panose="020B0402020203020204" pitchFamily="34" charset="0"/>
                <a:ea typeface="+mj-ea"/>
                <a:cs typeface="+mj-cs"/>
              </a:rPr>
              <a:t>Einzelversorgung</a:t>
            </a:r>
            <a:endParaRPr lang="en-DE" sz="2000" b="1" dirty="0" err="1">
              <a:solidFill>
                <a:schemeClr val="tx1"/>
              </a:solidFill>
              <a:effectLst/>
              <a:latin typeface="Avenir LT Std 35 Light" panose="020B0402020203020204" pitchFamily="34" charset="0"/>
              <a:ea typeface="+mj-ea"/>
              <a:cs typeface="+mj-cs"/>
            </a:endParaRPr>
          </a:p>
        </p:txBody>
      </p:sp>
      <p:sp>
        <p:nvSpPr>
          <p:cNvPr id="25" name="Textfeld 24">
            <a:extLst>
              <a:ext uri="{FF2B5EF4-FFF2-40B4-BE49-F238E27FC236}">
                <a16:creationId xmlns:a16="http://schemas.microsoft.com/office/drawing/2014/main" id="{2BC821FE-EFFF-4F12-ACD3-0F4E3AD02F7F}"/>
              </a:ext>
            </a:extLst>
          </p:cNvPr>
          <p:cNvSpPr txBox="1"/>
          <p:nvPr/>
        </p:nvSpPr>
        <p:spPr>
          <a:xfrm>
            <a:off x="2819970" y="1934910"/>
            <a:ext cx="7947512" cy="523220"/>
          </a:xfrm>
          <a:prstGeom prst="rect">
            <a:avLst/>
          </a:prstGeom>
          <a:noFill/>
        </p:spPr>
        <p:txBody>
          <a:bodyPr wrap="square">
            <a:spAutoFit/>
          </a:bodyPr>
          <a:lstStyle/>
          <a:p>
            <a:pPr>
              <a:spcBef>
                <a:spcPts val="0"/>
              </a:spcBef>
              <a:buNone/>
            </a:pPr>
            <a:r>
              <a:rPr lang="de-DE" sz="1400" dirty="0">
                <a:solidFill>
                  <a:schemeClr val="tx1"/>
                </a:solidFill>
                <a:effectLst/>
                <a:latin typeface="Avenir LT Std 45 Book" panose="020B0502020203020204" pitchFamily="34" charset="0"/>
                <a:ea typeface="+mj-ea"/>
                <a:cs typeface="+mj-cs"/>
              </a:rPr>
              <a:t>Bei geplantem Wasserstoffnetz können Eigentümer eine </a:t>
            </a:r>
            <a:r>
              <a:rPr lang="de-DE" sz="1400" b="1" dirty="0">
                <a:solidFill>
                  <a:srgbClr val="7BA2C9"/>
                </a:solidFill>
                <a:effectLst/>
                <a:latin typeface="Avenir LT Std 65 Medium" panose="020B0603020203020204" pitchFamily="34" charset="0"/>
                <a:ea typeface="+mj-ea"/>
                <a:cs typeface="+mj-cs"/>
              </a:rPr>
              <a:t>H</a:t>
            </a:r>
            <a:r>
              <a:rPr lang="de-DE" sz="1400" b="1" baseline="-25000" dirty="0">
                <a:solidFill>
                  <a:srgbClr val="7BA2C9"/>
                </a:solidFill>
                <a:effectLst/>
                <a:latin typeface="Avenir LT Std 65 Medium" panose="020B0603020203020204" pitchFamily="34" charset="0"/>
                <a:ea typeface="+mj-ea"/>
                <a:cs typeface="+mj-cs"/>
              </a:rPr>
              <a:t>2</a:t>
            </a:r>
            <a:r>
              <a:rPr lang="de-DE" sz="1400" b="1" dirty="0">
                <a:solidFill>
                  <a:srgbClr val="7BA2C9"/>
                </a:solidFill>
                <a:effectLst/>
                <a:latin typeface="Avenir LT Std 65 Medium" panose="020B0603020203020204" pitchFamily="34" charset="0"/>
                <a:ea typeface="+mj-ea"/>
                <a:cs typeface="+mj-cs"/>
              </a:rPr>
              <a:t>-Ready-Gasheizung</a:t>
            </a:r>
            <a:r>
              <a:rPr lang="de-DE" sz="1400" dirty="0">
                <a:solidFill>
                  <a:schemeClr val="tx1"/>
                </a:solidFill>
                <a:effectLst/>
                <a:latin typeface="Avenir LT Std 45 Book" panose="020B0502020203020204" pitchFamily="34" charset="0"/>
                <a:ea typeface="+mj-ea"/>
                <a:cs typeface="+mj-cs"/>
              </a:rPr>
              <a:t> einbauen.</a:t>
            </a:r>
          </a:p>
          <a:p>
            <a:pPr>
              <a:spcBef>
                <a:spcPts val="0"/>
              </a:spcBef>
              <a:buNone/>
            </a:pPr>
            <a:r>
              <a:rPr lang="de-DE" sz="1400" dirty="0">
                <a:solidFill>
                  <a:schemeClr val="tx1"/>
                </a:solidFill>
                <a:effectLst/>
                <a:latin typeface="Avenir LT Std 45 Book" panose="020B0502020203020204" pitchFamily="34" charset="0"/>
                <a:ea typeface="+mj-ea"/>
                <a:cs typeface="+mj-cs"/>
              </a:rPr>
              <a:t>Die Heizung muss den gesamten Heizwärmebedarf mit Wasserstoff decken können. </a:t>
            </a:r>
          </a:p>
        </p:txBody>
      </p:sp>
      <p:sp>
        <p:nvSpPr>
          <p:cNvPr id="4" name="Textfeld 3">
            <a:extLst>
              <a:ext uri="{FF2B5EF4-FFF2-40B4-BE49-F238E27FC236}">
                <a16:creationId xmlns:a16="http://schemas.microsoft.com/office/drawing/2014/main" id="{73328C6B-D441-435D-A77B-2A4793BABCB3}"/>
              </a:ext>
            </a:extLst>
          </p:cNvPr>
          <p:cNvSpPr txBox="1"/>
          <p:nvPr/>
        </p:nvSpPr>
        <p:spPr>
          <a:xfrm>
            <a:off x="1451484" y="3398761"/>
            <a:ext cx="7560840" cy="1354217"/>
          </a:xfrm>
          <a:prstGeom prst="rect">
            <a:avLst/>
          </a:prstGeom>
          <a:noFill/>
        </p:spPr>
        <p:txBody>
          <a:bodyPr wrap="square" rtlCol="0">
            <a:spAutoFit/>
          </a:bodyPr>
          <a:lstStyle/>
          <a:p>
            <a:pPr algn="r">
              <a:spcBef>
                <a:spcPts val="0"/>
              </a:spcBef>
              <a:buNone/>
            </a:pPr>
            <a:r>
              <a:rPr lang="de-DE" sz="1400" dirty="0">
                <a:solidFill>
                  <a:schemeClr val="tx1"/>
                </a:solidFill>
                <a:effectLst/>
                <a:latin typeface="Avenir LT Std 45 Book" panose="020B0502020203020204" pitchFamily="34" charset="0"/>
                <a:ea typeface="+mj-ea"/>
                <a:cs typeface="+mj-cs"/>
              </a:rPr>
              <a:t>Bei geplantem Fernwärmenetz wird der Anschluss an das </a:t>
            </a:r>
            <a:r>
              <a:rPr lang="de-DE" sz="1400" b="1" dirty="0">
                <a:solidFill>
                  <a:schemeClr val="accent3">
                    <a:lumMod val="75000"/>
                  </a:schemeClr>
                </a:solidFill>
                <a:effectLst/>
                <a:latin typeface="Avenir LT Std 65 Medium" panose="020B0603020203020204" pitchFamily="34" charset="0"/>
                <a:ea typeface="+mj-ea"/>
                <a:cs typeface="+mj-cs"/>
              </a:rPr>
              <a:t>Wärmenetz</a:t>
            </a:r>
            <a:r>
              <a:rPr lang="de-DE" sz="1400" dirty="0">
                <a:solidFill>
                  <a:schemeClr val="tx1"/>
                </a:solidFill>
                <a:effectLst/>
                <a:latin typeface="Avenir LT Std 45 Book" panose="020B0502020203020204" pitchFamily="34" charset="0"/>
                <a:ea typeface="+mj-ea"/>
                <a:cs typeface="+mj-cs"/>
              </a:rPr>
              <a:t> empfohlen.</a:t>
            </a:r>
          </a:p>
          <a:p>
            <a:pPr algn="r">
              <a:spcBef>
                <a:spcPts val="0"/>
              </a:spcBef>
              <a:buNone/>
            </a:pPr>
            <a:r>
              <a:rPr lang="de-DE" sz="1400" dirty="0">
                <a:solidFill>
                  <a:schemeClr val="tx1"/>
                </a:solidFill>
                <a:effectLst/>
                <a:latin typeface="Avenir LT Std 45 Book" panose="020B0502020203020204" pitchFamily="34" charset="0"/>
                <a:ea typeface="+mj-ea"/>
                <a:cs typeface="+mj-cs"/>
              </a:rPr>
              <a:t>Die Kommunale Wärmeplanung hat keinen Anschlusszwang zur Folge. Die 65-Prozent-EE-Pflicht muss vom Netzbetreiber sichergestellt werden.</a:t>
            </a:r>
          </a:p>
          <a:p>
            <a:pPr>
              <a:spcBef>
                <a:spcPts val="0"/>
              </a:spcBef>
              <a:buNone/>
            </a:pPr>
            <a:endParaRPr lang="de-DE" sz="2000" dirty="0">
              <a:solidFill>
                <a:schemeClr val="tx1"/>
              </a:solidFill>
              <a:effectLst/>
              <a:latin typeface="Avenir LT Std 45 Book" panose="020B0502020203020204" pitchFamily="34" charset="0"/>
              <a:ea typeface="+mj-ea"/>
              <a:cs typeface="+mj-cs"/>
            </a:endParaRPr>
          </a:p>
          <a:p>
            <a:pPr marL="0" indent="0">
              <a:lnSpc>
                <a:spcPts val="2400"/>
              </a:lnSpc>
              <a:spcBef>
                <a:spcPts val="0"/>
              </a:spcBef>
              <a:buNone/>
            </a:pPr>
            <a:endParaRPr lang="en-DE" sz="2000" dirty="0" err="1">
              <a:solidFill>
                <a:schemeClr val="tx1"/>
              </a:solidFill>
              <a:effectLst/>
              <a:ea typeface="+mj-ea"/>
              <a:cs typeface="+mj-cs"/>
            </a:endParaRPr>
          </a:p>
        </p:txBody>
      </p:sp>
      <p:sp>
        <p:nvSpPr>
          <p:cNvPr id="6" name="Textfeld 5">
            <a:extLst>
              <a:ext uri="{FF2B5EF4-FFF2-40B4-BE49-F238E27FC236}">
                <a16:creationId xmlns:a16="http://schemas.microsoft.com/office/drawing/2014/main" id="{C5F835FE-0C35-460E-BE38-6143ABA4372F}"/>
              </a:ext>
            </a:extLst>
          </p:cNvPr>
          <p:cNvSpPr txBox="1"/>
          <p:nvPr/>
        </p:nvSpPr>
        <p:spPr>
          <a:xfrm>
            <a:off x="2819970" y="4972602"/>
            <a:ext cx="7560840" cy="830997"/>
          </a:xfrm>
          <a:prstGeom prst="rect">
            <a:avLst/>
          </a:prstGeom>
          <a:noFill/>
        </p:spPr>
        <p:txBody>
          <a:bodyPr wrap="square" rtlCol="0">
            <a:spAutoFit/>
          </a:bodyPr>
          <a:lstStyle/>
          <a:p>
            <a:pPr>
              <a:spcBef>
                <a:spcPts val="0"/>
              </a:spcBef>
              <a:buNone/>
            </a:pPr>
            <a:r>
              <a:rPr lang="de-DE" sz="1400" dirty="0">
                <a:solidFill>
                  <a:schemeClr val="tx1"/>
                </a:solidFill>
                <a:effectLst/>
                <a:latin typeface="Avenir LT Std 45 Book" panose="020B0502020203020204" pitchFamily="34" charset="0"/>
                <a:ea typeface="+mj-ea"/>
                <a:cs typeface="+mj-cs"/>
              </a:rPr>
              <a:t>Hier gilt die 65-Prozent-EE-Pflicht. Eigentümer dürfen demnach jede Heizungsart</a:t>
            </a:r>
          </a:p>
          <a:p>
            <a:pPr>
              <a:spcBef>
                <a:spcPts val="0"/>
              </a:spcBef>
              <a:buNone/>
            </a:pPr>
            <a:r>
              <a:rPr lang="de-DE" sz="1400" dirty="0">
                <a:solidFill>
                  <a:schemeClr val="tx1"/>
                </a:solidFill>
                <a:effectLst/>
                <a:latin typeface="Avenir LT Std 45 Book" panose="020B0502020203020204" pitchFamily="34" charset="0"/>
                <a:ea typeface="+mj-ea"/>
                <a:cs typeface="+mj-cs"/>
              </a:rPr>
              <a:t>verbauen, solange sie mindestens </a:t>
            </a:r>
            <a:r>
              <a:rPr lang="de-DE" sz="1400" b="1" dirty="0">
                <a:solidFill>
                  <a:schemeClr val="accent3">
                    <a:lumMod val="75000"/>
                  </a:schemeClr>
                </a:solidFill>
                <a:effectLst/>
                <a:latin typeface="Avenir LT Std 65 Medium" panose="020B0603020203020204" pitchFamily="34" charset="0"/>
                <a:ea typeface="+mj-ea"/>
                <a:cs typeface="+mj-cs"/>
              </a:rPr>
              <a:t>65 Prozent erneuerbare Energien </a:t>
            </a:r>
            <a:r>
              <a:rPr lang="de-DE" sz="1400" dirty="0">
                <a:solidFill>
                  <a:schemeClr val="tx1"/>
                </a:solidFill>
                <a:effectLst/>
                <a:latin typeface="Avenir LT Std 45 Book" panose="020B0502020203020204" pitchFamily="34" charset="0"/>
                <a:ea typeface="+mj-ea"/>
                <a:cs typeface="+mj-cs"/>
              </a:rPr>
              <a:t>nutzt. </a:t>
            </a:r>
          </a:p>
          <a:p>
            <a:pPr marL="0" indent="0">
              <a:lnSpc>
                <a:spcPts val="2400"/>
              </a:lnSpc>
              <a:spcBef>
                <a:spcPts val="0"/>
              </a:spcBef>
              <a:buNone/>
            </a:pPr>
            <a:endParaRPr lang="en-DE" sz="2000" dirty="0" err="1">
              <a:solidFill>
                <a:schemeClr val="tx1"/>
              </a:solidFill>
              <a:effectLst/>
              <a:ea typeface="+mj-ea"/>
              <a:cs typeface="+mj-cs"/>
            </a:endParaRPr>
          </a:p>
        </p:txBody>
      </p:sp>
      <p:sp>
        <p:nvSpPr>
          <p:cNvPr id="28" name="Rechteck: abgerundete Ecken 27">
            <a:extLst>
              <a:ext uri="{FF2B5EF4-FFF2-40B4-BE49-F238E27FC236}">
                <a16:creationId xmlns:a16="http://schemas.microsoft.com/office/drawing/2014/main" id="{45027386-603B-44C9-A088-94091F9F4041}"/>
              </a:ext>
            </a:extLst>
          </p:cNvPr>
          <p:cNvSpPr/>
          <p:nvPr/>
        </p:nvSpPr>
        <p:spPr>
          <a:xfrm>
            <a:off x="4944650" y="1540147"/>
            <a:ext cx="700652" cy="373401"/>
          </a:xfrm>
          <a:prstGeom prst="roundRect">
            <a:avLst/>
          </a:prstGeom>
          <a:solidFill>
            <a:srgbClr val="91AED4"/>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400" b="1" dirty="0">
                <a:solidFill>
                  <a:schemeClr val="tx1">
                    <a:lumMod val="75000"/>
                    <a:lumOff val="25000"/>
                  </a:schemeClr>
                </a:solidFill>
                <a:effectLst/>
                <a:latin typeface="Avenir LT Std 35 Light" panose="020B0402020203020204" pitchFamily="34" charset="0"/>
              </a:rPr>
              <a:t>100%</a:t>
            </a:r>
            <a:endParaRPr lang="en-DE" sz="1400" b="1" dirty="0">
              <a:solidFill>
                <a:schemeClr val="tx1">
                  <a:lumMod val="75000"/>
                  <a:lumOff val="25000"/>
                </a:schemeClr>
              </a:solidFill>
              <a:effectLst/>
              <a:latin typeface="Avenir LT Std 35 Light" panose="020B0402020203020204" pitchFamily="34" charset="0"/>
            </a:endParaRPr>
          </a:p>
        </p:txBody>
      </p:sp>
      <p:pic>
        <p:nvPicPr>
          <p:cNvPr id="29" name="Grafik 28">
            <a:extLst>
              <a:ext uri="{FF2B5EF4-FFF2-40B4-BE49-F238E27FC236}">
                <a16:creationId xmlns:a16="http://schemas.microsoft.com/office/drawing/2014/main" id="{D9341E66-57BE-4434-AAB7-48149B978173}"/>
              </a:ext>
            </a:extLst>
          </p:cNvPr>
          <p:cNvPicPr>
            <a:picLocks noChangeAspect="1"/>
          </p:cNvPicPr>
          <p:nvPr/>
        </p:nvPicPr>
        <p:blipFill>
          <a:blip r:embed="rId6"/>
          <a:stretch>
            <a:fillRect/>
          </a:stretch>
        </p:blipFill>
        <p:spPr>
          <a:xfrm>
            <a:off x="5810230" y="1530547"/>
            <a:ext cx="377763" cy="377763"/>
          </a:xfrm>
          <a:prstGeom prst="rect">
            <a:avLst/>
          </a:prstGeom>
        </p:spPr>
      </p:pic>
      <p:sp>
        <p:nvSpPr>
          <p:cNvPr id="30" name="Rechteck: abgerundete Ecken 29">
            <a:extLst>
              <a:ext uri="{FF2B5EF4-FFF2-40B4-BE49-F238E27FC236}">
                <a16:creationId xmlns:a16="http://schemas.microsoft.com/office/drawing/2014/main" id="{F73DEE57-D867-45E2-B10C-A9C8E2454FF9}"/>
              </a:ext>
            </a:extLst>
          </p:cNvPr>
          <p:cNvSpPr/>
          <p:nvPr/>
        </p:nvSpPr>
        <p:spPr>
          <a:xfrm>
            <a:off x="4940680" y="4509120"/>
            <a:ext cx="704622" cy="381771"/>
          </a:xfrm>
          <a:prstGeom prst="roundRect">
            <a:avLst/>
          </a:prstGeom>
          <a:solidFill>
            <a:srgbClr val="F7BC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400" b="1" dirty="0">
                <a:solidFill>
                  <a:srgbClr val="3B3B3B"/>
                </a:solidFill>
                <a:effectLst/>
                <a:latin typeface="Avenir LT Std 35 Light" panose="020B0402020203020204" pitchFamily="34" charset="0"/>
              </a:rPr>
              <a:t>65%</a:t>
            </a:r>
            <a:endParaRPr lang="en-DE" sz="1400" b="1" dirty="0">
              <a:solidFill>
                <a:srgbClr val="3B3B3B"/>
              </a:solidFill>
              <a:effectLst/>
              <a:latin typeface="Avenir LT Std 35 Light" panose="020B0402020203020204" pitchFamily="34" charset="0"/>
            </a:endParaRPr>
          </a:p>
        </p:txBody>
      </p:sp>
      <p:pic>
        <p:nvPicPr>
          <p:cNvPr id="31" name="Grafik 30">
            <a:extLst>
              <a:ext uri="{FF2B5EF4-FFF2-40B4-BE49-F238E27FC236}">
                <a16:creationId xmlns:a16="http://schemas.microsoft.com/office/drawing/2014/main" id="{87D85E0C-02EA-4292-8CE7-0876A0B0148D}"/>
              </a:ext>
            </a:extLst>
          </p:cNvPr>
          <p:cNvPicPr>
            <a:picLocks noChangeAspect="1"/>
          </p:cNvPicPr>
          <p:nvPr/>
        </p:nvPicPr>
        <p:blipFill>
          <a:blip r:embed="rId7"/>
          <a:stretch>
            <a:fillRect/>
          </a:stretch>
        </p:blipFill>
        <p:spPr>
          <a:xfrm>
            <a:off x="5862555" y="4558896"/>
            <a:ext cx="273114" cy="277663"/>
          </a:xfrm>
          <a:prstGeom prst="rect">
            <a:avLst/>
          </a:prstGeom>
        </p:spPr>
      </p:pic>
      <p:sp>
        <p:nvSpPr>
          <p:cNvPr id="19" name="Foliennummer">
            <a:extLst>
              <a:ext uri="{FF2B5EF4-FFF2-40B4-BE49-F238E27FC236}">
                <a16:creationId xmlns:a16="http://schemas.microsoft.com/office/drawing/2014/main" id="{FC25DC45-60F9-49A3-BBFC-45B015A7BE7F}"/>
              </a:ext>
            </a:extLst>
          </p:cNvPr>
          <p:cNvSpPr txBox="1">
            <a:spLocks/>
          </p:cNvSpPr>
          <p:nvPr/>
        </p:nvSpPr>
        <p:spPr bwMode="gray">
          <a:xfrm>
            <a:off x="263352" y="6513564"/>
            <a:ext cx="1008112" cy="288000"/>
          </a:xfrm>
          <a:prstGeom prst="rect">
            <a:avLst/>
          </a:prstGeom>
        </p:spPr>
        <p:txBody>
          <a:bodyPr vert="horz" lIns="0" tIns="0" rIns="0" bIns="0" rtlCol="0" anchor="ctr" anchorCtr="0"/>
          <a:lstStyle>
            <a:defPPr>
              <a:defRPr lang="de-DE"/>
            </a:defPPr>
            <a:lvl1pPr algn="l" rtl="0" fontAlgn="base">
              <a:spcBef>
                <a:spcPct val="20000"/>
              </a:spcBef>
              <a:spcAft>
                <a:spcPct val="0"/>
              </a:spcAft>
              <a:buChar char="•"/>
              <a:defRPr lang="de-DE" sz="1000" kern="1200" cap="none" smtClean="0">
                <a:solidFill>
                  <a:srgbClr val="2C2C2C"/>
                </a:solidFill>
                <a:effectLst/>
                <a:latin typeface="Avenir LT Std 65 Medium" panose="020B0603020203020204" pitchFamily="34" charset="0"/>
                <a:ea typeface="+mn-ea"/>
                <a:cs typeface="+mn-cs"/>
              </a:defRPr>
            </a:lvl1pPr>
            <a:lvl2pPr marL="4572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2pPr>
            <a:lvl3pPr marL="9144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3pPr>
            <a:lvl4pPr marL="13716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4pPr>
            <a:lvl5pPr marL="18288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5pPr>
            <a:lvl6pPr marL="22860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6pPr>
            <a:lvl7pPr marL="27432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7pPr>
            <a:lvl8pPr marL="32004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8pPr>
            <a:lvl9pPr marL="36576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9pPr>
          </a:lstStyle>
          <a:p>
            <a:pPr>
              <a:buFontTx/>
              <a:buNone/>
            </a:pPr>
            <a:r>
              <a:rPr lang="de-DE" dirty="0"/>
              <a:t>Folie </a:t>
            </a:r>
            <a:fld id="{02CEFE82-39F2-4F47-8A0C-D5AB3496FA5C}" type="slidenum">
              <a:rPr smtClean="0"/>
              <a:pPr>
                <a:buFontTx/>
                <a:buNone/>
              </a:pPr>
              <a:t>5</a:t>
            </a:fld>
            <a:endParaRPr dirty="0"/>
          </a:p>
        </p:txBody>
      </p:sp>
    </p:spTree>
    <p:extLst>
      <p:ext uri="{BB962C8B-B14F-4D97-AF65-F5344CB8AC3E}">
        <p14:creationId xmlns:p14="http://schemas.microsoft.com/office/powerpoint/2010/main" val="2955830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21">
            <a:extLst>
              <a:ext uri="{FF2B5EF4-FFF2-40B4-BE49-F238E27FC236}">
                <a16:creationId xmlns:a16="http://schemas.microsoft.com/office/drawing/2014/main" id="{2EDC7552-53AF-4B7F-B753-1EEEE0D17E12}"/>
              </a:ext>
            </a:extLst>
          </p:cNvPr>
          <p:cNvPicPr>
            <a:picLocks noChangeAspect="1"/>
          </p:cNvPicPr>
          <p:nvPr/>
        </p:nvPicPr>
        <p:blipFill rotWithShape="1">
          <a:blip r:embed="rId2">
            <a:extLst>
              <a:ext uri="{28A0092B-C50C-407E-A947-70E740481C1C}">
                <a14:useLocalDpi xmlns:a14="http://schemas.microsoft.com/office/drawing/2010/main" val="0"/>
              </a:ext>
            </a:extLst>
          </a:blip>
          <a:srcRect l="25062"/>
          <a:stretch/>
        </p:blipFill>
        <p:spPr>
          <a:xfrm>
            <a:off x="-2837675" y="0"/>
            <a:ext cx="10443600" cy="6968189"/>
          </a:xfrm>
          <a:prstGeom prst="rect">
            <a:avLst/>
          </a:prstGeom>
        </p:spPr>
      </p:pic>
      <p:sp>
        <p:nvSpPr>
          <p:cNvPr id="23" name="Rechteck 22">
            <a:extLst>
              <a:ext uri="{FF2B5EF4-FFF2-40B4-BE49-F238E27FC236}">
                <a16:creationId xmlns:a16="http://schemas.microsoft.com/office/drawing/2014/main" id="{74D8A6C3-C7AC-4DA8-B9D5-B01E59586CEC}"/>
              </a:ext>
            </a:extLst>
          </p:cNvPr>
          <p:cNvSpPr/>
          <p:nvPr/>
        </p:nvSpPr>
        <p:spPr>
          <a:xfrm flipH="1">
            <a:off x="-1104800" y="0"/>
            <a:ext cx="8791066" cy="6949348"/>
          </a:xfrm>
          <a:prstGeom prst="rect">
            <a:avLst/>
          </a:prstGeom>
          <a:gradFill flip="none" rotWithShape="1">
            <a:gsLst>
              <a:gs pos="0">
                <a:schemeClr val="bg1"/>
              </a:gs>
              <a:gs pos="56000">
                <a:srgbClr val="FFFFFF">
                  <a:alpha val="75000"/>
                </a:srgbClr>
              </a:gs>
              <a:gs pos="100000">
                <a:schemeClr val="bg1">
                  <a:shade val="100000"/>
                  <a:satMod val="115000"/>
                  <a:alpha val="0"/>
                </a:schemeClr>
              </a:gs>
            </a:gsLst>
            <a:lin ang="0" scaled="1"/>
            <a:tileRect/>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a:extLst>
              <a:ext uri="{FF2B5EF4-FFF2-40B4-BE49-F238E27FC236}">
                <a16:creationId xmlns:a16="http://schemas.microsoft.com/office/drawing/2014/main" id="{51EB1FD3-48A5-4D20-B31F-31FA0CEF0D6D}"/>
              </a:ext>
            </a:extLst>
          </p:cNvPr>
          <p:cNvSpPr/>
          <p:nvPr/>
        </p:nvSpPr>
        <p:spPr>
          <a:xfrm>
            <a:off x="7544910" y="6021288"/>
            <a:ext cx="4875223" cy="1164632"/>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Rechteck: abgerundete Ecken 59">
            <a:extLst>
              <a:ext uri="{FF2B5EF4-FFF2-40B4-BE49-F238E27FC236}">
                <a16:creationId xmlns:a16="http://schemas.microsoft.com/office/drawing/2014/main" id="{119006EF-835A-C1A2-9B2A-968F54C1672C}"/>
              </a:ext>
            </a:extLst>
          </p:cNvPr>
          <p:cNvSpPr/>
          <p:nvPr/>
        </p:nvSpPr>
        <p:spPr>
          <a:xfrm>
            <a:off x="1343088" y="976233"/>
            <a:ext cx="10153128" cy="1164632"/>
          </a:xfrm>
          <a:prstGeom prst="roundRect">
            <a:avLst>
              <a:gd name="adj" fmla="val 6238"/>
            </a:avLst>
          </a:prstGeom>
          <a:solidFill>
            <a:schemeClr val="bg1">
              <a:lumMod val="9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Textfeld 46">
            <a:extLst>
              <a:ext uri="{FF2B5EF4-FFF2-40B4-BE49-F238E27FC236}">
                <a16:creationId xmlns:a16="http://schemas.microsoft.com/office/drawing/2014/main" id="{6ACC4567-A2DB-DC95-AAFF-E0CAD63C8166}"/>
              </a:ext>
            </a:extLst>
          </p:cNvPr>
          <p:cNvSpPr txBox="1"/>
          <p:nvPr/>
        </p:nvSpPr>
        <p:spPr>
          <a:xfrm>
            <a:off x="1580331" y="1071346"/>
            <a:ext cx="8446261" cy="696986"/>
          </a:xfrm>
          <a:prstGeom prst="rect">
            <a:avLst/>
          </a:prstGeom>
          <a:noFill/>
        </p:spPr>
        <p:txBody>
          <a:bodyPr wrap="square" rtlCol="0">
            <a:spAutoFit/>
          </a:bodyPr>
          <a:lstStyle/>
          <a:p>
            <a:pPr>
              <a:lnSpc>
                <a:spcPts val="2400"/>
              </a:lnSpc>
              <a:spcBef>
                <a:spcPts val="0"/>
              </a:spcBef>
              <a:buNone/>
            </a:pPr>
            <a:r>
              <a:rPr lang="de-DE" sz="1800" dirty="0">
                <a:solidFill>
                  <a:schemeClr val="tx1"/>
                </a:solidFill>
                <a:effectLst/>
                <a:latin typeface="Avenir LT Std 45 Book" panose="020B0502020203020204" pitchFamily="34" charset="0"/>
                <a:ea typeface="+mj-ea"/>
                <a:cs typeface="+mj-cs"/>
              </a:rPr>
              <a:t>Die kommunale Wärmeplanung zeigt auf, wie Kitzingen bis 2045 klimaneutral beheizt werden kann.</a:t>
            </a:r>
          </a:p>
        </p:txBody>
      </p:sp>
      <p:grpSp>
        <p:nvGrpSpPr>
          <p:cNvPr id="9" name="Gruppieren 8">
            <a:extLst>
              <a:ext uri="{FF2B5EF4-FFF2-40B4-BE49-F238E27FC236}">
                <a16:creationId xmlns:a16="http://schemas.microsoft.com/office/drawing/2014/main" id="{CF9C9AE4-525B-45C2-BD77-5CC239E6398E}"/>
              </a:ext>
            </a:extLst>
          </p:cNvPr>
          <p:cNvGrpSpPr/>
          <p:nvPr/>
        </p:nvGrpSpPr>
        <p:grpSpPr>
          <a:xfrm>
            <a:off x="10910144" y="808924"/>
            <a:ext cx="792000" cy="792000"/>
            <a:chOff x="3876442" y="2120161"/>
            <a:chExt cx="792000" cy="792000"/>
          </a:xfrm>
        </p:grpSpPr>
        <p:sp>
          <p:nvSpPr>
            <p:cNvPr id="10" name="Ellipse 9">
              <a:extLst>
                <a:ext uri="{FF2B5EF4-FFF2-40B4-BE49-F238E27FC236}">
                  <a16:creationId xmlns:a16="http://schemas.microsoft.com/office/drawing/2014/main" id="{F9432AB7-03B0-4F86-9DDD-AC7DCF61B2F2}"/>
                </a:ext>
              </a:extLst>
            </p:cNvPr>
            <p:cNvSpPr/>
            <p:nvPr/>
          </p:nvSpPr>
          <p:spPr>
            <a:xfrm>
              <a:off x="3876442" y="2120161"/>
              <a:ext cx="792000" cy="792000"/>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2" name="Gruppieren 11">
              <a:extLst>
                <a:ext uri="{FF2B5EF4-FFF2-40B4-BE49-F238E27FC236}">
                  <a16:creationId xmlns:a16="http://schemas.microsoft.com/office/drawing/2014/main" id="{7E30EFE5-F41E-4D24-B552-DDAC3009B554}"/>
                </a:ext>
              </a:extLst>
            </p:cNvPr>
            <p:cNvGrpSpPr>
              <a:grpSpLocks noChangeAspect="1"/>
            </p:cNvGrpSpPr>
            <p:nvPr/>
          </p:nvGrpSpPr>
          <p:grpSpPr>
            <a:xfrm>
              <a:off x="4007768" y="2204864"/>
              <a:ext cx="573617" cy="578797"/>
              <a:chOff x="6407554" y="4227135"/>
              <a:chExt cx="664846" cy="670850"/>
            </a:xfrm>
          </p:grpSpPr>
          <p:sp>
            <p:nvSpPr>
              <p:cNvPr id="13" name="Freihandform: Form 1667">
                <a:extLst>
                  <a:ext uri="{FF2B5EF4-FFF2-40B4-BE49-F238E27FC236}">
                    <a16:creationId xmlns:a16="http://schemas.microsoft.com/office/drawing/2014/main" id="{F531F85E-A9F3-402F-8F7F-289ACC8B53F7}"/>
                  </a:ext>
                </a:extLst>
              </p:cNvPr>
              <p:cNvSpPr/>
              <p:nvPr/>
            </p:nvSpPr>
            <p:spPr>
              <a:xfrm>
                <a:off x="6407554" y="4281174"/>
                <a:ext cx="616811" cy="616811"/>
              </a:xfrm>
              <a:custGeom>
                <a:avLst/>
                <a:gdLst>
                  <a:gd name="connsiteX0" fmla="*/ 539164 w 616811"/>
                  <a:gd name="connsiteY0" fmla="*/ 118859 h 616811"/>
                  <a:gd name="connsiteX1" fmla="*/ 607395 w 616811"/>
                  <a:gd name="connsiteY1" fmla="*/ 308815 h 616811"/>
                  <a:gd name="connsiteX2" fmla="*/ 308815 w 616811"/>
                  <a:gd name="connsiteY2" fmla="*/ 607395 h 616811"/>
                  <a:gd name="connsiteX3" fmla="*/ 10235 w 616811"/>
                  <a:gd name="connsiteY3" fmla="*/ 308815 h 616811"/>
                  <a:gd name="connsiteX4" fmla="*/ 308815 w 616811"/>
                  <a:gd name="connsiteY4" fmla="*/ 10235 h 616811"/>
                  <a:gd name="connsiteX5" fmla="*/ 496042 w 616811"/>
                  <a:gd name="connsiteY5" fmla="*/ 76283 h 61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811" h="616811">
                    <a:moveTo>
                      <a:pt x="539164" y="118859"/>
                    </a:moveTo>
                    <a:cubicBezTo>
                      <a:pt x="587199" y="173444"/>
                      <a:pt x="607395" y="236763"/>
                      <a:pt x="607395" y="308815"/>
                    </a:cubicBezTo>
                    <a:cubicBezTo>
                      <a:pt x="607395" y="473662"/>
                      <a:pt x="473662" y="607395"/>
                      <a:pt x="308815" y="607395"/>
                    </a:cubicBezTo>
                    <a:cubicBezTo>
                      <a:pt x="143968" y="607395"/>
                      <a:pt x="10235" y="473662"/>
                      <a:pt x="10235" y="308815"/>
                    </a:cubicBezTo>
                    <a:cubicBezTo>
                      <a:pt x="10235" y="143968"/>
                      <a:pt x="143968" y="10235"/>
                      <a:pt x="308815" y="10235"/>
                    </a:cubicBezTo>
                    <a:cubicBezTo>
                      <a:pt x="378684" y="10235"/>
                      <a:pt x="445823" y="32069"/>
                      <a:pt x="496042" y="76283"/>
                    </a:cubicBezTo>
                  </a:path>
                </a:pathLst>
              </a:custGeom>
              <a:no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4" name="Freihandform: Form 1668">
                <a:extLst>
                  <a:ext uri="{FF2B5EF4-FFF2-40B4-BE49-F238E27FC236}">
                    <a16:creationId xmlns:a16="http://schemas.microsoft.com/office/drawing/2014/main" id="{4303E0DB-C436-4E55-8E24-E395C7028404}"/>
                  </a:ext>
                </a:extLst>
              </p:cNvPr>
              <p:cNvSpPr/>
              <p:nvPr/>
            </p:nvSpPr>
            <p:spPr>
              <a:xfrm>
                <a:off x="6536921" y="4410541"/>
                <a:ext cx="354803" cy="354803"/>
              </a:xfrm>
              <a:custGeom>
                <a:avLst/>
                <a:gdLst>
                  <a:gd name="connsiteX0" fmla="*/ 318094 w 354802"/>
                  <a:gd name="connsiteY0" fmla="*/ 82287 h 354802"/>
                  <a:gd name="connsiteX1" fmla="*/ 348662 w 354802"/>
                  <a:gd name="connsiteY1" fmla="*/ 179448 h 354802"/>
                  <a:gd name="connsiteX2" fmla="*/ 179448 w 354802"/>
                  <a:gd name="connsiteY2" fmla="*/ 348662 h 354802"/>
                  <a:gd name="connsiteX3" fmla="*/ 10235 w 354802"/>
                  <a:gd name="connsiteY3" fmla="*/ 179448 h 354802"/>
                  <a:gd name="connsiteX4" fmla="*/ 179448 w 354802"/>
                  <a:gd name="connsiteY4" fmla="*/ 10235 h 354802"/>
                  <a:gd name="connsiteX5" fmla="*/ 274972 w 354802"/>
                  <a:gd name="connsiteY5" fmla="*/ 39711 h 35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802" h="354802">
                    <a:moveTo>
                      <a:pt x="318094" y="82287"/>
                    </a:moveTo>
                    <a:cubicBezTo>
                      <a:pt x="335562" y="99208"/>
                      <a:pt x="348662" y="143968"/>
                      <a:pt x="348662" y="179448"/>
                    </a:cubicBezTo>
                    <a:cubicBezTo>
                      <a:pt x="348662" y="272789"/>
                      <a:pt x="272789" y="348662"/>
                      <a:pt x="179448" y="348662"/>
                    </a:cubicBezTo>
                    <a:cubicBezTo>
                      <a:pt x="86108" y="348662"/>
                      <a:pt x="10235" y="272789"/>
                      <a:pt x="10235" y="179448"/>
                    </a:cubicBezTo>
                    <a:cubicBezTo>
                      <a:pt x="10235" y="86108"/>
                      <a:pt x="86108" y="10235"/>
                      <a:pt x="179448" y="10235"/>
                    </a:cubicBezTo>
                    <a:cubicBezTo>
                      <a:pt x="213291" y="10235"/>
                      <a:pt x="250409" y="20060"/>
                      <a:pt x="274972" y="39711"/>
                    </a:cubicBezTo>
                  </a:path>
                </a:pathLst>
              </a:custGeom>
              <a:no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5" name="Freihandform: Form 1669">
                <a:extLst>
                  <a:ext uri="{FF2B5EF4-FFF2-40B4-BE49-F238E27FC236}">
                    <a16:creationId xmlns:a16="http://schemas.microsoft.com/office/drawing/2014/main" id="{95DC433D-18D3-4936-B56C-67D304E1FC76}"/>
                  </a:ext>
                </a:extLst>
              </p:cNvPr>
              <p:cNvSpPr/>
              <p:nvPr/>
            </p:nvSpPr>
            <p:spPr>
              <a:xfrm>
                <a:off x="6965959" y="4256611"/>
                <a:ext cx="16376" cy="76419"/>
              </a:xfrm>
              <a:custGeom>
                <a:avLst/>
                <a:gdLst>
                  <a:gd name="connsiteX0" fmla="*/ 10235 w 16375"/>
                  <a:gd name="connsiteY0" fmla="*/ 69187 h 76419"/>
                  <a:gd name="connsiteX1" fmla="*/ 10235 w 16375"/>
                  <a:gd name="connsiteY1" fmla="*/ 10235 h 76419"/>
                </a:gdLst>
                <a:ahLst/>
                <a:cxnLst>
                  <a:cxn ang="0">
                    <a:pos x="connsiteX0" y="connsiteY0"/>
                  </a:cxn>
                  <a:cxn ang="0">
                    <a:pos x="connsiteX1" y="connsiteY1"/>
                  </a:cxn>
                </a:cxnLst>
                <a:rect l="l" t="t" r="r" b="b"/>
                <a:pathLst>
                  <a:path w="16375" h="76419">
                    <a:moveTo>
                      <a:pt x="10235" y="69187"/>
                    </a:moveTo>
                    <a:lnTo>
                      <a:pt x="10235" y="10235"/>
                    </a:lnTo>
                  </a:path>
                </a:pathLst>
              </a:custGeom>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6" name="Freihandform: Form 1670">
                <a:extLst>
                  <a:ext uri="{FF2B5EF4-FFF2-40B4-BE49-F238E27FC236}">
                    <a16:creationId xmlns:a16="http://schemas.microsoft.com/office/drawing/2014/main" id="{E35A832E-D0AE-4DFF-9F72-34D40C8EA923}"/>
                  </a:ext>
                </a:extLst>
              </p:cNvPr>
              <p:cNvSpPr/>
              <p:nvPr/>
            </p:nvSpPr>
            <p:spPr>
              <a:xfrm>
                <a:off x="6935937" y="4284449"/>
                <a:ext cx="16376" cy="76419"/>
              </a:xfrm>
              <a:custGeom>
                <a:avLst/>
                <a:gdLst>
                  <a:gd name="connsiteX0" fmla="*/ 10235 w 16375"/>
                  <a:gd name="connsiteY0" fmla="*/ 69187 h 76419"/>
                  <a:gd name="connsiteX1" fmla="*/ 10235 w 16375"/>
                  <a:gd name="connsiteY1" fmla="*/ 10235 h 76419"/>
                </a:gdLst>
                <a:ahLst/>
                <a:cxnLst>
                  <a:cxn ang="0">
                    <a:pos x="connsiteX0" y="connsiteY0"/>
                  </a:cxn>
                  <a:cxn ang="0">
                    <a:pos x="connsiteX1" y="connsiteY1"/>
                  </a:cxn>
                </a:cxnLst>
                <a:rect l="l" t="t" r="r" b="b"/>
                <a:pathLst>
                  <a:path w="16375" h="76419">
                    <a:moveTo>
                      <a:pt x="10235" y="69187"/>
                    </a:moveTo>
                    <a:lnTo>
                      <a:pt x="10235" y="10235"/>
                    </a:lnTo>
                  </a:path>
                </a:pathLst>
              </a:custGeom>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7" name="Freihandform: Form 1671">
                <a:extLst>
                  <a:ext uri="{FF2B5EF4-FFF2-40B4-BE49-F238E27FC236}">
                    <a16:creationId xmlns:a16="http://schemas.microsoft.com/office/drawing/2014/main" id="{91DBC43D-10ED-4306-940E-EE2ADE5C2211}"/>
                  </a:ext>
                </a:extLst>
              </p:cNvPr>
              <p:cNvSpPr/>
              <p:nvPr/>
            </p:nvSpPr>
            <p:spPr>
              <a:xfrm>
                <a:off x="6996527" y="4227135"/>
                <a:ext cx="16376" cy="76419"/>
              </a:xfrm>
              <a:custGeom>
                <a:avLst/>
                <a:gdLst>
                  <a:gd name="connsiteX0" fmla="*/ 10235 w 16375"/>
                  <a:gd name="connsiteY0" fmla="*/ 69187 h 76419"/>
                  <a:gd name="connsiteX1" fmla="*/ 10235 w 16375"/>
                  <a:gd name="connsiteY1" fmla="*/ 10235 h 76419"/>
                </a:gdLst>
                <a:ahLst/>
                <a:cxnLst>
                  <a:cxn ang="0">
                    <a:pos x="connsiteX0" y="connsiteY0"/>
                  </a:cxn>
                  <a:cxn ang="0">
                    <a:pos x="connsiteX1" y="connsiteY1"/>
                  </a:cxn>
                </a:cxnLst>
                <a:rect l="l" t="t" r="r" b="b"/>
                <a:pathLst>
                  <a:path w="16375" h="76419">
                    <a:moveTo>
                      <a:pt x="10235" y="69187"/>
                    </a:moveTo>
                    <a:lnTo>
                      <a:pt x="10235" y="10235"/>
                    </a:lnTo>
                  </a:path>
                </a:pathLst>
              </a:custGeom>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8" name="Freihandform: Form 1672">
                <a:extLst>
                  <a:ext uri="{FF2B5EF4-FFF2-40B4-BE49-F238E27FC236}">
                    <a16:creationId xmlns:a16="http://schemas.microsoft.com/office/drawing/2014/main" id="{8EB160DC-3777-4C87-A2B8-9AA5270868A5}"/>
                  </a:ext>
                </a:extLst>
              </p:cNvPr>
              <p:cNvSpPr/>
              <p:nvPr/>
            </p:nvSpPr>
            <p:spPr>
              <a:xfrm>
                <a:off x="6966505" y="4315563"/>
                <a:ext cx="76419" cy="16376"/>
              </a:xfrm>
              <a:custGeom>
                <a:avLst/>
                <a:gdLst>
                  <a:gd name="connsiteX0" fmla="*/ 10235 w 76419"/>
                  <a:gd name="connsiteY0" fmla="*/ 10235 h 16375"/>
                  <a:gd name="connsiteX1" fmla="*/ 69187 w 76419"/>
                  <a:gd name="connsiteY1" fmla="*/ 10235 h 16375"/>
                </a:gdLst>
                <a:ahLst/>
                <a:cxnLst>
                  <a:cxn ang="0">
                    <a:pos x="connsiteX0" y="connsiteY0"/>
                  </a:cxn>
                  <a:cxn ang="0">
                    <a:pos x="connsiteX1" y="connsiteY1"/>
                  </a:cxn>
                </a:cxnLst>
                <a:rect l="l" t="t" r="r" b="b"/>
                <a:pathLst>
                  <a:path w="76419" h="16375">
                    <a:moveTo>
                      <a:pt x="10235" y="10235"/>
                    </a:moveTo>
                    <a:lnTo>
                      <a:pt x="69187" y="10235"/>
                    </a:lnTo>
                  </a:path>
                </a:pathLst>
              </a:custGeom>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9" name="Freihandform: Form 1673">
                <a:extLst>
                  <a:ext uri="{FF2B5EF4-FFF2-40B4-BE49-F238E27FC236}">
                    <a16:creationId xmlns:a16="http://schemas.microsoft.com/office/drawing/2014/main" id="{07EDECEA-0ECA-485E-853C-BA654BD679E3}"/>
                  </a:ext>
                </a:extLst>
              </p:cNvPr>
              <p:cNvSpPr/>
              <p:nvPr/>
            </p:nvSpPr>
            <p:spPr>
              <a:xfrm>
                <a:off x="6938121" y="4345584"/>
                <a:ext cx="76419" cy="16376"/>
              </a:xfrm>
              <a:custGeom>
                <a:avLst/>
                <a:gdLst>
                  <a:gd name="connsiteX0" fmla="*/ 10235 w 76419"/>
                  <a:gd name="connsiteY0" fmla="*/ 10235 h 16375"/>
                  <a:gd name="connsiteX1" fmla="*/ 69187 w 76419"/>
                  <a:gd name="connsiteY1" fmla="*/ 10235 h 16375"/>
                </a:gdLst>
                <a:ahLst/>
                <a:cxnLst>
                  <a:cxn ang="0">
                    <a:pos x="connsiteX0" y="connsiteY0"/>
                  </a:cxn>
                  <a:cxn ang="0">
                    <a:pos x="connsiteX1" y="connsiteY1"/>
                  </a:cxn>
                </a:cxnLst>
                <a:rect l="l" t="t" r="r" b="b"/>
                <a:pathLst>
                  <a:path w="76419" h="16375">
                    <a:moveTo>
                      <a:pt x="10235" y="10235"/>
                    </a:moveTo>
                    <a:lnTo>
                      <a:pt x="69187" y="10235"/>
                    </a:lnTo>
                  </a:path>
                </a:pathLst>
              </a:custGeom>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0" name="Freihandform: Form 1674">
                <a:extLst>
                  <a:ext uri="{FF2B5EF4-FFF2-40B4-BE49-F238E27FC236}">
                    <a16:creationId xmlns:a16="http://schemas.microsoft.com/office/drawing/2014/main" id="{E0882D68-7FE2-4077-B1FD-7291E93081D1}"/>
                  </a:ext>
                </a:extLst>
              </p:cNvPr>
              <p:cNvSpPr/>
              <p:nvPr/>
            </p:nvSpPr>
            <p:spPr>
              <a:xfrm>
                <a:off x="6995981" y="4284995"/>
                <a:ext cx="76419" cy="16376"/>
              </a:xfrm>
              <a:custGeom>
                <a:avLst/>
                <a:gdLst>
                  <a:gd name="connsiteX0" fmla="*/ 10235 w 76419"/>
                  <a:gd name="connsiteY0" fmla="*/ 10235 h 16375"/>
                  <a:gd name="connsiteX1" fmla="*/ 69186 w 76419"/>
                  <a:gd name="connsiteY1" fmla="*/ 10235 h 16375"/>
                </a:gdLst>
                <a:ahLst/>
                <a:cxnLst>
                  <a:cxn ang="0">
                    <a:pos x="connsiteX0" y="connsiteY0"/>
                  </a:cxn>
                  <a:cxn ang="0">
                    <a:pos x="connsiteX1" y="connsiteY1"/>
                  </a:cxn>
                </a:cxnLst>
                <a:rect l="l" t="t" r="r" b="b"/>
                <a:pathLst>
                  <a:path w="76419" h="16375">
                    <a:moveTo>
                      <a:pt x="10235" y="10235"/>
                    </a:moveTo>
                    <a:lnTo>
                      <a:pt x="69186" y="10235"/>
                    </a:lnTo>
                  </a:path>
                </a:pathLst>
              </a:custGeom>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1" name="Freihandform: Form 1675">
                <a:extLst>
                  <a:ext uri="{FF2B5EF4-FFF2-40B4-BE49-F238E27FC236}">
                    <a16:creationId xmlns:a16="http://schemas.microsoft.com/office/drawing/2014/main" id="{E9DAFFA2-365E-45AE-A5FB-AA1B5DC1326D}"/>
                  </a:ext>
                </a:extLst>
              </p:cNvPr>
              <p:cNvSpPr/>
              <p:nvPr/>
            </p:nvSpPr>
            <p:spPr>
              <a:xfrm>
                <a:off x="6649366" y="4286087"/>
                <a:ext cx="365720" cy="365720"/>
              </a:xfrm>
              <a:custGeom>
                <a:avLst/>
                <a:gdLst>
                  <a:gd name="connsiteX0" fmla="*/ 122680 w 365719"/>
                  <a:gd name="connsiteY0" fmla="*/ 303902 h 365719"/>
                  <a:gd name="connsiteX1" fmla="*/ 66457 w 365719"/>
                  <a:gd name="connsiteY1" fmla="*/ 360125 h 365719"/>
                  <a:gd name="connsiteX2" fmla="*/ 10235 w 365719"/>
                  <a:gd name="connsiteY2" fmla="*/ 303902 h 365719"/>
                  <a:gd name="connsiteX3" fmla="*/ 66457 w 365719"/>
                  <a:gd name="connsiteY3" fmla="*/ 247680 h 365719"/>
                  <a:gd name="connsiteX4" fmla="*/ 69186 w 365719"/>
                  <a:gd name="connsiteY4" fmla="*/ 247680 h 365719"/>
                  <a:gd name="connsiteX5" fmla="*/ 66457 w 365719"/>
                  <a:gd name="connsiteY5" fmla="*/ 303902 h 365719"/>
                  <a:gd name="connsiteX6" fmla="*/ 357396 w 365719"/>
                  <a:gd name="connsiteY6" fmla="*/ 10235 h 36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719" h="365719">
                    <a:moveTo>
                      <a:pt x="122680" y="303902"/>
                    </a:moveTo>
                    <a:cubicBezTo>
                      <a:pt x="122680" y="335016"/>
                      <a:pt x="97571" y="360125"/>
                      <a:pt x="66457" y="360125"/>
                    </a:cubicBezTo>
                    <a:cubicBezTo>
                      <a:pt x="35344" y="360125"/>
                      <a:pt x="10235" y="335016"/>
                      <a:pt x="10235" y="303902"/>
                    </a:cubicBezTo>
                    <a:cubicBezTo>
                      <a:pt x="10235" y="272789"/>
                      <a:pt x="35344" y="247680"/>
                      <a:pt x="66457" y="247680"/>
                    </a:cubicBezTo>
                    <a:lnTo>
                      <a:pt x="69186" y="247680"/>
                    </a:lnTo>
                    <a:lnTo>
                      <a:pt x="66457" y="303902"/>
                    </a:lnTo>
                    <a:lnTo>
                      <a:pt x="357396" y="10235"/>
                    </a:lnTo>
                  </a:path>
                </a:pathLst>
              </a:custGeom>
              <a:no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grpSp>
      </p:grpSp>
    </p:spTree>
    <p:extLst>
      <p:ext uri="{BB962C8B-B14F-4D97-AF65-F5344CB8AC3E}">
        <p14:creationId xmlns:p14="http://schemas.microsoft.com/office/powerpoint/2010/main" val="3779063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Rechteck: abgerundete Ecken 59">
            <a:extLst>
              <a:ext uri="{FF2B5EF4-FFF2-40B4-BE49-F238E27FC236}">
                <a16:creationId xmlns:a16="http://schemas.microsoft.com/office/drawing/2014/main" id="{119006EF-835A-C1A2-9B2A-968F54C1672C}"/>
              </a:ext>
            </a:extLst>
          </p:cNvPr>
          <p:cNvSpPr/>
          <p:nvPr/>
        </p:nvSpPr>
        <p:spPr>
          <a:xfrm>
            <a:off x="191344" y="1076694"/>
            <a:ext cx="13033448" cy="5304633"/>
          </a:xfrm>
          <a:prstGeom prst="roundRect">
            <a:avLst>
              <a:gd name="adj" fmla="val 6238"/>
            </a:avLst>
          </a:prstGeom>
          <a:solidFill>
            <a:schemeClr val="bg1">
              <a:lumMod val="9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3" name="Gerader Verbinder 12">
            <a:extLst>
              <a:ext uri="{FF2B5EF4-FFF2-40B4-BE49-F238E27FC236}">
                <a16:creationId xmlns:a16="http://schemas.microsoft.com/office/drawing/2014/main" id="{B9E7FBF2-D365-4F93-4EBB-E4CCAD80A7C1}"/>
              </a:ext>
            </a:extLst>
          </p:cNvPr>
          <p:cNvCxnSpPr>
            <a:cxnSpLocks/>
          </p:cNvCxnSpPr>
          <p:nvPr/>
        </p:nvCxnSpPr>
        <p:spPr>
          <a:xfrm>
            <a:off x="-312712" y="3306880"/>
            <a:ext cx="12889432" cy="0"/>
          </a:xfrm>
          <a:prstGeom prst="line">
            <a:avLst/>
          </a:prstGeom>
          <a:ln w="38100">
            <a:solidFill>
              <a:srgbClr val="3B3B3B"/>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6636E1F0-072F-D552-84C7-8248D21C3027}"/>
              </a:ext>
            </a:extLst>
          </p:cNvPr>
          <p:cNvSpPr txBox="1"/>
          <p:nvPr/>
        </p:nvSpPr>
        <p:spPr>
          <a:xfrm>
            <a:off x="739227" y="4302331"/>
            <a:ext cx="2762165" cy="954107"/>
          </a:xfrm>
          <a:prstGeom prst="rect">
            <a:avLst/>
          </a:prstGeom>
          <a:noFill/>
        </p:spPr>
        <p:txBody>
          <a:bodyPr wrap="square" rtlCol="0">
            <a:spAutoFit/>
          </a:bodyPr>
          <a:lstStyle/>
          <a:p>
            <a:pPr>
              <a:lnSpc>
                <a:spcPts val="2400"/>
              </a:lnSpc>
              <a:spcBef>
                <a:spcPts val="0"/>
              </a:spcBef>
              <a:buNone/>
            </a:pPr>
            <a:r>
              <a:rPr lang="de-DE" sz="1400" b="1" dirty="0">
                <a:solidFill>
                  <a:schemeClr val="tx1"/>
                </a:solidFill>
                <a:effectLst/>
                <a:latin typeface="Avenir LT Std 45 Book" panose="020B0502020203020204" pitchFamily="34" charset="0"/>
                <a:ea typeface="+mj-ea"/>
                <a:cs typeface="+mj-cs"/>
              </a:rPr>
              <a:t>Bestandsanalyse</a:t>
            </a:r>
          </a:p>
          <a:p>
            <a:pPr marL="171450" indent="-171450">
              <a:spcBef>
                <a:spcPts val="0"/>
              </a:spcBef>
              <a:spcAft>
                <a:spcPts val="0"/>
              </a:spcAft>
            </a:pPr>
            <a:r>
              <a:rPr lang="de-DE" sz="1200" dirty="0">
                <a:solidFill>
                  <a:schemeClr val="tx1"/>
                </a:solidFill>
                <a:effectLst/>
                <a:latin typeface="Avenir LT Std 45 Book" panose="020B0502020203020204" pitchFamily="34" charset="0"/>
                <a:ea typeface="+mj-ea"/>
                <a:cs typeface="+mj-cs"/>
              </a:rPr>
              <a:t>Verbrauchsdaten</a:t>
            </a:r>
          </a:p>
          <a:p>
            <a:pPr marL="171450" indent="-171450">
              <a:spcBef>
                <a:spcPts val="0"/>
              </a:spcBef>
              <a:spcAft>
                <a:spcPts val="0"/>
              </a:spcAft>
            </a:pPr>
            <a:r>
              <a:rPr lang="de-DE" sz="1200" dirty="0">
                <a:solidFill>
                  <a:schemeClr val="tx1"/>
                </a:solidFill>
                <a:effectLst/>
                <a:latin typeface="Avenir LT Std 45 Book" panose="020B0502020203020204" pitchFamily="34" charset="0"/>
                <a:ea typeface="+mj-ea"/>
                <a:cs typeface="+mj-cs"/>
              </a:rPr>
              <a:t>Erzeugerstruktur, Netze, Speicher</a:t>
            </a:r>
          </a:p>
          <a:p>
            <a:pPr marL="171450" indent="-171450">
              <a:spcBef>
                <a:spcPts val="0"/>
              </a:spcBef>
              <a:spcAft>
                <a:spcPts val="0"/>
              </a:spcAft>
            </a:pPr>
            <a:r>
              <a:rPr lang="de-DE" sz="1200" dirty="0">
                <a:solidFill>
                  <a:schemeClr val="tx1"/>
                </a:solidFill>
                <a:effectLst/>
                <a:latin typeface="Avenir LT Std 45 Book" panose="020B0502020203020204" pitchFamily="34" charset="0"/>
                <a:ea typeface="+mj-ea"/>
                <a:cs typeface="+mj-cs"/>
              </a:rPr>
              <a:t>Gebäudetypografie</a:t>
            </a:r>
          </a:p>
        </p:txBody>
      </p:sp>
      <p:sp>
        <p:nvSpPr>
          <p:cNvPr id="70" name="Textfeld 69">
            <a:extLst>
              <a:ext uri="{FF2B5EF4-FFF2-40B4-BE49-F238E27FC236}">
                <a16:creationId xmlns:a16="http://schemas.microsoft.com/office/drawing/2014/main" id="{C1AE92B0-4C88-B634-26A3-DE294CE29DF3}"/>
              </a:ext>
            </a:extLst>
          </p:cNvPr>
          <p:cNvSpPr txBox="1"/>
          <p:nvPr/>
        </p:nvSpPr>
        <p:spPr>
          <a:xfrm>
            <a:off x="621955" y="338895"/>
            <a:ext cx="11273546" cy="738664"/>
          </a:xfrm>
          <a:prstGeom prst="rect">
            <a:avLst/>
          </a:prstGeom>
          <a:noFill/>
        </p:spPr>
        <p:txBody>
          <a:bodyPr wrap="square">
            <a:spAutoFit/>
          </a:bodyPr>
          <a:lstStyle/>
          <a:p>
            <a:pPr>
              <a:spcBef>
                <a:spcPts val="0"/>
              </a:spcBef>
              <a:buNone/>
            </a:pPr>
            <a:r>
              <a:rPr lang="de-DE" sz="2800" b="1" dirty="0">
                <a:solidFill>
                  <a:srgbClr val="F7B105"/>
                </a:solidFill>
                <a:effectLst/>
                <a:latin typeface="Avenir LT Std 35 Light" panose="020B0402020203020204" pitchFamily="34" charset="0"/>
                <a:cs typeface="Segoe UI Light" panose="020B0502040204020203" pitchFamily="34" charset="0"/>
              </a:rPr>
              <a:t>Vorgehensweise bei der kommunalen Wärmeplanung</a:t>
            </a:r>
          </a:p>
          <a:p>
            <a:pPr>
              <a:spcBef>
                <a:spcPts val="0"/>
              </a:spcBef>
            </a:pPr>
            <a:endParaRPr lang="de-DE" sz="1400" b="1" dirty="0">
              <a:solidFill>
                <a:srgbClr val="F7B105"/>
              </a:solidFill>
              <a:effectLst/>
              <a:latin typeface="Avenir LT Std 35 Light" panose="020B0402020203020204" pitchFamily="34" charset="0"/>
              <a:cs typeface="Segoe UI Light" panose="020B0502040204020203" pitchFamily="34" charset="0"/>
            </a:endParaRPr>
          </a:p>
        </p:txBody>
      </p:sp>
      <p:grpSp>
        <p:nvGrpSpPr>
          <p:cNvPr id="46" name="Gruppieren 45"/>
          <p:cNvGrpSpPr/>
          <p:nvPr/>
        </p:nvGrpSpPr>
        <p:grpSpPr>
          <a:xfrm>
            <a:off x="3834988" y="2905441"/>
            <a:ext cx="792000" cy="792000"/>
            <a:chOff x="3876442" y="2120161"/>
            <a:chExt cx="792000" cy="792000"/>
          </a:xfrm>
        </p:grpSpPr>
        <p:sp>
          <p:nvSpPr>
            <p:cNvPr id="101" name="Ellipse 100">
              <a:extLst>
                <a:ext uri="{FF2B5EF4-FFF2-40B4-BE49-F238E27FC236}">
                  <a16:creationId xmlns:a16="http://schemas.microsoft.com/office/drawing/2014/main" id="{E5C3F51D-4C7C-A3D6-B2C4-F2A9D838C7E9}"/>
                </a:ext>
              </a:extLst>
            </p:cNvPr>
            <p:cNvSpPr/>
            <p:nvPr/>
          </p:nvSpPr>
          <p:spPr>
            <a:xfrm>
              <a:off x="3876442" y="2120161"/>
              <a:ext cx="792000" cy="792000"/>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91" name="Gruppieren 90">
              <a:extLst>
                <a:ext uri="{FF2B5EF4-FFF2-40B4-BE49-F238E27FC236}">
                  <a16:creationId xmlns:a16="http://schemas.microsoft.com/office/drawing/2014/main" id="{2F6EA86E-EA66-9CF2-E1B1-5F90A5BD9FC1}"/>
                </a:ext>
              </a:extLst>
            </p:cNvPr>
            <p:cNvGrpSpPr>
              <a:grpSpLocks noChangeAspect="1"/>
            </p:cNvGrpSpPr>
            <p:nvPr/>
          </p:nvGrpSpPr>
          <p:grpSpPr>
            <a:xfrm>
              <a:off x="4007768" y="2204864"/>
              <a:ext cx="573617" cy="578797"/>
              <a:chOff x="6407554" y="4227135"/>
              <a:chExt cx="664846" cy="670850"/>
            </a:xfrm>
          </p:grpSpPr>
          <p:sp>
            <p:nvSpPr>
              <p:cNvPr id="92" name="Freihandform: Form 1667">
                <a:extLst>
                  <a:ext uri="{FF2B5EF4-FFF2-40B4-BE49-F238E27FC236}">
                    <a16:creationId xmlns:a16="http://schemas.microsoft.com/office/drawing/2014/main" id="{F5BBE246-AF49-1748-D994-2A4F6E5F6565}"/>
                  </a:ext>
                </a:extLst>
              </p:cNvPr>
              <p:cNvSpPr/>
              <p:nvPr/>
            </p:nvSpPr>
            <p:spPr>
              <a:xfrm>
                <a:off x="6407554" y="4281174"/>
                <a:ext cx="616811" cy="616811"/>
              </a:xfrm>
              <a:custGeom>
                <a:avLst/>
                <a:gdLst>
                  <a:gd name="connsiteX0" fmla="*/ 539164 w 616811"/>
                  <a:gd name="connsiteY0" fmla="*/ 118859 h 616811"/>
                  <a:gd name="connsiteX1" fmla="*/ 607395 w 616811"/>
                  <a:gd name="connsiteY1" fmla="*/ 308815 h 616811"/>
                  <a:gd name="connsiteX2" fmla="*/ 308815 w 616811"/>
                  <a:gd name="connsiteY2" fmla="*/ 607395 h 616811"/>
                  <a:gd name="connsiteX3" fmla="*/ 10235 w 616811"/>
                  <a:gd name="connsiteY3" fmla="*/ 308815 h 616811"/>
                  <a:gd name="connsiteX4" fmla="*/ 308815 w 616811"/>
                  <a:gd name="connsiteY4" fmla="*/ 10235 h 616811"/>
                  <a:gd name="connsiteX5" fmla="*/ 496042 w 616811"/>
                  <a:gd name="connsiteY5" fmla="*/ 76283 h 61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811" h="616811">
                    <a:moveTo>
                      <a:pt x="539164" y="118859"/>
                    </a:moveTo>
                    <a:cubicBezTo>
                      <a:pt x="587199" y="173444"/>
                      <a:pt x="607395" y="236763"/>
                      <a:pt x="607395" y="308815"/>
                    </a:cubicBezTo>
                    <a:cubicBezTo>
                      <a:pt x="607395" y="473662"/>
                      <a:pt x="473662" y="607395"/>
                      <a:pt x="308815" y="607395"/>
                    </a:cubicBezTo>
                    <a:cubicBezTo>
                      <a:pt x="143968" y="607395"/>
                      <a:pt x="10235" y="473662"/>
                      <a:pt x="10235" y="308815"/>
                    </a:cubicBezTo>
                    <a:cubicBezTo>
                      <a:pt x="10235" y="143968"/>
                      <a:pt x="143968" y="10235"/>
                      <a:pt x="308815" y="10235"/>
                    </a:cubicBezTo>
                    <a:cubicBezTo>
                      <a:pt x="378684" y="10235"/>
                      <a:pt x="445823" y="32069"/>
                      <a:pt x="496042" y="76283"/>
                    </a:cubicBezTo>
                  </a:path>
                </a:pathLst>
              </a:custGeom>
              <a:no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93" name="Freihandform: Form 1668">
                <a:extLst>
                  <a:ext uri="{FF2B5EF4-FFF2-40B4-BE49-F238E27FC236}">
                    <a16:creationId xmlns:a16="http://schemas.microsoft.com/office/drawing/2014/main" id="{6B90075C-4BE6-54A5-0F27-5BD65BB3F6F8}"/>
                  </a:ext>
                </a:extLst>
              </p:cNvPr>
              <p:cNvSpPr/>
              <p:nvPr/>
            </p:nvSpPr>
            <p:spPr>
              <a:xfrm>
                <a:off x="6536921" y="4410541"/>
                <a:ext cx="354803" cy="354803"/>
              </a:xfrm>
              <a:custGeom>
                <a:avLst/>
                <a:gdLst>
                  <a:gd name="connsiteX0" fmla="*/ 318094 w 354802"/>
                  <a:gd name="connsiteY0" fmla="*/ 82287 h 354802"/>
                  <a:gd name="connsiteX1" fmla="*/ 348662 w 354802"/>
                  <a:gd name="connsiteY1" fmla="*/ 179448 h 354802"/>
                  <a:gd name="connsiteX2" fmla="*/ 179448 w 354802"/>
                  <a:gd name="connsiteY2" fmla="*/ 348662 h 354802"/>
                  <a:gd name="connsiteX3" fmla="*/ 10235 w 354802"/>
                  <a:gd name="connsiteY3" fmla="*/ 179448 h 354802"/>
                  <a:gd name="connsiteX4" fmla="*/ 179448 w 354802"/>
                  <a:gd name="connsiteY4" fmla="*/ 10235 h 354802"/>
                  <a:gd name="connsiteX5" fmla="*/ 274972 w 354802"/>
                  <a:gd name="connsiteY5" fmla="*/ 39711 h 35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802" h="354802">
                    <a:moveTo>
                      <a:pt x="318094" y="82287"/>
                    </a:moveTo>
                    <a:cubicBezTo>
                      <a:pt x="335562" y="99208"/>
                      <a:pt x="348662" y="143968"/>
                      <a:pt x="348662" y="179448"/>
                    </a:cubicBezTo>
                    <a:cubicBezTo>
                      <a:pt x="348662" y="272789"/>
                      <a:pt x="272789" y="348662"/>
                      <a:pt x="179448" y="348662"/>
                    </a:cubicBezTo>
                    <a:cubicBezTo>
                      <a:pt x="86108" y="348662"/>
                      <a:pt x="10235" y="272789"/>
                      <a:pt x="10235" y="179448"/>
                    </a:cubicBezTo>
                    <a:cubicBezTo>
                      <a:pt x="10235" y="86108"/>
                      <a:pt x="86108" y="10235"/>
                      <a:pt x="179448" y="10235"/>
                    </a:cubicBezTo>
                    <a:cubicBezTo>
                      <a:pt x="213291" y="10235"/>
                      <a:pt x="250409" y="20060"/>
                      <a:pt x="274972" y="39711"/>
                    </a:cubicBezTo>
                  </a:path>
                </a:pathLst>
              </a:custGeom>
              <a:no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94" name="Freihandform: Form 1669">
                <a:extLst>
                  <a:ext uri="{FF2B5EF4-FFF2-40B4-BE49-F238E27FC236}">
                    <a16:creationId xmlns:a16="http://schemas.microsoft.com/office/drawing/2014/main" id="{19F46067-B6FF-C3A2-7AC9-24E95CC7D12E}"/>
                  </a:ext>
                </a:extLst>
              </p:cNvPr>
              <p:cNvSpPr/>
              <p:nvPr/>
            </p:nvSpPr>
            <p:spPr>
              <a:xfrm>
                <a:off x="6965959" y="4256611"/>
                <a:ext cx="16376" cy="76419"/>
              </a:xfrm>
              <a:custGeom>
                <a:avLst/>
                <a:gdLst>
                  <a:gd name="connsiteX0" fmla="*/ 10235 w 16375"/>
                  <a:gd name="connsiteY0" fmla="*/ 69187 h 76419"/>
                  <a:gd name="connsiteX1" fmla="*/ 10235 w 16375"/>
                  <a:gd name="connsiteY1" fmla="*/ 10235 h 76419"/>
                </a:gdLst>
                <a:ahLst/>
                <a:cxnLst>
                  <a:cxn ang="0">
                    <a:pos x="connsiteX0" y="connsiteY0"/>
                  </a:cxn>
                  <a:cxn ang="0">
                    <a:pos x="connsiteX1" y="connsiteY1"/>
                  </a:cxn>
                </a:cxnLst>
                <a:rect l="l" t="t" r="r" b="b"/>
                <a:pathLst>
                  <a:path w="16375" h="76419">
                    <a:moveTo>
                      <a:pt x="10235" y="69187"/>
                    </a:moveTo>
                    <a:lnTo>
                      <a:pt x="10235" y="10235"/>
                    </a:lnTo>
                  </a:path>
                </a:pathLst>
              </a:custGeom>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95" name="Freihandform: Form 1670">
                <a:extLst>
                  <a:ext uri="{FF2B5EF4-FFF2-40B4-BE49-F238E27FC236}">
                    <a16:creationId xmlns:a16="http://schemas.microsoft.com/office/drawing/2014/main" id="{B2BF9E81-501D-DD61-D84A-32FA735495BF}"/>
                  </a:ext>
                </a:extLst>
              </p:cNvPr>
              <p:cNvSpPr/>
              <p:nvPr/>
            </p:nvSpPr>
            <p:spPr>
              <a:xfrm>
                <a:off x="6935937" y="4284449"/>
                <a:ext cx="16376" cy="76419"/>
              </a:xfrm>
              <a:custGeom>
                <a:avLst/>
                <a:gdLst>
                  <a:gd name="connsiteX0" fmla="*/ 10235 w 16375"/>
                  <a:gd name="connsiteY0" fmla="*/ 69187 h 76419"/>
                  <a:gd name="connsiteX1" fmla="*/ 10235 w 16375"/>
                  <a:gd name="connsiteY1" fmla="*/ 10235 h 76419"/>
                </a:gdLst>
                <a:ahLst/>
                <a:cxnLst>
                  <a:cxn ang="0">
                    <a:pos x="connsiteX0" y="connsiteY0"/>
                  </a:cxn>
                  <a:cxn ang="0">
                    <a:pos x="connsiteX1" y="connsiteY1"/>
                  </a:cxn>
                </a:cxnLst>
                <a:rect l="l" t="t" r="r" b="b"/>
                <a:pathLst>
                  <a:path w="16375" h="76419">
                    <a:moveTo>
                      <a:pt x="10235" y="69187"/>
                    </a:moveTo>
                    <a:lnTo>
                      <a:pt x="10235" y="10235"/>
                    </a:lnTo>
                  </a:path>
                </a:pathLst>
              </a:custGeom>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96" name="Freihandform: Form 1671">
                <a:extLst>
                  <a:ext uri="{FF2B5EF4-FFF2-40B4-BE49-F238E27FC236}">
                    <a16:creationId xmlns:a16="http://schemas.microsoft.com/office/drawing/2014/main" id="{31DB1C5C-C689-53E0-BECB-30B5BFE5B8CC}"/>
                  </a:ext>
                </a:extLst>
              </p:cNvPr>
              <p:cNvSpPr/>
              <p:nvPr/>
            </p:nvSpPr>
            <p:spPr>
              <a:xfrm>
                <a:off x="6996527" y="4227135"/>
                <a:ext cx="16376" cy="76419"/>
              </a:xfrm>
              <a:custGeom>
                <a:avLst/>
                <a:gdLst>
                  <a:gd name="connsiteX0" fmla="*/ 10235 w 16375"/>
                  <a:gd name="connsiteY0" fmla="*/ 69187 h 76419"/>
                  <a:gd name="connsiteX1" fmla="*/ 10235 w 16375"/>
                  <a:gd name="connsiteY1" fmla="*/ 10235 h 76419"/>
                </a:gdLst>
                <a:ahLst/>
                <a:cxnLst>
                  <a:cxn ang="0">
                    <a:pos x="connsiteX0" y="connsiteY0"/>
                  </a:cxn>
                  <a:cxn ang="0">
                    <a:pos x="connsiteX1" y="connsiteY1"/>
                  </a:cxn>
                </a:cxnLst>
                <a:rect l="l" t="t" r="r" b="b"/>
                <a:pathLst>
                  <a:path w="16375" h="76419">
                    <a:moveTo>
                      <a:pt x="10235" y="69187"/>
                    </a:moveTo>
                    <a:lnTo>
                      <a:pt x="10235" y="10235"/>
                    </a:lnTo>
                  </a:path>
                </a:pathLst>
              </a:custGeom>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97" name="Freihandform: Form 1672">
                <a:extLst>
                  <a:ext uri="{FF2B5EF4-FFF2-40B4-BE49-F238E27FC236}">
                    <a16:creationId xmlns:a16="http://schemas.microsoft.com/office/drawing/2014/main" id="{9C079FCE-CFEB-D820-C602-AEC17F527B5E}"/>
                  </a:ext>
                </a:extLst>
              </p:cNvPr>
              <p:cNvSpPr/>
              <p:nvPr/>
            </p:nvSpPr>
            <p:spPr>
              <a:xfrm>
                <a:off x="6966505" y="4315563"/>
                <a:ext cx="76419" cy="16376"/>
              </a:xfrm>
              <a:custGeom>
                <a:avLst/>
                <a:gdLst>
                  <a:gd name="connsiteX0" fmla="*/ 10235 w 76419"/>
                  <a:gd name="connsiteY0" fmla="*/ 10235 h 16375"/>
                  <a:gd name="connsiteX1" fmla="*/ 69187 w 76419"/>
                  <a:gd name="connsiteY1" fmla="*/ 10235 h 16375"/>
                </a:gdLst>
                <a:ahLst/>
                <a:cxnLst>
                  <a:cxn ang="0">
                    <a:pos x="connsiteX0" y="connsiteY0"/>
                  </a:cxn>
                  <a:cxn ang="0">
                    <a:pos x="connsiteX1" y="connsiteY1"/>
                  </a:cxn>
                </a:cxnLst>
                <a:rect l="l" t="t" r="r" b="b"/>
                <a:pathLst>
                  <a:path w="76419" h="16375">
                    <a:moveTo>
                      <a:pt x="10235" y="10235"/>
                    </a:moveTo>
                    <a:lnTo>
                      <a:pt x="69187" y="10235"/>
                    </a:lnTo>
                  </a:path>
                </a:pathLst>
              </a:custGeom>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98" name="Freihandform: Form 1673">
                <a:extLst>
                  <a:ext uri="{FF2B5EF4-FFF2-40B4-BE49-F238E27FC236}">
                    <a16:creationId xmlns:a16="http://schemas.microsoft.com/office/drawing/2014/main" id="{6652B6B1-CE20-4098-3E02-05B378232CD9}"/>
                  </a:ext>
                </a:extLst>
              </p:cNvPr>
              <p:cNvSpPr/>
              <p:nvPr/>
            </p:nvSpPr>
            <p:spPr>
              <a:xfrm>
                <a:off x="6938121" y="4345584"/>
                <a:ext cx="76419" cy="16376"/>
              </a:xfrm>
              <a:custGeom>
                <a:avLst/>
                <a:gdLst>
                  <a:gd name="connsiteX0" fmla="*/ 10235 w 76419"/>
                  <a:gd name="connsiteY0" fmla="*/ 10235 h 16375"/>
                  <a:gd name="connsiteX1" fmla="*/ 69187 w 76419"/>
                  <a:gd name="connsiteY1" fmla="*/ 10235 h 16375"/>
                </a:gdLst>
                <a:ahLst/>
                <a:cxnLst>
                  <a:cxn ang="0">
                    <a:pos x="connsiteX0" y="connsiteY0"/>
                  </a:cxn>
                  <a:cxn ang="0">
                    <a:pos x="connsiteX1" y="connsiteY1"/>
                  </a:cxn>
                </a:cxnLst>
                <a:rect l="l" t="t" r="r" b="b"/>
                <a:pathLst>
                  <a:path w="76419" h="16375">
                    <a:moveTo>
                      <a:pt x="10235" y="10235"/>
                    </a:moveTo>
                    <a:lnTo>
                      <a:pt x="69187" y="10235"/>
                    </a:lnTo>
                  </a:path>
                </a:pathLst>
              </a:custGeom>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99" name="Freihandform: Form 1674">
                <a:extLst>
                  <a:ext uri="{FF2B5EF4-FFF2-40B4-BE49-F238E27FC236}">
                    <a16:creationId xmlns:a16="http://schemas.microsoft.com/office/drawing/2014/main" id="{A8F6F3C4-F1E9-4951-E258-CA199A6EE7B4}"/>
                  </a:ext>
                </a:extLst>
              </p:cNvPr>
              <p:cNvSpPr/>
              <p:nvPr/>
            </p:nvSpPr>
            <p:spPr>
              <a:xfrm>
                <a:off x="6995981" y="4284995"/>
                <a:ext cx="76419" cy="16376"/>
              </a:xfrm>
              <a:custGeom>
                <a:avLst/>
                <a:gdLst>
                  <a:gd name="connsiteX0" fmla="*/ 10235 w 76419"/>
                  <a:gd name="connsiteY0" fmla="*/ 10235 h 16375"/>
                  <a:gd name="connsiteX1" fmla="*/ 69186 w 76419"/>
                  <a:gd name="connsiteY1" fmla="*/ 10235 h 16375"/>
                </a:gdLst>
                <a:ahLst/>
                <a:cxnLst>
                  <a:cxn ang="0">
                    <a:pos x="connsiteX0" y="connsiteY0"/>
                  </a:cxn>
                  <a:cxn ang="0">
                    <a:pos x="connsiteX1" y="connsiteY1"/>
                  </a:cxn>
                </a:cxnLst>
                <a:rect l="l" t="t" r="r" b="b"/>
                <a:pathLst>
                  <a:path w="76419" h="16375">
                    <a:moveTo>
                      <a:pt x="10235" y="10235"/>
                    </a:moveTo>
                    <a:lnTo>
                      <a:pt x="69186" y="10235"/>
                    </a:lnTo>
                  </a:path>
                </a:pathLst>
              </a:custGeom>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00" name="Freihandform: Form 1675">
                <a:extLst>
                  <a:ext uri="{FF2B5EF4-FFF2-40B4-BE49-F238E27FC236}">
                    <a16:creationId xmlns:a16="http://schemas.microsoft.com/office/drawing/2014/main" id="{BB55B648-2B38-CFDC-CBDA-CA589D8568EB}"/>
                  </a:ext>
                </a:extLst>
              </p:cNvPr>
              <p:cNvSpPr/>
              <p:nvPr/>
            </p:nvSpPr>
            <p:spPr>
              <a:xfrm>
                <a:off x="6649366" y="4286087"/>
                <a:ext cx="365720" cy="365720"/>
              </a:xfrm>
              <a:custGeom>
                <a:avLst/>
                <a:gdLst>
                  <a:gd name="connsiteX0" fmla="*/ 122680 w 365719"/>
                  <a:gd name="connsiteY0" fmla="*/ 303902 h 365719"/>
                  <a:gd name="connsiteX1" fmla="*/ 66457 w 365719"/>
                  <a:gd name="connsiteY1" fmla="*/ 360125 h 365719"/>
                  <a:gd name="connsiteX2" fmla="*/ 10235 w 365719"/>
                  <a:gd name="connsiteY2" fmla="*/ 303902 h 365719"/>
                  <a:gd name="connsiteX3" fmla="*/ 66457 w 365719"/>
                  <a:gd name="connsiteY3" fmla="*/ 247680 h 365719"/>
                  <a:gd name="connsiteX4" fmla="*/ 69186 w 365719"/>
                  <a:gd name="connsiteY4" fmla="*/ 247680 h 365719"/>
                  <a:gd name="connsiteX5" fmla="*/ 66457 w 365719"/>
                  <a:gd name="connsiteY5" fmla="*/ 303902 h 365719"/>
                  <a:gd name="connsiteX6" fmla="*/ 357396 w 365719"/>
                  <a:gd name="connsiteY6" fmla="*/ 10235 h 36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719" h="365719">
                    <a:moveTo>
                      <a:pt x="122680" y="303902"/>
                    </a:moveTo>
                    <a:cubicBezTo>
                      <a:pt x="122680" y="335016"/>
                      <a:pt x="97571" y="360125"/>
                      <a:pt x="66457" y="360125"/>
                    </a:cubicBezTo>
                    <a:cubicBezTo>
                      <a:pt x="35344" y="360125"/>
                      <a:pt x="10235" y="335016"/>
                      <a:pt x="10235" y="303902"/>
                    </a:cubicBezTo>
                    <a:cubicBezTo>
                      <a:pt x="10235" y="272789"/>
                      <a:pt x="35344" y="247680"/>
                      <a:pt x="66457" y="247680"/>
                    </a:cubicBezTo>
                    <a:lnTo>
                      <a:pt x="69186" y="247680"/>
                    </a:lnTo>
                    <a:lnTo>
                      <a:pt x="66457" y="303902"/>
                    </a:lnTo>
                    <a:lnTo>
                      <a:pt x="357396" y="10235"/>
                    </a:lnTo>
                  </a:path>
                </a:pathLst>
              </a:custGeom>
              <a:no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grpSp>
      </p:grpSp>
      <p:grpSp>
        <p:nvGrpSpPr>
          <p:cNvPr id="49" name="Gruppieren 48"/>
          <p:cNvGrpSpPr/>
          <p:nvPr/>
        </p:nvGrpSpPr>
        <p:grpSpPr>
          <a:xfrm>
            <a:off x="2084121" y="2922359"/>
            <a:ext cx="792000" cy="792000"/>
            <a:chOff x="2104370" y="2110519"/>
            <a:chExt cx="792000" cy="792000"/>
          </a:xfrm>
        </p:grpSpPr>
        <p:sp>
          <p:nvSpPr>
            <p:cNvPr id="193" name="Ellipse 192">
              <a:extLst>
                <a:ext uri="{FF2B5EF4-FFF2-40B4-BE49-F238E27FC236}">
                  <a16:creationId xmlns:a16="http://schemas.microsoft.com/office/drawing/2014/main" id="{E5C3F51D-4C7C-A3D6-B2C4-F2A9D838C7E9}"/>
                </a:ext>
              </a:extLst>
            </p:cNvPr>
            <p:cNvSpPr/>
            <p:nvPr/>
          </p:nvSpPr>
          <p:spPr>
            <a:xfrm>
              <a:off x="2104370" y="2110519"/>
              <a:ext cx="792000" cy="792000"/>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3" name="Grafik 102">
              <a:extLst>
                <a:ext uri="{FF2B5EF4-FFF2-40B4-BE49-F238E27FC236}">
                  <a16:creationId xmlns:a16="http://schemas.microsoft.com/office/drawing/2014/main" id="{68744CDB-B0DC-525D-2A17-DA82E425F4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07568" y="2199249"/>
              <a:ext cx="585604" cy="585604"/>
            </a:xfrm>
            <a:prstGeom prst="rect">
              <a:avLst/>
            </a:prstGeom>
          </p:spPr>
        </p:pic>
      </p:grpSp>
      <p:grpSp>
        <p:nvGrpSpPr>
          <p:cNvPr id="48" name="Gruppieren 47"/>
          <p:cNvGrpSpPr/>
          <p:nvPr/>
        </p:nvGrpSpPr>
        <p:grpSpPr>
          <a:xfrm>
            <a:off x="338476" y="2912499"/>
            <a:ext cx="792000" cy="792000"/>
            <a:chOff x="875188" y="2143571"/>
            <a:chExt cx="792000" cy="792000"/>
          </a:xfrm>
        </p:grpSpPr>
        <p:sp>
          <p:nvSpPr>
            <p:cNvPr id="192" name="Ellipse 191">
              <a:extLst>
                <a:ext uri="{FF2B5EF4-FFF2-40B4-BE49-F238E27FC236}">
                  <a16:creationId xmlns:a16="http://schemas.microsoft.com/office/drawing/2014/main" id="{E5C3F51D-4C7C-A3D6-B2C4-F2A9D838C7E9}"/>
                </a:ext>
              </a:extLst>
            </p:cNvPr>
            <p:cNvSpPr/>
            <p:nvPr/>
          </p:nvSpPr>
          <p:spPr>
            <a:xfrm>
              <a:off x="875188" y="2143571"/>
              <a:ext cx="792000" cy="792000"/>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20" name="Gruppieren 119">
              <a:extLst>
                <a:ext uri="{FF2B5EF4-FFF2-40B4-BE49-F238E27FC236}">
                  <a16:creationId xmlns:a16="http://schemas.microsoft.com/office/drawing/2014/main" id="{572652E2-4C8C-FFCD-4F91-DEDFBC8BF2B7}"/>
                </a:ext>
              </a:extLst>
            </p:cNvPr>
            <p:cNvGrpSpPr>
              <a:grpSpLocks noChangeAspect="1"/>
            </p:cNvGrpSpPr>
            <p:nvPr/>
          </p:nvGrpSpPr>
          <p:grpSpPr>
            <a:xfrm>
              <a:off x="1055440" y="2189530"/>
              <a:ext cx="428924" cy="639935"/>
              <a:chOff x="7408001" y="11106497"/>
              <a:chExt cx="497205" cy="741807"/>
            </a:xfrm>
            <a:noFill/>
          </p:grpSpPr>
          <p:sp>
            <p:nvSpPr>
              <p:cNvPr id="121" name="Freihandform: Form 893">
                <a:extLst>
                  <a:ext uri="{FF2B5EF4-FFF2-40B4-BE49-F238E27FC236}">
                    <a16:creationId xmlns:a16="http://schemas.microsoft.com/office/drawing/2014/main" id="{B6445278-A316-3DFE-FF83-CBE9B523505E}"/>
                  </a:ext>
                </a:extLst>
              </p:cNvPr>
              <p:cNvSpPr/>
              <p:nvPr/>
            </p:nvSpPr>
            <p:spPr>
              <a:xfrm>
                <a:off x="7605740" y="11106497"/>
                <a:ext cx="97155" cy="62865"/>
              </a:xfrm>
              <a:custGeom>
                <a:avLst/>
                <a:gdLst>
                  <a:gd name="connsiteX0" fmla="*/ 89440 w 97155"/>
                  <a:gd name="connsiteY0" fmla="*/ 53435 h 62865"/>
                  <a:gd name="connsiteX1" fmla="*/ 89440 w 97155"/>
                  <a:gd name="connsiteY1" fmla="*/ 51149 h 62865"/>
                  <a:gd name="connsiteX2" fmla="*/ 51150 w 97155"/>
                  <a:gd name="connsiteY2" fmla="*/ 12859 h 62865"/>
                  <a:gd name="connsiteX3" fmla="*/ 51150 w 97155"/>
                  <a:gd name="connsiteY3" fmla="*/ 12859 h 62865"/>
                  <a:gd name="connsiteX4" fmla="*/ 12859 w 97155"/>
                  <a:gd name="connsiteY4" fmla="*/ 51149 h 62865"/>
                  <a:gd name="connsiteX5" fmla="*/ 12859 w 97155"/>
                  <a:gd name="connsiteY5" fmla="*/ 53435 h 6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5" h="62865">
                    <a:moveTo>
                      <a:pt x="89440" y="53435"/>
                    </a:moveTo>
                    <a:lnTo>
                      <a:pt x="89440" y="51149"/>
                    </a:lnTo>
                    <a:cubicBezTo>
                      <a:pt x="89440" y="30004"/>
                      <a:pt x="72295" y="12859"/>
                      <a:pt x="51150" y="12859"/>
                    </a:cubicBezTo>
                    <a:lnTo>
                      <a:pt x="51150" y="12859"/>
                    </a:lnTo>
                    <a:cubicBezTo>
                      <a:pt x="30004" y="12859"/>
                      <a:pt x="12859" y="30004"/>
                      <a:pt x="12859" y="51149"/>
                    </a:cubicBezTo>
                    <a:lnTo>
                      <a:pt x="12859" y="53435"/>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22" name="Freihandform: Form 894">
                <a:extLst>
                  <a:ext uri="{FF2B5EF4-FFF2-40B4-BE49-F238E27FC236}">
                    <a16:creationId xmlns:a16="http://schemas.microsoft.com/office/drawing/2014/main" id="{02ED6F17-8458-39E2-E4C7-A952EE3B906A}"/>
                  </a:ext>
                </a:extLst>
              </p:cNvPr>
              <p:cNvSpPr/>
              <p:nvPr/>
            </p:nvSpPr>
            <p:spPr>
              <a:xfrm>
                <a:off x="7566306" y="11147073"/>
                <a:ext cx="177165" cy="125730"/>
              </a:xfrm>
              <a:custGeom>
                <a:avLst/>
                <a:gdLst>
                  <a:gd name="connsiteX0" fmla="*/ 12859 w 177165"/>
                  <a:gd name="connsiteY0" fmla="*/ 23717 h 125730"/>
                  <a:gd name="connsiteX1" fmla="*/ 12859 w 177165"/>
                  <a:gd name="connsiteY1" fmla="*/ 104299 h 125730"/>
                  <a:gd name="connsiteX2" fmla="*/ 26575 w 177165"/>
                  <a:gd name="connsiteY2" fmla="*/ 118015 h 125730"/>
                  <a:gd name="connsiteX3" fmla="*/ 32290 w 177165"/>
                  <a:gd name="connsiteY3" fmla="*/ 118015 h 125730"/>
                  <a:gd name="connsiteX4" fmla="*/ 46006 w 177165"/>
                  <a:gd name="connsiteY4" fmla="*/ 106013 h 125730"/>
                  <a:gd name="connsiteX5" fmla="*/ 46006 w 177165"/>
                  <a:gd name="connsiteY5" fmla="*/ 104299 h 125730"/>
                  <a:gd name="connsiteX6" fmla="*/ 94012 w 177165"/>
                  <a:gd name="connsiteY6" fmla="*/ 62008 h 125730"/>
                  <a:gd name="connsiteX7" fmla="*/ 94012 w 177165"/>
                  <a:gd name="connsiteY7" fmla="*/ 62008 h 125730"/>
                  <a:gd name="connsiteX8" fmla="*/ 142018 w 177165"/>
                  <a:gd name="connsiteY8" fmla="*/ 104299 h 125730"/>
                  <a:gd name="connsiteX9" fmla="*/ 142018 w 177165"/>
                  <a:gd name="connsiteY9" fmla="*/ 106013 h 125730"/>
                  <a:gd name="connsiteX10" fmla="*/ 155734 w 177165"/>
                  <a:gd name="connsiteY10" fmla="*/ 118015 h 125730"/>
                  <a:gd name="connsiteX11" fmla="*/ 155734 w 177165"/>
                  <a:gd name="connsiteY11" fmla="*/ 118015 h 125730"/>
                  <a:gd name="connsiteX12" fmla="*/ 169450 w 177165"/>
                  <a:gd name="connsiteY12" fmla="*/ 104299 h 125730"/>
                  <a:gd name="connsiteX13" fmla="*/ 169450 w 177165"/>
                  <a:gd name="connsiteY13" fmla="*/ 23717 h 125730"/>
                  <a:gd name="connsiteX14" fmla="*/ 158591 w 177165"/>
                  <a:gd name="connsiteY14" fmla="*/ 12859 h 125730"/>
                  <a:gd name="connsiteX15" fmla="*/ 23146 w 177165"/>
                  <a:gd name="connsiteY15" fmla="*/ 12859 h 125730"/>
                  <a:gd name="connsiteX16" fmla="*/ 12859 w 177165"/>
                  <a:gd name="connsiteY16" fmla="*/ 23717 h 125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7165" h="125730">
                    <a:moveTo>
                      <a:pt x="12859" y="23717"/>
                    </a:moveTo>
                    <a:lnTo>
                      <a:pt x="12859" y="104299"/>
                    </a:lnTo>
                    <a:cubicBezTo>
                      <a:pt x="12859" y="111728"/>
                      <a:pt x="19146" y="118015"/>
                      <a:pt x="26575" y="118015"/>
                    </a:cubicBezTo>
                    <a:lnTo>
                      <a:pt x="32290" y="118015"/>
                    </a:lnTo>
                    <a:cubicBezTo>
                      <a:pt x="39148" y="118015"/>
                      <a:pt x="44863" y="112871"/>
                      <a:pt x="46006" y="106013"/>
                    </a:cubicBezTo>
                    <a:lnTo>
                      <a:pt x="46006" y="104299"/>
                    </a:lnTo>
                    <a:cubicBezTo>
                      <a:pt x="48864" y="80295"/>
                      <a:pt x="69437" y="62008"/>
                      <a:pt x="94012" y="62008"/>
                    </a:cubicBezTo>
                    <a:lnTo>
                      <a:pt x="94012" y="62008"/>
                    </a:lnTo>
                    <a:cubicBezTo>
                      <a:pt x="118015" y="62008"/>
                      <a:pt x="138589" y="79724"/>
                      <a:pt x="142018" y="104299"/>
                    </a:cubicBezTo>
                    <a:lnTo>
                      <a:pt x="142018" y="106013"/>
                    </a:lnTo>
                    <a:cubicBezTo>
                      <a:pt x="143161" y="112871"/>
                      <a:pt x="148876" y="118015"/>
                      <a:pt x="155734" y="118015"/>
                    </a:cubicBezTo>
                    <a:lnTo>
                      <a:pt x="155734" y="118015"/>
                    </a:lnTo>
                    <a:cubicBezTo>
                      <a:pt x="163164" y="118015"/>
                      <a:pt x="169450" y="111728"/>
                      <a:pt x="169450" y="104299"/>
                    </a:cubicBezTo>
                    <a:lnTo>
                      <a:pt x="169450" y="23717"/>
                    </a:lnTo>
                    <a:cubicBezTo>
                      <a:pt x="169450" y="18002"/>
                      <a:pt x="164878" y="12859"/>
                      <a:pt x="158591" y="12859"/>
                    </a:cubicBezTo>
                    <a:lnTo>
                      <a:pt x="23146" y="12859"/>
                    </a:lnTo>
                    <a:cubicBezTo>
                      <a:pt x="17431" y="12859"/>
                      <a:pt x="12859" y="18002"/>
                      <a:pt x="12859" y="23717"/>
                    </a:cubicBezTo>
                    <a:close/>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23" name="Freihandform: Form 895">
                <a:extLst>
                  <a:ext uri="{FF2B5EF4-FFF2-40B4-BE49-F238E27FC236}">
                    <a16:creationId xmlns:a16="http://schemas.microsoft.com/office/drawing/2014/main" id="{D0AD2BF9-2BFE-1112-C9C3-42391DFDA474}"/>
                  </a:ext>
                </a:extLst>
              </p:cNvPr>
              <p:cNvSpPr/>
              <p:nvPr/>
            </p:nvSpPr>
            <p:spPr>
              <a:xfrm>
                <a:off x="7408001" y="11179649"/>
                <a:ext cx="497205" cy="668655"/>
              </a:xfrm>
              <a:custGeom>
                <a:avLst/>
                <a:gdLst>
                  <a:gd name="connsiteX0" fmla="*/ 168306 w 497205"/>
                  <a:gd name="connsiteY0" fmla="*/ 12859 h 668655"/>
                  <a:gd name="connsiteX1" fmla="*/ 50006 w 497205"/>
                  <a:gd name="connsiteY1" fmla="*/ 12859 h 668655"/>
                  <a:gd name="connsiteX2" fmla="*/ 12859 w 497205"/>
                  <a:gd name="connsiteY2" fmla="*/ 50006 h 668655"/>
                  <a:gd name="connsiteX3" fmla="*/ 12859 w 497205"/>
                  <a:gd name="connsiteY3" fmla="*/ 622078 h 668655"/>
                  <a:gd name="connsiteX4" fmla="*/ 50006 w 497205"/>
                  <a:gd name="connsiteY4" fmla="*/ 659225 h 668655"/>
                  <a:gd name="connsiteX5" fmla="*/ 448914 w 497205"/>
                  <a:gd name="connsiteY5" fmla="*/ 659225 h 668655"/>
                  <a:gd name="connsiteX6" fmla="*/ 486061 w 497205"/>
                  <a:gd name="connsiteY6" fmla="*/ 622078 h 668655"/>
                  <a:gd name="connsiteX7" fmla="*/ 486061 w 497205"/>
                  <a:gd name="connsiteY7" fmla="*/ 50006 h 668655"/>
                  <a:gd name="connsiteX8" fmla="*/ 448914 w 497205"/>
                  <a:gd name="connsiteY8" fmla="*/ 12859 h 668655"/>
                  <a:gd name="connsiteX9" fmla="*/ 324898 w 497205"/>
                  <a:gd name="connsiteY9" fmla="*/ 12859 h 66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7205" h="668655">
                    <a:moveTo>
                      <a:pt x="168306" y="12859"/>
                    </a:moveTo>
                    <a:lnTo>
                      <a:pt x="50006" y="12859"/>
                    </a:lnTo>
                    <a:cubicBezTo>
                      <a:pt x="29432" y="12859"/>
                      <a:pt x="12859" y="29432"/>
                      <a:pt x="12859" y="50006"/>
                    </a:cubicBezTo>
                    <a:lnTo>
                      <a:pt x="12859" y="622078"/>
                    </a:lnTo>
                    <a:cubicBezTo>
                      <a:pt x="12859" y="642652"/>
                      <a:pt x="29432" y="659225"/>
                      <a:pt x="50006" y="659225"/>
                    </a:cubicBezTo>
                    <a:lnTo>
                      <a:pt x="448914" y="659225"/>
                    </a:lnTo>
                    <a:cubicBezTo>
                      <a:pt x="469487" y="659225"/>
                      <a:pt x="486061" y="642652"/>
                      <a:pt x="486061" y="622078"/>
                    </a:cubicBezTo>
                    <a:lnTo>
                      <a:pt x="486061" y="50006"/>
                    </a:lnTo>
                    <a:cubicBezTo>
                      <a:pt x="486061" y="29432"/>
                      <a:pt x="469487" y="12859"/>
                      <a:pt x="448914" y="12859"/>
                    </a:cubicBezTo>
                    <a:lnTo>
                      <a:pt x="324898" y="12859"/>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24" name="Freihandform: Form 896">
                <a:extLst>
                  <a:ext uri="{FF2B5EF4-FFF2-40B4-BE49-F238E27FC236}">
                    <a16:creationId xmlns:a16="http://schemas.microsoft.com/office/drawing/2014/main" id="{3B61DD4D-CBB8-D62C-7D21-DB45C804FCC3}"/>
                  </a:ext>
                </a:extLst>
              </p:cNvPr>
              <p:cNvSpPr/>
              <p:nvPr/>
            </p:nvSpPr>
            <p:spPr>
              <a:xfrm>
                <a:off x="7462865" y="11235085"/>
                <a:ext cx="388620" cy="560070"/>
              </a:xfrm>
              <a:custGeom>
                <a:avLst/>
                <a:gdLst>
                  <a:gd name="connsiteX0" fmla="*/ 71724 w 388620"/>
                  <a:gd name="connsiteY0" fmla="*/ 12859 h 560070"/>
                  <a:gd name="connsiteX1" fmla="*/ 12859 w 388620"/>
                  <a:gd name="connsiteY1" fmla="*/ 12859 h 560070"/>
                  <a:gd name="connsiteX2" fmla="*/ 12859 w 388620"/>
                  <a:gd name="connsiteY2" fmla="*/ 548925 h 560070"/>
                  <a:gd name="connsiteX3" fmla="*/ 294037 w 388620"/>
                  <a:gd name="connsiteY3" fmla="*/ 548925 h 560070"/>
                  <a:gd name="connsiteX4" fmla="*/ 375761 w 388620"/>
                  <a:gd name="connsiteY4" fmla="*/ 466629 h 560070"/>
                  <a:gd name="connsiteX5" fmla="*/ 375761 w 388620"/>
                  <a:gd name="connsiteY5" fmla="*/ 12859 h 560070"/>
                  <a:gd name="connsiteX6" fmla="*/ 316897 w 388620"/>
                  <a:gd name="connsiteY6" fmla="*/ 12859 h 560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620" h="560070">
                    <a:moveTo>
                      <a:pt x="71724" y="12859"/>
                    </a:moveTo>
                    <a:lnTo>
                      <a:pt x="12859" y="12859"/>
                    </a:lnTo>
                    <a:lnTo>
                      <a:pt x="12859" y="548925"/>
                    </a:lnTo>
                    <a:lnTo>
                      <a:pt x="294037" y="548925"/>
                    </a:lnTo>
                    <a:lnTo>
                      <a:pt x="375761" y="466629"/>
                    </a:lnTo>
                    <a:lnTo>
                      <a:pt x="375761" y="12859"/>
                    </a:lnTo>
                    <a:lnTo>
                      <a:pt x="316897" y="12859"/>
                    </a:lnTo>
                  </a:path>
                </a:pathLst>
              </a:custGeom>
              <a:grp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25" name="Freihandform: Form 897">
                <a:extLst>
                  <a:ext uri="{FF2B5EF4-FFF2-40B4-BE49-F238E27FC236}">
                    <a16:creationId xmlns:a16="http://schemas.microsoft.com/office/drawing/2014/main" id="{24AF0E0A-E1D5-7DFE-05CE-6F74CB7AABFC}"/>
                  </a:ext>
                </a:extLst>
              </p:cNvPr>
              <p:cNvSpPr/>
              <p:nvPr/>
            </p:nvSpPr>
            <p:spPr>
              <a:xfrm>
                <a:off x="7537160" y="11463112"/>
                <a:ext cx="85725" cy="68580"/>
              </a:xfrm>
              <a:custGeom>
                <a:avLst/>
                <a:gdLst>
                  <a:gd name="connsiteX0" fmla="*/ 77439 w 85725"/>
                  <a:gd name="connsiteY0" fmla="*/ 12859 h 68580"/>
                  <a:gd name="connsiteX1" fmla="*/ 34005 w 85725"/>
                  <a:gd name="connsiteY1" fmla="*/ 59151 h 68580"/>
                  <a:gd name="connsiteX2" fmla="*/ 12859 w 85725"/>
                  <a:gd name="connsiteY2" fmla="*/ 38005 h 68580"/>
                </a:gdLst>
                <a:ahLst/>
                <a:cxnLst>
                  <a:cxn ang="0">
                    <a:pos x="connsiteX0" y="connsiteY0"/>
                  </a:cxn>
                  <a:cxn ang="0">
                    <a:pos x="connsiteX1" y="connsiteY1"/>
                  </a:cxn>
                  <a:cxn ang="0">
                    <a:pos x="connsiteX2" y="connsiteY2"/>
                  </a:cxn>
                </a:cxnLst>
                <a:rect l="l" t="t" r="r" b="b"/>
                <a:pathLst>
                  <a:path w="85725" h="68580">
                    <a:moveTo>
                      <a:pt x="77439" y="12859"/>
                    </a:moveTo>
                    <a:lnTo>
                      <a:pt x="34005" y="59151"/>
                    </a:lnTo>
                    <a:lnTo>
                      <a:pt x="12859" y="38005"/>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26" name="Freihandform: Form 898">
                <a:extLst>
                  <a:ext uri="{FF2B5EF4-FFF2-40B4-BE49-F238E27FC236}">
                    <a16:creationId xmlns:a16="http://schemas.microsoft.com/office/drawing/2014/main" id="{4AB6C530-C37A-5872-EE5A-5C9F4E08D742}"/>
                  </a:ext>
                </a:extLst>
              </p:cNvPr>
              <p:cNvSpPr/>
              <p:nvPr/>
            </p:nvSpPr>
            <p:spPr>
              <a:xfrm>
                <a:off x="7538875" y="11328239"/>
                <a:ext cx="74295" cy="74295"/>
              </a:xfrm>
              <a:custGeom>
                <a:avLst/>
                <a:gdLst>
                  <a:gd name="connsiteX0" fmla="*/ 12859 w 74295"/>
                  <a:gd name="connsiteY0" fmla="*/ 64865 h 74295"/>
                  <a:gd name="connsiteX1" fmla="*/ 65437 w 74295"/>
                  <a:gd name="connsiteY1" fmla="*/ 12859 h 74295"/>
                </a:gdLst>
                <a:ahLst/>
                <a:cxnLst>
                  <a:cxn ang="0">
                    <a:pos x="connsiteX0" y="connsiteY0"/>
                  </a:cxn>
                  <a:cxn ang="0">
                    <a:pos x="connsiteX1" y="connsiteY1"/>
                  </a:cxn>
                </a:cxnLst>
                <a:rect l="l" t="t" r="r" b="b"/>
                <a:pathLst>
                  <a:path w="74295" h="74295">
                    <a:moveTo>
                      <a:pt x="12859" y="64865"/>
                    </a:moveTo>
                    <a:lnTo>
                      <a:pt x="65437" y="12859"/>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27" name="Freihandform: Form 899">
                <a:extLst>
                  <a:ext uri="{FF2B5EF4-FFF2-40B4-BE49-F238E27FC236}">
                    <a16:creationId xmlns:a16="http://schemas.microsoft.com/office/drawing/2014/main" id="{0582B638-F415-E476-5EDF-07FF0BED648A}"/>
                  </a:ext>
                </a:extLst>
              </p:cNvPr>
              <p:cNvSpPr/>
              <p:nvPr/>
            </p:nvSpPr>
            <p:spPr>
              <a:xfrm>
                <a:off x="7538875" y="11328239"/>
                <a:ext cx="74295" cy="74295"/>
              </a:xfrm>
              <a:custGeom>
                <a:avLst/>
                <a:gdLst>
                  <a:gd name="connsiteX0" fmla="*/ 65437 w 74295"/>
                  <a:gd name="connsiteY0" fmla="*/ 64865 h 74295"/>
                  <a:gd name="connsiteX1" fmla="*/ 12859 w 74295"/>
                  <a:gd name="connsiteY1" fmla="*/ 12859 h 74295"/>
                </a:gdLst>
                <a:ahLst/>
                <a:cxnLst>
                  <a:cxn ang="0">
                    <a:pos x="connsiteX0" y="connsiteY0"/>
                  </a:cxn>
                  <a:cxn ang="0">
                    <a:pos x="connsiteX1" y="connsiteY1"/>
                  </a:cxn>
                </a:cxnLst>
                <a:rect l="l" t="t" r="r" b="b"/>
                <a:pathLst>
                  <a:path w="74295" h="74295">
                    <a:moveTo>
                      <a:pt x="65437" y="64865"/>
                    </a:moveTo>
                    <a:lnTo>
                      <a:pt x="12859" y="12859"/>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28" name="Freihandform: Form 900">
                <a:extLst>
                  <a:ext uri="{FF2B5EF4-FFF2-40B4-BE49-F238E27FC236}">
                    <a16:creationId xmlns:a16="http://schemas.microsoft.com/office/drawing/2014/main" id="{F225BB57-E782-35CF-5D95-9018CEEA3AFE}"/>
                  </a:ext>
                </a:extLst>
              </p:cNvPr>
              <p:cNvSpPr/>
              <p:nvPr/>
            </p:nvSpPr>
            <p:spPr>
              <a:xfrm>
                <a:off x="7538875" y="11597415"/>
                <a:ext cx="74295" cy="74295"/>
              </a:xfrm>
              <a:custGeom>
                <a:avLst/>
                <a:gdLst>
                  <a:gd name="connsiteX0" fmla="*/ 12859 w 74295"/>
                  <a:gd name="connsiteY0" fmla="*/ 64866 h 74295"/>
                  <a:gd name="connsiteX1" fmla="*/ 65437 w 74295"/>
                  <a:gd name="connsiteY1" fmla="*/ 12858 h 74295"/>
                </a:gdLst>
                <a:ahLst/>
                <a:cxnLst>
                  <a:cxn ang="0">
                    <a:pos x="connsiteX0" y="connsiteY0"/>
                  </a:cxn>
                  <a:cxn ang="0">
                    <a:pos x="connsiteX1" y="connsiteY1"/>
                  </a:cxn>
                </a:cxnLst>
                <a:rect l="l" t="t" r="r" b="b"/>
                <a:pathLst>
                  <a:path w="74295" h="74295">
                    <a:moveTo>
                      <a:pt x="12859" y="64866"/>
                    </a:moveTo>
                    <a:lnTo>
                      <a:pt x="65437" y="12858"/>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29" name="Freihandform: Form 901">
                <a:extLst>
                  <a:ext uri="{FF2B5EF4-FFF2-40B4-BE49-F238E27FC236}">
                    <a16:creationId xmlns:a16="http://schemas.microsoft.com/office/drawing/2014/main" id="{C29B8D8F-BDE0-3193-5745-96C40B2565FD}"/>
                  </a:ext>
                </a:extLst>
              </p:cNvPr>
              <p:cNvSpPr/>
              <p:nvPr/>
            </p:nvSpPr>
            <p:spPr>
              <a:xfrm>
                <a:off x="7538875" y="11597415"/>
                <a:ext cx="74295" cy="74295"/>
              </a:xfrm>
              <a:custGeom>
                <a:avLst/>
                <a:gdLst>
                  <a:gd name="connsiteX0" fmla="*/ 65437 w 74295"/>
                  <a:gd name="connsiteY0" fmla="*/ 64866 h 74295"/>
                  <a:gd name="connsiteX1" fmla="*/ 12859 w 74295"/>
                  <a:gd name="connsiteY1" fmla="*/ 12858 h 74295"/>
                </a:gdLst>
                <a:ahLst/>
                <a:cxnLst>
                  <a:cxn ang="0">
                    <a:pos x="connsiteX0" y="connsiteY0"/>
                  </a:cxn>
                  <a:cxn ang="0">
                    <a:pos x="connsiteX1" y="connsiteY1"/>
                  </a:cxn>
                </a:cxnLst>
                <a:rect l="l" t="t" r="r" b="b"/>
                <a:pathLst>
                  <a:path w="74295" h="74295">
                    <a:moveTo>
                      <a:pt x="65437" y="64866"/>
                    </a:moveTo>
                    <a:lnTo>
                      <a:pt x="12859" y="12858"/>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30" name="Freihandform: Form 902">
                <a:extLst>
                  <a:ext uri="{FF2B5EF4-FFF2-40B4-BE49-F238E27FC236}">
                    <a16:creationId xmlns:a16="http://schemas.microsoft.com/office/drawing/2014/main" id="{FF8AC539-A9D4-5197-96E9-6F485BF364D0}"/>
                  </a:ext>
                </a:extLst>
              </p:cNvPr>
              <p:cNvSpPr/>
              <p:nvPr/>
            </p:nvSpPr>
            <p:spPr>
              <a:xfrm>
                <a:off x="7628600" y="11380245"/>
                <a:ext cx="177165" cy="22860"/>
              </a:xfrm>
              <a:custGeom>
                <a:avLst/>
                <a:gdLst>
                  <a:gd name="connsiteX0" fmla="*/ 12859 w 177165"/>
                  <a:gd name="connsiteY0" fmla="*/ 12858 h 22860"/>
                  <a:gd name="connsiteX1" fmla="*/ 164306 w 177165"/>
                  <a:gd name="connsiteY1" fmla="*/ 12858 h 22860"/>
                </a:gdLst>
                <a:ahLst/>
                <a:cxnLst>
                  <a:cxn ang="0">
                    <a:pos x="connsiteX0" y="connsiteY0"/>
                  </a:cxn>
                  <a:cxn ang="0">
                    <a:pos x="connsiteX1" y="connsiteY1"/>
                  </a:cxn>
                </a:cxnLst>
                <a:rect l="l" t="t" r="r" b="b"/>
                <a:pathLst>
                  <a:path w="177165" h="22860">
                    <a:moveTo>
                      <a:pt x="12859" y="12858"/>
                    </a:moveTo>
                    <a:lnTo>
                      <a:pt x="164306" y="12858"/>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31" name="Freihandform: Form 903">
                <a:extLst>
                  <a:ext uri="{FF2B5EF4-FFF2-40B4-BE49-F238E27FC236}">
                    <a16:creationId xmlns:a16="http://schemas.microsoft.com/office/drawing/2014/main" id="{FF18D2BE-BBD8-AE07-A649-A527F7E6F867}"/>
                  </a:ext>
                </a:extLst>
              </p:cNvPr>
              <p:cNvSpPr/>
              <p:nvPr/>
            </p:nvSpPr>
            <p:spPr>
              <a:xfrm>
                <a:off x="7628600" y="11512262"/>
                <a:ext cx="177165" cy="22860"/>
              </a:xfrm>
              <a:custGeom>
                <a:avLst/>
                <a:gdLst>
                  <a:gd name="connsiteX0" fmla="*/ 12859 w 177165"/>
                  <a:gd name="connsiteY0" fmla="*/ 12859 h 22860"/>
                  <a:gd name="connsiteX1" fmla="*/ 164306 w 177165"/>
                  <a:gd name="connsiteY1" fmla="*/ 12859 h 22860"/>
                </a:gdLst>
                <a:ahLst/>
                <a:cxnLst>
                  <a:cxn ang="0">
                    <a:pos x="connsiteX0" y="connsiteY0"/>
                  </a:cxn>
                  <a:cxn ang="0">
                    <a:pos x="connsiteX1" y="connsiteY1"/>
                  </a:cxn>
                </a:cxnLst>
                <a:rect l="l" t="t" r="r" b="b"/>
                <a:pathLst>
                  <a:path w="177165" h="22860">
                    <a:moveTo>
                      <a:pt x="12859" y="12859"/>
                    </a:moveTo>
                    <a:lnTo>
                      <a:pt x="164306" y="12859"/>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32" name="Freihandform: Form 904">
                <a:extLst>
                  <a:ext uri="{FF2B5EF4-FFF2-40B4-BE49-F238E27FC236}">
                    <a16:creationId xmlns:a16="http://schemas.microsoft.com/office/drawing/2014/main" id="{484F52FD-9BED-A756-1C86-0C8477FC9092}"/>
                  </a:ext>
                </a:extLst>
              </p:cNvPr>
              <p:cNvSpPr/>
              <p:nvPr/>
            </p:nvSpPr>
            <p:spPr>
              <a:xfrm>
                <a:off x="7726326" y="11671710"/>
                <a:ext cx="91440" cy="91440"/>
              </a:xfrm>
              <a:custGeom>
                <a:avLst/>
                <a:gdLst>
                  <a:gd name="connsiteX0" fmla="*/ 12859 w 91440"/>
                  <a:gd name="connsiteY0" fmla="*/ 78581 h 91440"/>
                  <a:gd name="connsiteX1" fmla="*/ 12859 w 91440"/>
                  <a:gd name="connsiteY1" fmla="*/ 12859 h 91440"/>
                  <a:gd name="connsiteX2" fmla="*/ 79153 w 91440"/>
                  <a:gd name="connsiteY2" fmla="*/ 12859 h 91440"/>
                </a:gdLst>
                <a:ahLst/>
                <a:cxnLst>
                  <a:cxn ang="0">
                    <a:pos x="connsiteX0" y="connsiteY0"/>
                  </a:cxn>
                  <a:cxn ang="0">
                    <a:pos x="connsiteX1" y="connsiteY1"/>
                  </a:cxn>
                  <a:cxn ang="0">
                    <a:pos x="connsiteX2" y="connsiteY2"/>
                  </a:cxn>
                </a:cxnLst>
                <a:rect l="l" t="t" r="r" b="b"/>
                <a:pathLst>
                  <a:path w="91440" h="91440">
                    <a:moveTo>
                      <a:pt x="12859" y="78581"/>
                    </a:moveTo>
                    <a:lnTo>
                      <a:pt x="12859" y="12859"/>
                    </a:lnTo>
                    <a:lnTo>
                      <a:pt x="79153" y="12859"/>
                    </a:lnTo>
                  </a:path>
                </a:pathLst>
              </a:custGeom>
              <a:grp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grpSp>
      </p:grpSp>
      <p:grpSp>
        <p:nvGrpSpPr>
          <p:cNvPr id="228" name="Gruppieren 227"/>
          <p:cNvGrpSpPr/>
          <p:nvPr/>
        </p:nvGrpSpPr>
        <p:grpSpPr>
          <a:xfrm>
            <a:off x="5737487" y="2915240"/>
            <a:ext cx="792000" cy="792000"/>
            <a:chOff x="9764318" y="2117509"/>
            <a:chExt cx="792000" cy="792000"/>
          </a:xfrm>
        </p:grpSpPr>
        <p:sp>
          <p:nvSpPr>
            <p:cNvPr id="229" name="Ellipse 228">
              <a:extLst>
                <a:ext uri="{FF2B5EF4-FFF2-40B4-BE49-F238E27FC236}">
                  <a16:creationId xmlns:a16="http://schemas.microsoft.com/office/drawing/2014/main" id="{E5C3F51D-4C7C-A3D6-B2C4-F2A9D838C7E9}"/>
                </a:ext>
              </a:extLst>
            </p:cNvPr>
            <p:cNvSpPr/>
            <p:nvPr/>
          </p:nvSpPr>
          <p:spPr>
            <a:xfrm>
              <a:off x="9764318" y="2117509"/>
              <a:ext cx="792000" cy="792000"/>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30" name="Gruppieren 229">
              <a:extLst>
                <a:ext uri="{FF2B5EF4-FFF2-40B4-BE49-F238E27FC236}">
                  <a16:creationId xmlns:a16="http://schemas.microsoft.com/office/drawing/2014/main" id="{6EDD3FD0-B1F7-6C32-27C7-C7FB2E6CA440}"/>
                </a:ext>
              </a:extLst>
            </p:cNvPr>
            <p:cNvGrpSpPr>
              <a:grpSpLocks noChangeAspect="1"/>
            </p:cNvGrpSpPr>
            <p:nvPr/>
          </p:nvGrpSpPr>
          <p:grpSpPr>
            <a:xfrm>
              <a:off x="9907608" y="2275627"/>
              <a:ext cx="509157" cy="432000"/>
              <a:chOff x="2923353" y="5295972"/>
              <a:chExt cx="721214" cy="611922"/>
            </a:xfrm>
            <a:noFill/>
          </p:grpSpPr>
          <p:sp>
            <p:nvSpPr>
              <p:cNvPr id="231" name="Freihandform: Form 591">
                <a:extLst>
                  <a:ext uri="{FF2B5EF4-FFF2-40B4-BE49-F238E27FC236}">
                    <a16:creationId xmlns:a16="http://schemas.microsoft.com/office/drawing/2014/main" id="{ACDA1961-2B7F-4C53-6FE3-218B5FDCE5F5}"/>
                  </a:ext>
                </a:extLst>
              </p:cNvPr>
              <p:cNvSpPr/>
              <p:nvPr/>
            </p:nvSpPr>
            <p:spPr>
              <a:xfrm>
                <a:off x="2923353" y="5486261"/>
                <a:ext cx="721214" cy="421633"/>
              </a:xfrm>
              <a:custGeom>
                <a:avLst/>
                <a:gdLst>
                  <a:gd name="connsiteX0" fmla="*/ 1046212 w 1058836"/>
                  <a:gd name="connsiteY0" fmla="*/ 18326 h 619011"/>
                  <a:gd name="connsiteX1" fmla="*/ 1046212 w 1058836"/>
                  <a:gd name="connsiteY1" fmla="*/ 550187 h 619011"/>
                  <a:gd name="connsiteX2" fmla="*/ 995713 w 1058836"/>
                  <a:gd name="connsiteY2" fmla="*/ 600686 h 619011"/>
                  <a:gd name="connsiteX3" fmla="*/ 68824 w 1058836"/>
                  <a:gd name="connsiteY3" fmla="*/ 600686 h 619011"/>
                  <a:gd name="connsiteX4" fmla="*/ 18326 w 1058836"/>
                  <a:gd name="connsiteY4" fmla="*/ 550187 h 619011"/>
                  <a:gd name="connsiteX5" fmla="*/ 18326 w 1058836"/>
                  <a:gd name="connsiteY5" fmla="*/ 18326 h 61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8836" h="619011">
                    <a:moveTo>
                      <a:pt x="1046212" y="18326"/>
                    </a:moveTo>
                    <a:lnTo>
                      <a:pt x="1046212" y="550187"/>
                    </a:lnTo>
                    <a:cubicBezTo>
                      <a:pt x="1046212" y="577880"/>
                      <a:pt x="1023406" y="600686"/>
                      <a:pt x="995713" y="600686"/>
                    </a:cubicBezTo>
                    <a:lnTo>
                      <a:pt x="68824" y="600686"/>
                    </a:lnTo>
                    <a:cubicBezTo>
                      <a:pt x="41132" y="600686"/>
                      <a:pt x="18326" y="577880"/>
                      <a:pt x="18326" y="550187"/>
                    </a:cubicBezTo>
                    <a:lnTo>
                      <a:pt x="18326" y="18326"/>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32" name="Freihandform: Form 592">
                <a:extLst>
                  <a:ext uri="{FF2B5EF4-FFF2-40B4-BE49-F238E27FC236}">
                    <a16:creationId xmlns:a16="http://schemas.microsoft.com/office/drawing/2014/main" id="{A34E2292-E591-B4AC-148A-78D7CF0E79F9}"/>
                  </a:ext>
                </a:extLst>
              </p:cNvPr>
              <p:cNvSpPr/>
              <p:nvPr/>
            </p:nvSpPr>
            <p:spPr>
              <a:xfrm>
                <a:off x="3040412" y="5360326"/>
                <a:ext cx="88765" cy="66574"/>
              </a:xfrm>
              <a:custGeom>
                <a:avLst/>
                <a:gdLst>
                  <a:gd name="connsiteX0" fmla="*/ 22398 w 130318"/>
                  <a:gd name="connsiteY0" fmla="*/ 18326 h 97738"/>
                  <a:gd name="connsiteX1" fmla="*/ 18326 w 130318"/>
                  <a:gd name="connsiteY1" fmla="*/ 36245 h 97738"/>
                  <a:gd name="connsiteX2" fmla="*/ 65566 w 130318"/>
                  <a:gd name="connsiteY2" fmla="*/ 83485 h 97738"/>
                  <a:gd name="connsiteX3" fmla="*/ 112807 w 130318"/>
                  <a:gd name="connsiteY3" fmla="*/ 36245 h 97738"/>
                  <a:gd name="connsiteX4" fmla="*/ 108734 w 130318"/>
                  <a:gd name="connsiteY4" fmla="*/ 18326 h 97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18" h="97738">
                    <a:moveTo>
                      <a:pt x="22398" y="18326"/>
                    </a:moveTo>
                    <a:cubicBezTo>
                      <a:pt x="19955" y="24028"/>
                      <a:pt x="18326" y="29729"/>
                      <a:pt x="18326" y="36245"/>
                    </a:cubicBezTo>
                    <a:cubicBezTo>
                      <a:pt x="18326" y="62309"/>
                      <a:pt x="39503" y="83485"/>
                      <a:pt x="65566" y="83485"/>
                    </a:cubicBezTo>
                    <a:cubicBezTo>
                      <a:pt x="91630" y="83485"/>
                      <a:pt x="112807" y="62309"/>
                      <a:pt x="112807" y="36245"/>
                    </a:cubicBezTo>
                    <a:cubicBezTo>
                      <a:pt x="112807" y="29729"/>
                      <a:pt x="111178" y="23213"/>
                      <a:pt x="108734" y="18326"/>
                    </a:cubicBezTo>
                  </a:path>
                </a:pathLst>
              </a:custGeom>
              <a:grp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33" name="Freihandform: Form 593">
                <a:extLst>
                  <a:ext uri="{FF2B5EF4-FFF2-40B4-BE49-F238E27FC236}">
                    <a16:creationId xmlns:a16="http://schemas.microsoft.com/office/drawing/2014/main" id="{7B186B15-9A4F-57D9-5676-9F8B0D7F7F9C}"/>
                  </a:ext>
                </a:extLst>
              </p:cNvPr>
              <p:cNvSpPr/>
              <p:nvPr/>
            </p:nvSpPr>
            <p:spPr>
              <a:xfrm>
                <a:off x="3073144" y="5295972"/>
                <a:ext cx="22192" cy="99860"/>
              </a:xfrm>
              <a:custGeom>
                <a:avLst/>
                <a:gdLst>
                  <a:gd name="connsiteX0" fmla="*/ 18326 w 32579"/>
                  <a:gd name="connsiteY0" fmla="*/ 129911 h 146608"/>
                  <a:gd name="connsiteX1" fmla="*/ 18326 w 32579"/>
                  <a:gd name="connsiteY1" fmla="*/ 18326 h 146608"/>
                </a:gdLst>
                <a:ahLst/>
                <a:cxnLst>
                  <a:cxn ang="0">
                    <a:pos x="connsiteX0" y="connsiteY0"/>
                  </a:cxn>
                  <a:cxn ang="0">
                    <a:pos x="connsiteX1" y="connsiteY1"/>
                  </a:cxn>
                </a:cxnLst>
                <a:rect l="l" t="t" r="r" b="b"/>
                <a:pathLst>
                  <a:path w="32579" h="146608">
                    <a:moveTo>
                      <a:pt x="18326" y="129911"/>
                    </a:moveTo>
                    <a:lnTo>
                      <a:pt x="18326" y="18326"/>
                    </a:lnTo>
                  </a:path>
                </a:pathLst>
              </a:custGeom>
              <a:grp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34" name="Freihandform: Form 594">
                <a:extLst>
                  <a:ext uri="{FF2B5EF4-FFF2-40B4-BE49-F238E27FC236}">
                    <a16:creationId xmlns:a16="http://schemas.microsoft.com/office/drawing/2014/main" id="{FA5C165A-CF85-F0EE-9FA6-C3AED282FA65}"/>
                  </a:ext>
                </a:extLst>
              </p:cNvPr>
              <p:cNvSpPr/>
              <p:nvPr/>
            </p:nvSpPr>
            <p:spPr>
              <a:xfrm>
                <a:off x="3442073" y="5360326"/>
                <a:ext cx="88765" cy="66574"/>
              </a:xfrm>
              <a:custGeom>
                <a:avLst/>
                <a:gdLst>
                  <a:gd name="connsiteX0" fmla="*/ 108734 w 130318"/>
                  <a:gd name="connsiteY0" fmla="*/ 18326 h 97738"/>
                  <a:gd name="connsiteX1" fmla="*/ 112807 w 130318"/>
                  <a:gd name="connsiteY1" fmla="*/ 36245 h 97738"/>
                  <a:gd name="connsiteX2" fmla="*/ 65566 w 130318"/>
                  <a:gd name="connsiteY2" fmla="*/ 83485 h 97738"/>
                  <a:gd name="connsiteX3" fmla="*/ 18326 w 130318"/>
                  <a:gd name="connsiteY3" fmla="*/ 36245 h 97738"/>
                  <a:gd name="connsiteX4" fmla="*/ 22398 w 130318"/>
                  <a:gd name="connsiteY4" fmla="*/ 18326 h 97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18" h="97738">
                    <a:moveTo>
                      <a:pt x="108734" y="18326"/>
                    </a:moveTo>
                    <a:cubicBezTo>
                      <a:pt x="111178" y="24028"/>
                      <a:pt x="112807" y="29729"/>
                      <a:pt x="112807" y="36245"/>
                    </a:cubicBezTo>
                    <a:cubicBezTo>
                      <a:pt x="112807" y="62309"/>
                      <a:pt x="91630" y="83485"/>
                      <a:pt x="65566" y="83485"/>
                    </a:cubicBezTo>
                    <a:cubicBezTo>
                      <a:pt x="39503" y="83485"/>
                      <a:pt x="18326" y="62309"/>
                      <a:pt x="18326" y="36245"/>
                    </a:cubicBezTo>
                    <a:cubicBezTo>
                      <a:pt x="18326" y="29729"/>
                      <a:pt x="19955" y="23213"/>
                      <a:pt x="22398" y="18326"/>
                    </a:cubicBezTo>
                  </a:path>
                </a:pathLst>
              </a:custGeom>
              <a:grp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35" name="Freihandform: Form 595">
                <a:extLst>
                  <a:ext uri="{FF2B5EF4-FFF2-40B4-BE49-F238E27FC236}">
                    <a16:creationId xmlns:a16="http://schemas.microsoft.com/office/drawing/2014/main" id="{4BBB1D1F-0860-AAE4-707F-E7D230B1F435}"/>
                  </a:ext>
                </a:extLst>
              </p:cNvPr>
              <p:cNvSpPr/>
              <p:nvPr/>
            </p:nvSpPr>
            <p:spPr>
              <a:xfrm>
                <a:off x="3473695" y="5295972"/>
                <a:ext cx="22192" cy="99860"/>
              </a:xfrm>
              <a:custGeom>
                <a:avLst/>
                <a:gdLst>
                  <a:gd name="connsiteX0" fmla="*/ 18326 w 32579"/>
                  <a:gd name="connsiteY0" fmla="*/ 129911 h 146608"/>
                  <a:gd name="connsiteX1" fmla="*/ 18326 w 32579"/>
                  <a:gd name="connsiteY1" fmla="*/ 18326 h 146608"/>
                </a:gdLst>
                <a:ahLst/>
                <a:cxnLst>
                  <a:cxn ang="0">
                    <a:pos x="connsiteX0" y="connsiteY0"/>
                  </a:cxn>
                  <a:cxn ang="0">
                    <a:pos x="connsiteX1" y="connsiteY1"/>
                  </a:cxn>
                </a:cxnLst>
                <a:rect l="l" t="t" r="r" b="b"/>
                <a:pathLst>
                  <a:path w="32579" h="146608">
                    <a:moveTo>
                      <a:pt x="18326" y="129911"/>
                    </a:moveTo>
                    <a:lnTo>
                      <a:pt x="18326" y="18326"/>
                    </a:lnTo>
                  </a:path>
                </a:pathLst>
              </a:custGeom>
              <a:grp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36" name="Freihandform: Form 596">
                <a:extLst>
                  <a:ext uri="{FF2B5EF4-FFF2-40B4-BE49-F238E27FC236}">
                    <a16:creationId xmlns:a16="http://schemas.microsoft.com/office/drawing/2014/main" id="{07E26A37-0CFD-B55D-BEE2-CCF0DA5843C8}"/>
                  </a:ext>
                </a:extLst>
              </p:cNvPr>
              <p:cNvSpPr/>
              <p:nvPr/>
            </p:nvSpPr>
            <p:spPr>
              <a:xfrm>
                <a:off x="3109205" y="5317054"/>
                <a:ext cx="349512" cy="22192"/>
              </a:xfrm>
              <a:custGeom>
                <a:avLst/>
                <a:gdLst>
                  <a:gd name="connsiteX0" fmla="*/ 501318 w 513128"/>
                  <a:gd name="connsiteY0" fmla="*/ 18326 h 32579"/>
                  <a:gd name="connsiteX1" fmla="*/ 18326 w 513128"/>
                  <a:gd name="connsiteY1" fmla="*/ 18326 h 32579"/>
                </a:gdLst>
                <a:ahLst/>
                <a:cxnLst>
                  <a:cxn ang="0">
                    <a:pos x="connsiteX0" y="connsiteY0"/>
                  </a:cxn>
                  <a:cxn ang="0">
                    <a:pos x="connsiteX1" y="connsiteY1"/>
                  </a:cxn>
                </a:cxnLst>
                <a:rect l="l" t="t" r="r" b="b"/>
                <a:pathLst>
                  <a:path w="513128" h="32579">
                    <a:moveTo>
                      <a:pt x="501318" y="18326"/>
                    </a:moveTo>
                    <a:lnTo>
                      <a:pt x="18326" y="18326"/>
                    </a:lnTo>
                  </a:path>
                </a:pathLst>
              </a:custGeom>
              <a:grp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37" name="Freihandform: Form 597">
                <a:extLst>
                  <a:ext uri="{FF2B5EF4-FFF2-40B4-BE49-F238E27FC236}">
                    <a16:creationId xmlns:a16="http://schemas.microsoft.com/office/drawing/2014/main" id="{3305758A-0F45-867D-83BB-A073FF4FEAD8}"/>
                  </a:ext>
                </a:extLst>
              </p:cNvPr>
              <p:cNvSpPr/>
              <p:nvPr/>
            </p:nvSpPr>
            <p:spPr>
              <a:xfrm>
                <a:off x="2923353" y="5317054"/>
                <a:ext cx="721214" cy="194172"/>
              </a:xfrm>
              <a:custGeom>
                <a:avLst/>
                <a:gdLst>
                  <a:gd name="connsiteX0" fmla="*/ 186111 w 1058836"/>
                  <a:gd name="connsiteY0" fmla="*/ 18326 h 285071"/>
                  <a:gd name="connsiteX1" fmla="*/ 68824 w 1058836"/>
                  <a:gd name="connsiteY1" fmla="*/ 18326 h 285071"/>
                  <a:gd name="connsiteX2" fmla="*/ 18326 w 1058836"/>
                  <a:gd name="connsiteY2" fmla="*/ 68824 h 285071"/>
                  <a:gd name="connsiteX3" fmla="*/ 18326 w 1058836"/>
                  <a:gd name="connsiteY3" fmla="*/ 266745 h 285071"/>
                  <a:gd name="connsiteX4" fmla="*/ 1046212 w 1058836"/>
                  <a:gd name="connsiteY4" fmla="*/ 266745 h 285071"/>
                  <a:gd name="connsiteX5" fmla="*/ 1046212 w 1058836"/>
                  <a:gd name="connsiteY5" fmla="*/ 68824 h 285071"/>
                  <a:gd name="connsiteX6" fmla="*/ 995713 w 1058836"/>
                  <a:gd name="connsiteY6" fmla="*/ 18326 h 285071"/>
                  <a:gd name="connsiteX7" fmla="*/ 878427 w 1058836"/>
                  <a:gd name="connsiteY7" fmla="*/ 18326 h 28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8836" h="285071">
                    <a:moveTo>
                      <a:pt x="186111" y="18326"/>
                    </a:moveTo>
                    <a:lnTo>
                      <a:pt x="68824" y="18326"/>
                    </a:lnTo>
                    <a:cubicBezTo>
                      <a:pt x="41132" y="18326"/>
                      <a:pt x="18326" y="41132"/>
                      <a:pt x="18326" y="68824"/>
                    </a:cubicBezTo>
                    <a:lnTo>
                      <a:pt x="18326" y="266745"/>
                    </a:lnTo>
                    <a:lnTo>
                      <a:pt x="1046212" y="266745"/>
                    </a:lnTo>
                    <a:lnTo>
                      <a:pt x="1046212" y="68824"/>
                    </a:lnTo>
                    <a:cubicBezTo>
                      <a:pt x="1046212" y="41132"/>
                      <a:pt x="1023406" y="18326"/>
                      <a:pt x="995713" y="18326"/>
                    </a:cubicBezTo>
                    <a:lnTo>
                      <a:pt x="878427" y="18326"/>
                    </a:lnTo>
                  </a:path>
                </a:pathLst>
              </a:custGeom>
              <a:grp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grpSp>
            <p:nvGrpSpPr>
              <p:cNvPr id="238" name="Gruppieren 237">
                <a:extLst>
                  <a:ext uri="{FF2B5EF4-FFF2-40B4-BE49-F238E27FC236}">
                    <a16:creationId xmlns:a16="http://schemas.microsoft.com/office/drawing/2014/main" id="{BF51B408-E27B-6788-4AB1-72876D8BA635}"/>
                  </a:ext>
                </a:extLst>
              </p:cNvPr>
              <p:cNvGrpSpPr/>
              <p:nvPr/>
            </p:nvGrpSpPr>
            <p:grpSpPr>
              <a:xfrm>
                <a:off x="3016819" y="5570587"/>
                <a:ext cx="545066" cy="213812"/>
                <a:chOff x="3016819" y="5597380"/>
                <a:chExt cx="545066" cy="213812"/>
              </a:xfrm>
              <a:grpFill/>
            </p:grpSpPr>
            <p:cxnSp>
              <p:nvCxnSpPr>
                <p:cNvPr id="239" name="Gerader Verbinder 238">
                  <a:extLst>
                    <a:ext uri="{FF2B5EF4-FFF2-40B4-BE49-F238E27FC236}">
                      <a16:creationId xmlns:a16="http://schemas.microsoft.com/office/drawing/2014/main" id="{01AE8001-7615-4CF4-E0F7-2017CB935911}"/>
                    </a:ext>
                  </a:extLst>
                </p:cNvPr>
                <p:cNvCxnSpPr>
                  <a:cxnSpLocks/>
                </p:cNvCxnSpPr>
                <p:nvPr/>
              </p:nvCxnSpPr>
              <p:spPr>
                <a:xfrm>
                  <a:off x="3016819" y="5597380"/>
                  <a:ext cx="183355" cy="0"/>
                </a:xfrm>
                <a:prstGeom prst="line">
                  <a:avLst/>
                </a:prstGeom>
                <a:grpFill/>
                <a:ln w="12700" cap="rnd">
                  <a:solidFill>
                    <a:srgbClr val="3C3C3C"/>
                  </a:solidFill>
                  <a:prstDash val="solid"/>
                  <a:miter/>
                </a:ln>
              </p:spPr>
            </p:cxnSp>
            <p:cxnSp>
              <p:nvCxnSpPr>
                <p:cNvPr id="240" name="Gerader Verbinder 239">
                  <a:extLst>
                    <a:ext uri="{FF2B5EF4-FFF2-40B4-BE49-F238E27FC236}">
                      <a16:creationId xmlns:a16="http://schemas.microsoft.com/office/drawing/2014/main" id="{764F8721-5641-AFF4-F613-E85E5432D919}"/>
                    </a:ext>
                  </a:extLst>
                </p:cNvPr>
                <p:cNvCxnSpPr>
                  <a:cxnSpLocks/>
                </p:cNvCxnSpPr>
                <p:nvPr/>
              </p:nvCxnSpPr>
              <p:spPr>
                <a:xfrm>
                  <a:off x="3131487" y="5650833"/>
                  <a:ext cx="149828" cy="0"/>
                </a:xfrm>
                <a:prstGeom prst="line">
                  <a:avLst/>
                </a:prstGeom>
                <a:grpFill/>
                <a:ln w="12700" cap="rnd">
                  <a:solidFill>
                    <a:srgbClr val="3C3C3C"/>
                  </a:solidFill>
                  <a:prstDash val="solid"/>
                  <a:miter/>
                </a:ln>
              </p:spPr>
            </p:cxnSp>
            <p:cxnSp>
              <p:nvCxnSpPr>
                <p:cNvPr id="241" name="Gerader Verbinder 240">
                  <a:extLst>
                    <a:ext uri="{FF2B5EF4-FFF2-40B4-BE49-F238E27FC236}">
                      <a16:creationId xmlns:a16="http://schemas.microsoft.com/office/drawing/2014/main" id="{4DCEA27F-0E9D-4BDB-3851-E1E645795A4B}"/>
                    </a:ext>
                  </a:extLst>
                </p:cNvPr>
                <p:cNvCxnSpPr>
                  <a:cxnSpLocks/>
                </p:cNvCxnSpPr>
                <p:nvPr/>
              </p:nvCxnSpPr>
              <p:spPr>
                <a:xfrm>
                  <a:off x="3253087" y="5704286"/>
                  <a:ext cx="149828" cy="0"/>
                </a:xfrm>
                <a:prstGeom prst="line">
                  <a:avLst/>
                </a:prstGeom>
                <a:grpFill/>
                <a:ln w="12700" cap="rnd">
                  <a:solidFill>
                    <a:srgbClr val="3C3C3C"/>
                  </a:solidFill>
                  <a:prstDash val="solid"/>
                  <a:miter/>
                </a:ln>
              </p:spPr>
            </p:cxnSp>
            <p:cxnSp>
              <p:nvCxnSpPr>
                <p:cNvPr id="242" name="Gerader Verbinder 241">
                  <a:extLst>
                    <a:ext uri="{FF2B5EF4-FFF2-40B4-BE49-F238E27FC236}">
                      <a16:creationId xmlns:a16="http://schemas.microsoft.com/office/drawing/2014/main" id="{3F449B5C-86DD-AA0A-85A4-6F3BDD187C9F}"/>
                    </a:ext>
                  </a:extLst>
                </p:cNvPr>
                <p:cNvCxnSpPr>
                  <a:cxnSpLocks/>
                </p:cNvCxnSpPr>
                <p:nvPr/>
              </p:nvCxnSpPr>
              <p:spPr>
                <a:xfrm>
                  <a:off x="3383803" y="5757739"/>
                  <a:ext cx="74914" cy="0"/>
                </a:xfrm>
                <a:prstGeom prst="line">
                  <a:avLst/>
                </a:prstGeom>
                <a:grpFill/>
                <a:ln w="12700" cap="rnd">
                  <a:solidFill>
                    <a:srgbClr val="3C3C3C"/>
                  </a:solidFill>
                  <a:prstDash val="solid"/>
                  <a:miter/>
                </a:ln>
              </p:spPr>
            </p:cxnSp>
            <p:cxnSp>
              <p:nvCxnSpPr>
                <p:cNvPr id="243" name="Gerader Verbinder 242">
                  <a:extLst>
                    <a:ext uri="{FF2B5EF4-FFF2-40B4-BE49-F238E27FC236}">
                      <a16:creationId xmlns:a16="http://schemas.microsoft.com/office/drawing/2014/main" id="{5A625F37-0F73-2DAF-171D-9FCFF3AA83CC}"/>
                    </a:ext>
                  </a:extLst>
                </p:cNvPr>
                <p:cNvCxnSpPr>
                  <a:cxnSpLocks/>
                </p:cNvCxnSpPr>
                <p:nvPr/>
              </p:nvCxnSpPr>
              <p:spPr>
                <a:xfrm>
                  <a:off x="3405362" y="5811192"/>
                  <a:ext cx="156523" cy="0"/>
                </a:xfrm>
                <a:prstGeom prst="line">
                  <a:avLst/>
                </a:prstGeom>
                <a:grpFill/>
                <a:ln w="12700" cap="rnd">
                  <a:solidFill>
                    <a:srgbClr val="3C3C3C"/>
                  </a:solidFill>
                  <a:prstDash val="solid"/>
                  <a:miter/>
                </a:ln>
              </p:spPr>
            </p:cxnSp>
          </p:grpSp>
        </p:grpSp>
      </p:grpSp>
      <p:grpSp>
        <p:nvGrpSpPr>
          <p:cNvPr id="61" name="Gruppieren 60"/>
          <p:cNvGrpSpPr/>
          <p:nvPr/>
        </p:nvGrpSpPr>
        <p:grpSpPr>
          <a:xfrm>
            <a:off x="7662984" y="2906854"/>
            <a:ext cx="792000" cy="792000"/>
            <a:chOff x="9764318" y="2117509"/>
            <a:chExt cx="792000" cy="792000"/>
          </a:xfrm>
        </p:grpSpPr>
        <p:sp>
          <p:nvSpPr>
            <p:cNvPr id="196" name="Ellipse 195">
              <a:extLst>
                <a:ext uri="{FF2B5EF4-FFF2-40B4-BE49-F238E27FC236}">
                  <a16:creationId xmlns:a16="http://schemas.microsoft.com/office/drawing/2014/main" id="{E5C3F51D-4C7C-A3D6-B2C4-F2A9D838C7E9}"/>
                </a:ext>
              </a:extLst>
            </p:cNvPr>
            <p:cNvSpPr/>
            <p:nvPr/>
          </p:nvSpPr>
          <p:spPr>
            <a:xfrm>
              <a:off x="9764318" y="2117509"/>
              <a:ext cx="792000" cy="792000"/>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41" name="Gruppieren 140">
              <a:extLst>
                <a:ext uri="{FF2B5EF4-FFF2-40B4-BE49-F238E27FC236}">
                  <a16:creationId xmlns:a16="http://schemas.microsoft.com/office/drawing/2014/main" id="{6EDD3FD0-B1F7-6C32-27C7-C7FB2E6CA440}"/>
                </a:ext>
              </a:extLst>
            </p:cNvPr>
            <p:cNvGrpSpPr>
              <a:grpSpLocks noChangeAspect="1"/>
            </p:cNvGrpSpPr>
            <p:nvPr/>
          </p:nvGrpSpPr>
          <p:grpSpPr>
            <a:xfrm>
              <a:off x="9907608" y="2275627"/>
              <a:ext cx="509157" cy="432000"/>
              <a:chOff x="2923353" y="5295972"/>
              <a:chExt cx="721214" cy="611922"/>
            </a:xfrm>
            <a:noFill/>
          </p:grpSpPr>
          <p:sp>
            <p:nvSpPr>
              <p:cNvPr id="142" name="Freihandform: Form 591">
                <a:extLst>
                  <a:ext uri="{FF2B5EF4-FFF2-40B4-BE49-F238E27FC236}">
                    <a16:creationId xmlns:a16="http://schemas.microsoft.com/office/drawing/2014/main" id="{ACDA1961-2B7F-4C53-6FE3-218B5FDCE5F5}"/>
                  </a:ext>
                </a:extLst>
              </p:cNvPr>
              <p:cNvSpPr/>
              <p:nvPr/>
            </p:nvSpPr>
            <p:spPr>
              <a:xfrm>
                <a:off x="2923353" y="5486261"/>
                <a:ext cx="721214" cy="421633"/>
              </a:xfrm>
              <a:custGeom>
                <a:avLst/>
                <a:gdLst>
                  <a:gd name="connsiteX0" fmla="*/ 1046212 w 1058836"/>
                  <a:gd name="connsiteY0" fmla="*/ 18326 h 619011"/>
                  <a:gd name="connsiteX1" fmla="*/ 1046212 w 1058836"/>
                  <a:gd name="connsiteY1" fmla="*/ 550187 h 619011"/>
                  <a:gd name="connsiteX2" fmla="*/ 995713 w 1058836"/>
                  <a:gd name="connsiteY2" fmla="*/ 600686 h 619011"/>
                  <a:gd name="connsiteX3" fmla="*/ 68824 w 1058836"/>
                  <a:gd name="connsiteY3" fmla="*/ 600686 h 619011"/>
                  <a:gd name="connsiteX4" fmla="*/ 18326 w 1058836"/>
                  <a:gd name="connsiteY4" fmla="*/ 550187 h 619011"/>
                  <a:gd name="connsiteX5" fmla="*/ 18326 w 1058836"/>
                  <a:gd name="connsiteY5" fmla="*/ 18326 h 61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8836" h="619011">
                    <a:moveTo>
                      <a:pt x="1046212" y="18326"/>
                    </a:moveTo>
                    <a:lnTo>
                      <a:pt x="1046212" y="550187"/>
                    </a:lnTo>
                    <a:cubicBezTo>
                      <a:pt x="1046212" y="577880"/>
                      <a:pt x="1023406" y="600686"/>
                      <a:pt x="995713" y="600686"/>
                    </a:cubicBezTo>
                    <a:lnTo>
                      <a:pt x="68824" y="600686"/>
                    </a:lnTo>
                    <a:cubicBezTo>
                      <a:pt x="41132" y="600686"/>
                      <a:pt x="18326" y="577880"/>
                      <a:pt x="18326" y="550187"/>
                    </a:cubicBezTo>
                    <a:lnTo>
                      <a:pt x="18326" y="18326"/>
                    </a:lnTo>
                  </a:path>
                </a:pathLst>
              </a:custGeom>
              <a:grpFill/>
              <a:ln w="12700" cap="flat">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43" name="Freihandform: Form 592">
                <a:extLst>
                  <a:ext uri="{FF2B5EF4-FFF2-40B4-BE49-F238E27FC236}">
                    <a16:creationId xmlns:a16="http://schemas.microsoft.com/office/drawing/2014/main" id="{A34E2292-E591-B4AC-148A-78D7CF0E79F9}"/>
                  </a:ext>
                </a:extLst>
              </p:cNvPr>
              <p:cNvSpPr/>
              <p:nvPr/>
            </p:nvSpPr>
            <p:spPr>
              <a:xfrm>
                <a:off x="3040412" y="5360326"/>
                <a:ext cx="88765" cy="66574"/>
              </a:xfrm>
              <a:custGeom>
                <a:avLst/>
                <a:gdLst>
                  <a:gd name="connsiteX0" fmla="*/ 22398 w 130318"/>
                  <a:gd name="connsiteY0" fmla="*/ 18326 h 97738"/>
                  <a:gd name="connsiteX1" fmla="*/ 18326 w 130318"/>
                  <a:gd name="connsiteY1" fmla="*/ 36245 h 97738"/>
                  <a:gd name="connsiteX2" fmla="*/ 65566 w 130318"/>
                  <a:gd name="connsiteY2" fmla="*/ 83485 h 97738"/>
                  <a:gd name="connsiteX3" fmla="*/ 112807 w 130318"/>
                  <a:gd name="connsiteY3" fmla="*/ 36245 h 97738"/>
                  <a:gd name="connsiteX4" fmla="*/ 108734 w 130318"/>
                  <a:gd name="connsiteY4" fmla="*/ 18326 h 97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18" h="97738">
                    <a:moveTo>
                      <a:pt x="22398" y="18326"/>
                    </a:moveTo>
                    <a:cubicBezTo>
                      <a:pt x="19955" y="24028"/>
                      <a:pt x="18326" y="29729"/>
                      <a:pt x="18326" y="36245"/>
                    </a:cubicBezTo>
                    <a:cubicBezTo>
                      <a:pt x="18326" y="62309"/>
                      <a:pt x="39503" y="83485"/>
                      <a:pt x="65566" y="83485"/>
                    </a:cubicBezTo>
                    <a:cubicBezTo>
                      <a:pt x="91630" y="83485"/>
                      <a:pt x="112807" y="62309"/>
                      <a:pt x="112807" y="36245"/>
                    </a:cubicBezTo>
                    <a:cubicBezTo>
                      <a:pt x="112807" y="29729"/>
                      <a:pt x="111178" y="23213"/>
                      <a:pt x="108734" y="18326"/>
                    </a:cubicBezTo>
                  </a:path>
                </a:pathLst>
              </a:custGeom>
              <a:grp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44" name="Freihandform: Form 593">
                <a:extLst>
                  <a:ext uri="{FF2B5EF4-FFF2-40B4-BE49-F238E27FC236}">
                    <a16:creationId xmlns:a16="http://schemas.microsoft.com/office/drawing/2014/main" id="{7B186B15-9A4F-57D9-5676-9F8B0D7F7F9C}"/>
                  </a:ext>
                </a:extLst>
              </p:cNvPr>
              <p:cNvSpPr/>
              <p:nvPr/>
            </p:nvSpPr>
            <p:spPr>
              <a:xfrm>
                <a:off x="3073144" y="5295972"/>
                <a:ext cx="22192" cy="99860"/>
              </a:xfrm>
              <a:custGeom>
                <a:avLst/>
                <a:gdLst>
                  <a:gd name="connsiteX0" fmla="*/ 18326 w 32579"/>
                  <a:gd name="connsiteY0" fmla="*/ 129911 h 146608"/>
                  <a:gd name="connsiteX1" fmla="*/ 18326 w 32579"/>
                  <a:gd name="connsiteY1" fmla="*/ 18326 h 146608"/>
                </a:gdLst>
                <a:ahLst/>
                <a:cxnLst>
                  <a:cxn ang="0">
                    <a:pos x="connsiteX0" y="connsiteY0"/>
                  </a:cxn>
                  <a:cxn ang="0">
                    <a:pos x="connsiteX1" y="connsiteY1"/>
                  </a:cxn>
                </a:cxnLst>
                <a:rect l="l" t="t" r="r" b="b"/>
                <a:pathLst>
                  <a:path w="32579" h="146608">
                    <a:moveTo>
                      <a:pt x="18326" y="129911"/>
                    </a:moveTo>
                    <a:lnTo>
                      <a:pt x="18326" y="18326"/>
                    </a:lnTo>
                  </a:path>
                </a:pathLst>
              </a:custGeom>
              <a:grp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45" name="Freihandform: Form 594">
                <a:extLst>
                  <a:ext uri="{FF2B5EF4-FFF2-40B4-BE49-F238E27FC236}">
                    <a16:creationId xmlns:a16="http://schemas.microsoft.com/office/drawing/2014/main" id="{FA5C165A-CF85-F0EE-9FA6-C3AED282FA65}"/>
                  </a:ext>
                </a:extLst>
              </p:cNvPr>
              <p:cNvSpPr/>
              <p:nvPr/>
            </p:nvSpPr>
            <p:spPr>
              <a:xfrm>
                <a:off x="3442073" y="5360326"/>
                <a:ext cx="88765" cy="66574"/>
              </a:xfrm>
              <a:custGeom>
                <a:avLst/>
                <a:gdLst>
                  <a:gd name="connsiteX0" fmla="*/ 108734 w 130318"/>
                  <a:gd name="connsiteY0" fmla="*/ 18326 h 97738"/>
                  <a:gd name="connsiteX1" fmla="*/ 112807 w 130318"/>
                  <a:gd name="connsiteY1" fmla="*/ 36245 h 97738"/>
                  <a:gd name="connsiteX2" fmla="*/ 65566 w 130318"/>
                  <a:gd name="connsiteY2" fmla="*/ 83485 h 97738"/>
                  <a:gd name="connsiteX3" fmla="*/ 18326 w 130318"/>
                  <a:gd name="connsiteY3" fmla="*/ 36245 h 97738"/>
                  <a:gd name="connsiteX4" fmla="*/ 22398 w 130318"/>
                  <a:gd name="connsiteY4" fmla="*/ 18326 h 97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18" h="97738">
                    <a:moveTo>
                      <a:pt x="108734" y="18326"/>
                    </a:moveTo>
                    <a:cubicBezTo>
                      <a:pt x="111178" y="24028"/>
                      <a:pt x="112807" y="29729"/>
                      <a:pt x="112807" y="36245"/>
                    </a:cubicBezTo>
                    <a:cubicBezTo>
                      <a:pt x="112807" y="62309"/>
                      <a:pt x="91630" y="83485"/>
                      <a:pt x="65566" y="83485"/>
                    </a:cubicBezTo>
                    <a:cubicBezTo>
                      <a:pt x="39503" y="83485"/>
                      <a:pt x="18326" y="62309"/>
                      <a:pt x="18326" y="36245"/>
                    </a:cubicBezTo>
                    <a:cubicBezTo>
                      <a:pt x="18326" y="29729"/>
                      <a:pt x="19955" y="23213"/>
                      <a:pt x="22398" y="18326"/>
                    </a:cubicBezTo>
                  </a:path>
                </a:pathLst>
              </a:custGeom>
              <a:grp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46" name="Freihandform: Form 595">
                <a:extLst>
                  <a:ext uri="{FF2B5EF4-FFF2-40B4-BE49-F238E27FC236}">
                    <a16:creationId xmlns:a16="http://schemas.microsoft.com/office/drawing/2014/main" id="{4BBB1D1F-0860-AAE4-707F-E7D230B1F435}"/>
                  </a:ext>
                </a:extLst>
              </p:cNvPr>
              <p:cNvSpPr/>
              <p:nvPr/>
            </p:nvSpPr>
            <p:spPr>
              <a:xfrm>
                <a:off x="3473695" y="5295972"/>
                <a:ext cx="22192" cy="99860"/>
              </a:xfrm>
              <a:custGeom>
                <a:avLst/>
                <a:gdLst>
                  <a:gd name="connsiteX0" fmla="*/ 18326 w 32579"/>
                  <a:gd name="connsiteY0" fmla="*/ 129911 h 146608"/>
                  <a:gd name="connsiteX1" fmla="*/ 18326 w 32579"/>
                  <a:gd name="connsiteY1" fmla="*/ 18326 h 146608"/>
                </a:gdLst>
                <a:ahLst/>
                <a:cxnLst>
                  <a:cxn ang="0">
                    <a:pos x="connsiteX0" y="connsiteY0"/>
                  </a:cxn>
                  <a:cxn ang="0">
                    <a:pos x="connsiteX1" y="connsiteY1"/>
                  </a:cxn>
                </a:cxnLst>
                <a:rect l="l" t="t" r="r" b="b"/>
                <a:pathLst>
                  <a:path w="32579" h="146608">
                    <a:moveTo>
                      <a:pt x="18326" y="129911"/>
                    </a:moveTo>
                    <a:lnTo>
                      <a:pt x="18326" y="18326"/>
                    </a:lnTo>
                  </a:path>
                </a:pathLst>
              </a:custGeom>
              <a:grp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47" name="Freihandform: Form 596">
                <a:extLst>
                  <a:ext uri="{FF2B5EF4-FFF2-40B4-BE49-F238E27FC236}">
                    <a16:creationId xmlns:a16="http://schemas.microsoft.com/office/drawing/2014/main" id="{07E26A37-0CFD-B55D-BEE2-CCF0DA5843C8}"/>
                  </a:ext>
                </a:extLst>
              </p:cNvPr>
              <p:cNvSpPr/>
              <p:nvPr/>
            </p:nvSpPr>
            <p:spPr>
              <a:xfrm>
                <a:off x="3109205" y="5317054"/>
                <a:ext cx="349512" cy="22192"/>
              </a:xfrm>
              <a:custGeom>
                <a:avLst/>
                <a:gdLst>
                  <a:gd name="connsiteX0" fmla="*/ 501318 w 513128"/>
                  <a:gd name="connsiteY0" fmla="*/ 18326 h 32579"/>
                  <a:gd name="connsiteX1" fmla="*/ 18326 w 513128"/>
                  <a:gd name="connsiteY1" fmla="*/ 18326 h 32579"/>
                </a:gdLst>
                <a:ahLst/>
                <a:cxnLst>
                  <a:cxn ang="0">
                    <a:pos x="connsiteX0" y="connsiteY0"/>
                  </a:cxn>
                  <a:cxn ang="0">
                    <a:pos x="connsiteX1" y="connsiteY1"/>
                  </a:cxn>
                </a:cxnLst>
                <a:rect l="l" t="t" r="r" b="b"/>
                <a:pathLst>
                  <a:path w="513128" h="32579">
                    <a:moveTo>
                      <a:pt x="501318" y="18326"/>
                    </a:moveTo>
                    <a:lnTo>
                      <a:pt x="18326" y="18326"/>
                    </a:lnTo>
                  </a:path>
                </a:pathLst>
              </a:custGeom>
              <a:grp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48" name="Freihandform: Form 597">
                <a:extLst>
                  <a:ext uri="{FF2B5EF4-FFF2-40B4-BE49-F238E27FC236}">
                    <a16:creationId xmlns:a16="http://schemas.microsoft.com/office/drawing/2014/main" id="{3305758A-0F45-867D-83BB-A073FF4FEAD8}"/>
                  </a:ext>
                </a:extLst>
              </p:cNvPr>
              <p:cNvSpPr/>
              <p:nvPr/>
            </p:nvSpPr>
            <p:spPr>
              <a:xfrm>
                <a:off x="2923353" y="5317054"/>
                <a:ext cx="721214" cy="194172"/>
              </a:xfrm>
              <a:custGeom>
                <a:avLst/>
                <a:gdLst>
                  <a:gd name="connsiteX0" fmla="*/ 186111 w 1058836"/>
                  <a:gd name="connsiteY0" fmla="*/ 18326 h 285071"/>
                  <a:gd name="connsiteX1" fmla="*/ 68824 w 1058836"/>
                  <a:gd name="connsiteY1" fmla="*/ 18326 h 285071"/>
                  <a:gd name="connsiteX2" fmla="*/ 18326 w 1058836"/>
                  <a:gd name="connsiteY2" fmla="*/ 68824 h 285071"/>
                  <a:gd name="connsiteX3" fmla="*/ 18326 w 1058836"/>
                  <a:gd name="connsiteY3" fmla="*/ 266745 h 285071"/>
                  <a:gd name="connsiteX4" fmla="*/ 1046212 w 1058836"/>
                  <a:gd name="connsiteY4" fmla="*/ 266745 h 285071"/>
                  <a:gd name="connsiteX5" fmla="*/ 1046212 w 1058836"/>
                  <a:gd name="connsiteY5" fmla="*/ 68824 h 285071"/>
                  <a:gd name="connsiteX6" fmla="*/ 995713 w 1058836"/>
                  <a:gd name="connsiteY6" fmla="*/ 18326 h 285071"/>
                  <a:gd name="connsiteX7" fmla="*/ 878427 w 1058836"/>
                  <a:gd name="connsiteY7" fmla="*/ 18326 h 28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8836" h="285071">
                    <a:moveTo>
                      <a:pt x="186111" y="18326"/>
                    </a:moveTo>
                    <a:lnTo>
                      <a:pt x="68824" y="18326"/>
                    </a:lnTo>
                    <a:cubicBezTo>
                      <a:pt x="41132" y="18326"/>
                      <a:pt x="18326" y="41132"/>
                      <a:pt x="18326" y="68824"/>
                    </a:cubicBezTo>
                    <a:lnTo>
                      <a:pt x="18326" y="266745"/>
                    </a:lnTo>
                    <a:lnTo>
                      <a:pt x="1046212" y="266745"/>
                    </a:lnTo>
                    <a:lnTo>
                      <a:pt x="1046212" y="68824"/>
                    </a:lnTo>
                    <a:cubicBezTo>
                      <a:pt x="1046212" y="41132"/>
                      <a:pt x="1023406" y="18326"/>
                      <a:pt x="995713" y="18326"/>
                    </a:cubicBezTo>
                    <a:lnTo>
                      <a:pt x="878427" y="18326"/>
                    </a:lnTo>
                  </a:path>
                </a:pathLst>
              </a:custGeom>
              <a:grp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grpSp>
            <p:nvGrpSpPr>
              <p:cNvPr id="149" name="Gruppieren 148">
                <a:extLst>
                  <a:ext uri="{FF2B5EF4-FFF2-40B4-BE49-F238E27FC236}">
                    <a16:creationId xmlns:a16="http://schemas.microsoft.com/office/drawing/2014/main" id="{BF51B408-E27B-6788-4AB1-72876D8BA635}"/>
                  </a:ext>
                </a:extLst>
              </p:cNvPr>
              <p:cNvGrpSpPr/>
              <p:nvPr/>
            </p:nvGrpSpPr>
            <p:grpSpPr>
              <a:xfrm>
                <a:off x="3016819" y="5570587"/>
                <a:ext cx="545066" cy="213812"/>
                <a:chOff x="3016819" y="5597380"/>
                <a:chExt cx="545066" cy="213812"/>
              </a:xfrm>
              <a:grpFill/>
            </p:grpSpPr>
            <p:cxnSp>
              <p:nvCxnSpPr>
                <p:cNvPr id="150" name="Gerader Verbinder 149">
                  <a:extLst>
                    <a:ext uri="{FF2B5EF4-FFF2-40B4-BE49-F238E27FC236}">
                      <a16:creationId xmlns:a16="http://schemas.microsoft.com/office/drawing/2014/main" id="{01AE8001-7615-4CF4-E0F7-2017CB935911}"/>
                    </a:ext>
                  </a:extLst>
                </p:cNvPr>
                <p:cNvCxnSpPr>
                  <a:cxnSpLocks/>
                </p:cNvCxnSpPr>
                <p:nvPr/>
              </p:nvCxnSpPr>
              <p:spPr>
                <a:xfrm>
                  <a:off x="3016819" y="5597380"/>
                  <a:ext cx="183355" cy="0"/>
                </a:xfrm>
                <a:prstGeom prst="line">
                  <a:avLst/>
                </a:prstGeom>
                <a:grpFill/>
                <a:ln w="12700" cap="rnd">
                  <a:solidFill>
                    <a:srgbClr val="3C3C3C"/>
                  </a:solidFill>
                  <a:prstDash val="solid"/>
                  <a:miter/>
                </a:ln>
              </p:spPr>
            </p:cxnSp>
            <p:cxnSp>
              <p:nvCxnSpPr>
                <p:cNvPr id="151" name="Gerader Verbinder 150">
                  <a:extLst>
                    <a:ext uri="{FF2B5EF4-FFF2-40B4-BE49-F238E27FC236}">
                      <a16:creationId xmlns:a16="http://schemas.microsoft.com/office/drawing/2014/main" id="{764F8721-5641-AFF4-F613-E85E5432D919}"/>
                    </a:ext>
                  </a:extLst>
                </p:cNvPr>
                <p:cNvCxnSpPr>
                  <a:cxnSpLocks/>
                </p:cNvCxnSpPr>
                <p:nvPr/>
              </p:nvCxnSpPr>
              <p:spPr>
                <a:xfrm>
                  <a:off x="3131487" y="5650833"/>
                  <a:ext cx="149828" cy="0"/>
                </a:xfrm>
                <a:prstGeom prst="line">
                  <a:avLst/>
                </a:prstGeom>
                <a:grpFill/>
                <a:ln w="12700" cap="rnd">
                  <a:solidFill>
                    <a:srgbClr val="3C3C3C"/>
                  </a:solidFill>
                  <a:prstDash val="solid"/>
                  <a:miter/>
                </a:ln>
              </p:spPr>
            </p:cxnSp>
            <p:cxnSp>
              <p:nvCxnSpPr>
                <p:cNvPr id="152" name="Gerader Verbinder 151">
                  <a:extLst>
                    <a:ext uri="{FF2B5EF4-FFF2-40B4-BE49-F238E27FC236}">
                      <a16:creationId xmlns:a16="http://schemas.microsoft.com/office/drawing/2014/main" id="{4DCEA27F-0E9D-4BDB-3851-E1E645795A4B}"/>
                    </a:ext>
                  </a:extLst>
                </p:cNvPr>
                <p:cNvCxnSpPr>
                  <a:cxnSpLocks/>
                </p:cNvCxnSpPr>
                <p:nvPr/>
              </p:nvCxnSpPr>
              <p:spPr>
                <a:xfrm>
                  <a:off x="3253087" y="5704286"/>
                  <a:ext cx="149828" cy="0"/>
                </a:xfrm>
                <a:prstGeom prst="line">
                  <a:avLst/>
                </a:prstGeom>
                <a:grpFill/>
                <a:ln w="12700" cap="rnd">
                  <a:solidFill>
                    <a:srgbClr val="3C3C3C"/>
                  </a:solidFill>
                  <a:prstDash val="solid"/>
                  <a:miter/>
                </a:ln>
              </p:spPr>
            </p:cxnSp>
            <p:cxnSp>
              <p:nvCxnSpPr>
                <p:cNvPr id="153" name="Gerader Verbinder 152">
                  <a:extLst>
                    <a:ext uri="{FF2B5EF4-FFF2-40B4-BE49-F238E27FC236}">
                      <a16:creationId xmlns:a16="http://schemas.microsoft.com/office/drawing/2014/main" id="{3F449B5C-86DD-AA0A-85A4-6F3BDD187C9F}"/>
                    </a:ext>
                  </a:extLst>
                </p:cNvPr>
                <p:cNvCxnSpPr>
                  <a:cxnSpLocks/>
                </p:cNvCxnSpPr>
                <p:nvPr/>
              </p:nvCxnSpPr>
              <p:spPr>
                <a:xfrm>
                  <a:off x="3383803" y="5757739"/>
                  <a:ext cx="74914" cy="0"/>
                </a:xfrm>
                <a:prstGeom prst="line">
                  <a:avLst/>
                </a:prstGeom>
                <a:grpFill/>
                <a:ln w="12700" cap="rnd">
                  <a:solidFill>
                    <a:srgbClr val="3C3C3C"/>
                  </a:solidFill>
                  <a:prstDash val="solid"/>
                  <a:miter/>
                </a:ln>
              </p:spPr>
            </p:cxnSp>
            <p:cxnSp>
              <p:nvCxnSpPr>
                <p:cNvPr id="154" name="Gerader Verbinder 153">
                  <a:extLst>
                    <a:ext uri="{FF2B5EF4-FFF2-40B4-BE49-F238E27FC236}">
                      <a16:creationId xmlns:a16="http://schemas.microsoft.com/office/drawing/2014/main" id="{5A625F37-0F73-2DAF-171D-9FCFF3AA83CC}"/>
                    </a:ext>
                  </a:extLst>
                </p:cNvPr>
                <p:cNvCxnSpPr>
                  <a:cxnSpLocks/>
                </p:cNvCxnSpPr>
                <p:nvPr/>
              </p:nvCxnSpPr>
              <p:spPr>
                <a:xfrm>
                  <a:off x="3405362" y="5811192"/>
                  <a:ext cx="156523" cy="0"/>
                </a:xfrm>
                <a:prstGeom prst="line">
                  <a:avLst/>
                </a:prstGeom>
                <a:grpFill/>
                <a:ln w="12700" cap="rnd">
                  <a:solidFill>
                    <a:srgbClr val="3C3C3C"/>
                  </a:solidFill>
                  <a:prstDash val="solid"/>
                  <a:miter/>
                </a:ln>
              </p:spPr>
            </p:cxnSp>
          </p:grpSp>
        </p:grpSp>
      </p:grpSp>
      <p:grpSp>
        <p:nvGrpSpPr>
          <p:cNvPr id="55" name="Gruppieren 54"/>
          <p:cNvGrpSpPr/>
          <p:nvPr/>
        </p:nvGrpSpPr>
        <p:grpSpPr>
          <a:xfrm>
            <a:off x="122728" y="5373216"/>
            <a:ext cx="792000" cy="792000"/>
            <a:chOff x="4734739" y="1005396"/>
            <a:chExt cx="792000" cy="792000"/>
          </a:xfrm>
        </p:grpSpPr>
        <p:sp>
          <p:nvSpPr>
            <p:cNvPr id="194" name="Ellipse 193">
              <a:extLst>
                <a:ext uri="{FF2B5EF4-FFF2-40B4-BE49-F238E27FC236}">
                  <a16:creationId xmlns:a16="http://schemas.microsoft.com/office/drawing/2014/main" id="{E5C3F51D-4C7C-A3D6-B2C4-F2A9D838C7E9}"/>
                </a:ext>
              </a:extLst>
            </p:cNvPr>
            <p:cNvSpPr/>
            <p:nvPr/>
          </p:nvSpPr>
          <p:spPr>
            <a:xfrm>
              <a:off x="4734739" y="1005396"/>
              <a:ext cx="792000" cy="792000"/>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66" name="Gruppieren 165">
              <a:extLst>
                <a:ext uri="{FF2B5EF4-FFF2-40B4-BE49-F238E27FC236}">
                  <a16:creationId xmlns:a16="http://schemas.microsoft.com/office/drawing/2014/main" id="{73515332-7CD4-EC83-559E-A4A746835F4B}"/>
                </a:ext>
              </a:extLst>
            </p:cNvPr>
            <p:cNvGrpSpPr>
              <a:grpSpLocks noChangeAspect="1"/>
            </p:cNvGrpSpPr>
            <p:nvPr/>
          </p:nvGrpSpPr>
          <p:grpSpPr>
            <a:xfrm>
              <a:off x="4871864" y="1094750"/>
              <a:ext cx="528255" cy="527139"/>
              <a:chOff x="14842424" y="9461856"/>
              <a:chExt cx="783304" cy="781651"/>
            </a:xfrm>
          </p:grpSpPr>
          <p:sp>
            <p:nvSpPr>
              <p:cNvPr id="167" name="Freihandform: Form 467">
                <a:extLst>
                  <a:ext uri="{FF2B5EF4-FFF2-40B4-BE49-F238E27FC236}">
                    <a16:creationId xmlns:a16="http://schemas.microsoft.com/office/drawing/2014/main" id="{9AE6B8BF-A5CF-1ACA-3A60-668EEB879C00}"/>
                  </a:ext>
                </a:extLst>
              </p:cNvPr>
              <p:cNvSpPr/>
              <p:nvPr/>
            </p:nvSpPr>
            <p:spPr>
              <a:xfrm>
                <a:off x="15308630" y="9879019"/>
                <a:ext cx="260348" cy="363277"/>
              </a:xfrm>
              <a:custGeom>
                <a:avLst/>
                <a:gdLst>
                  <a:gd name="connsiteX0" fmla="*/ 338420 w 350230"/>
                  <a:gd name="connsiteY0" fmla="*/ 476883 h 488693"/>
                  <a:gd name="connsiteX1" fmla="*/ 314800 w 350230"/>
                  <a:gd name="connsiteY1" fmla="*/ 278963 h 488693"/>
                  <a:gd name="connsiteX2" fmla="*/ 255342 w 350230"/>
                  <a:gd name="connsiteY2" fmla="*/ 179595 h 488693"/>
                  <a:gd name="connsiteX3" fmla="*/ 197514 w 350230"/>
                  <a:gd name="connsiteY3" fmla="*/ 149459 h 488693"/>
                  <a:gd name="connsiteX4" fmla="*/ 47648 w 350230"/>
                  <a:gd name="connsiteY4" fmla="*/ 105476 h 488693"/>
                  <a:gd name="connsiteX5" fmla="*/ 38688 w 350230"/>
                  <a:gd name="connsiteY5" fmla="*/ 101404 h 488693"/>
                  <a:gd name="connsiteX6" fmla="*/ 24842 w 350230"/>
                  <a:gd name="connsiteY6" fmla="*/ 77784 h 488693"/>
                  <a:gd name="connsiteX7" fmla="*/ 18326 w 350230"/>
                  <a:gd name="connsiteY7" fmla="*/ 18326 h 48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230" h="488693">
                    <a:moveTo>
                      <a:pt x="338420" y="476883"/>
                    </a:moveTo>
                    <a:lnTo>
                      <a:pt x="314800" y="278963"/>
                    </a:lnTo>
                    <a:cubicBezTo>
                      <a:pt x="306655" y="240681"/>
                      <a:pt x="286293" y="204844"/>
                      <a:pt x="255342" y="179595"/>
                    </a:cubicBezTo>
                    <a:cubicBezTo>
                      <a:pt x="235795" y="163305"/>
                      <a:pt x="216247" y="153532"/>
                      <a:pt x="197514" y="149459"/>
                    </a:cubicBezTo>
                    <a:lnTo>
                      <a:pt x="47648" y="105476"/>
                    </a:lnTo>
                    <a:cubicBezTo>
                      <a:pt x="44390" y="104662"/>
                      <a:pt x="41132" y="103033"/>
                      <a:pt x="38688" y="101404"/>
                    </a:cubicBezTo>
                    <a:cubicBezTo>
                      <a:pt x="30543" y="95702"/>
                      <a:pt x="25656" y="87558"/>
                      <a:pt x="24842" y="77784"/>
                    </a:cubicBezTo>
                    <a:lnTo>
                      <a:pt x="18326" y="18326"/>
                    </a:lnTo>
                  </a:path>
                </a:pathLst>
              </a:custGeom>
              <a:no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68" name="Freihandform: Form 468">
                <a:extLst>
                  <a:ext uri="{FF2B5EF4-FFF2-40B4-BE49-F238E27FC236}">
                    <a16:creationId xmlns:a16="http://schemas.microsoft.com/office/drawing/2014/main" id="{BB2325F6-37A9-16AE-4149-9DF8EAA72B00}"/>
                  </a:ext>
                </a:extLst>
              </p:cNvPr>
              <p:cNvSpPr/>
              <p:nvPr/>
            </p:nvSpPr>
            <p:spPr>
              <a:xfrm>
                <a:off x="14896311" y="9674373"/>
                <a:ext cx="260348" cy="569134"/>
              </a:xfrm>
              <a:custGeom>
                <a:avLst/>
                <a:gdLst>
                  <a:gd name="connsiteX0" fmla="*/ 243125 w 350230"/>
                  <a:gd name="connsiteY0" fmla="*/ 18326 h 765619"/>
                  <a:gd name="connsiteX1" fmla="*/ 203215 w 350230"/>
                  <a:gd name="connsiteY1" fmla="*/ 86743 h 765619"/>
                  <a:gd name="connsiteX2" fmla="*/ 250455 w 350230"/>
                  <a:gd name="connsiteY2" fmla="*/ 156789 h 765619"/>
                  <a:gd name="connsiteX3" fmla="*/ 338420 w 350230"/>
                  <a:gd name="connsiteY3" fmla="*/ 295252 h 765619"/>
                  <a:gd name="connsiteX4" fmla="*/ 331904 w 350230"/>
                  <a:gd name="connsiteY4" fmla="*/ 354710 h 765619"/>
                  <a:gd name="connsiteX5" fmla="*/ 318058 w 350230"/>
                  <a:gd name="connsiteY5" fmla="*/ 378330 h 765619"/>
                  <a:gd name="connsiteX6" fmla="*/ 309099 w 350230"/>
                  <a:gd name="connsiteY6" fmla="*/ 382403 h 765619"/>
                  <a:gd name="connsiteX7" fmla="*/ 160047 w 350230"/>
                  <a:gd name="connsiteY7" fmla="*/ 425571 h 765619"/>
                  <a:gd name="connsiteX8" fmla="*/ 101404 w 350230"/>
                  <a:gd name="connsiteY8" fmla="*/ 456521 h 765619"/>
                  <a:gd name="connsiteX9" fmla="*/ 41946 w 350230"/>
                  <a:gd name="connsiteY9" fmla="*/ 555889 h 765619"/>
                  <a:gd name="connsiteX10" fmla="*/ 18326 w 350230"/>
                  <a:gd name="connsiteY10" fmla="*/ 753810 h 765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0230" h="765619">
                    <a:moveTo>
                      <a:pt x="243125" y="18326"/>
                    </a:moveTo>
                    <a:cubicBezTo>
                      <a:pt x="220319" y="24842"/>
                      <a:pt x="203215" y="52535"/>
                      <a:pt x="203215" y="86743"/>
                    </a:cubicBezTo>
                    <a:cubicBezTo>
                      <a:pt x="203215" y="124210"/>
                      <a:pt x="223577" y="154346"/>
                      <a:pt x="250455" y="156789"/>
                    </a:cubicBezTo>
                    <a:cubicBezTo>
                      <a:pt x="265116" y="213803"/>
                      <a:pt x="296067" y="262673"/>
                      <a:pt x="338420" y="295252"/>
                    </a:cubicBezTo>
                    <a:lnTo>
                      <a:pt x="331904" y="354710"/>
                    </a:lnTo>
                    <a:cubicBezTo>
                      <a:pt x="331090" y="364484"/>
                      <a:pt x="325389" y="372629"/>
                      <a:pt x="318058" y="378330"/>
                    </a:cubicBezTo>
                    <a:cubicBezTo>
                      <a:pt x="315615" y="379959"/>
                      <a:pt x="312357" y="381588"/>
                      <a:pt x="309099" y="382403"/>
                    </a:cubicBezTo>
                    <a:lnTo>
                      <a:pt x="160047" y="425571"/>
                    </a:lnTo>
                    <a:cubicBezTo>
                      <a:pt x="140499" y="429643"/>
                      <a:pt x="120952" y="440231"/>
                      <a:pt x="101404" y="456521"/>
                    </a:cubicBezTo>
                    <a:cubicBezTo>
                      <a:pt x="70454" y="481771"/>
                      <a:pt x="50091" y="516794"/>
                      <a:pt x="41946" y="555889"/>
                    </a:cubicBezTo>
                    <a:lnTo>
                      <a:pt x="18326" y="753810"/>
                    </a:lnTo>
                  </a:path>
                </a:pathLst>
              </a:custGeom>
              <a:no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69" name="Freihandform: Form 469">
                <a:extLst>
                  <a:ext uri="{FF2B5EF4-FFF2-40B4-BE49-F238E27FC236}">
                    <a16:creationId xmlns:a16="http://schemas.microsoft.com/office/drawing/2014/main" id="{CCDF742F-16D2-FAD0-BBD3-485D74B3653B}"/>
                  </a:ext>
                </a:extLst>
              </p:cNvPr>
              <p:cNvSpPr/>
              <p:nvPr/>
            </p:nvSpPr>
            <p:spPr>
              <a:xfrm>
                <a:off x="15308024" y="9674373"/>
                <a:ext cx="260348" cy="569134"/>
              </a:xfrm>
              <a:custGeom>
                <a:avLst/>
                <a:gdLst>
                  <a:gd name="connsiteX0" fmla="*/ 113621 w 350230"/>
                  <a:gd name="connsiteY0" fmla="*/ 18326 h 765619"/>
                  <a:gd name="connsiteX1" fmla="*/ 153531 w 350230"/>
                  <a:gd name="connsiteY1" fmla="*/ 86743 h 765619"/>
                  <a:gd name="connsiteX2" fmla="*/ 106291 w 350230"/>
                  <a:gd name="connsiteY2" fmla="*/ 156789 h 765619"/>
                  <a:gd name="connsiteX3" fmla="*/ 18326 w 350230"/>
                  <a:gd name="connsiteY3" fmla="*/ 295252 h 765619"/>
                  <a:gd name="connsiteX4" fmla="*/ 24842 w 350230"/>
                  <a:gd name="connsiteY4" fmla="*/ 354710 h 765619"/>
                  <a:gd name="connsiteX5" fmla="*/ 38688 w 350230"/>
                  <a:gd name="connsiteY5" fmla="*/ 378330 h 765619"/>
                  <a:gd name="connsiteX6" fmla="*/ 47648 w 350230"/>
                  <a:gd name="connsiteY6" fmla="*/ 382403 h 765619"/>
                  <a:gd name="connsiteX7" fmla="*/ 196699 w 350230"/>
                  <a:gd name="connsiteY7" fmla="*/ 425571 h 765619"/>
                  <a:gd name="connsiteX8" fmla="*/ 255342 w 350230"/>
                  <a:gd name="connsiteY8" fmla="*/ 456521 h 765619"/>
                  <a:gd name="connsiteX9" fmla="*/ 314800 w 350230"/>
                  <a:gd name="connsiteY9" fmla="*/ 555889 h 765619"/>
                  <a:gd name="connsiteX10" fmla="*/ 338420 w 350230"/>
                  <a:gd name="connsiteY10" fmla="*/ 753810 h 765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0230" h="765619">
                    <a:moveTo>
                      <a:pt x="113621" y="18326"/>
                    </a:moveTo>
                    <a:cubicBezTo>
                      <a:pt x="136427" y="24842"/>
                      <a:pt x="153531" y="52535"/>
                      <a:pt x="153531" y="86743"/>
                    </a:cubicBezTo>
                    <a:cubicBezTo>
                      <a:pt x="153531" y="124210"/>
                      <a:pt x="133169" y="154346"/>
                      <a:pt x="106291" y="156789"/>
                    </a:cubicBezTo>
                    <a:cubicBezTo>
                      <a:pt x="91630" y="213803"/>
                      <a:pt x="60680" y="262673"/>
                      <a:pt x="18326" y="295252"/>
                    </a:cubicBezTo>
                    <a:lnTo>
                      <a:pt x="24842" y="354710"/>
                    </a:lnTo>
                    <a:cubicBezTo>
                      <a:pt x="25657" y="364484"/>
                      <a:pt x="31358" y="372629"/>
                      <a:pt x="38688" y="378330"/>
                    </a:cubicBezTo>
                    <a:cubicBezTo>
                      <a:pt x="41132" y="379959"/>
                      <a:pt x="44390" y="381588"/>
                      <a:pt x="47648" y="382403"/>
                    </a:cubicBezTo>
                    <a:lnTo>
                      <a:pt x="196699" y="425571"/>
                    </a:lnTo>
                    <a:cubicBezTo>
                      <a:pt x="216247" y="429643"/>
                      <a:pt x="235795" y="440231"/>
                      <a:pt x="255342" y="456521"/>
                    </a:cubicBezTo>
                    <a:cubicBezTo>
                      <a:pt x="286293" y="481771"/>
                      <a:pt x="306655" y="516794"/>
                      <a:pt x="314800" y="555889"/>
                    </a:cubicBezTo>
                    <a:lnTo>
                      <a:pt x="338420" y="753810"/>
                    </a:lnTo>
                  </a:path>
                </a:pathLst>
              </a:custGeom>
              <a:no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70" name="Freihandform: Form 470">
                <a:extLst>
                  <a:ext uri="{FF2B5EF4-FFF2-40B4-BE49-F238E27FC236}">
                    <a16:creationId xmlns:a16="http://schemas.microsoft.com/office/drawing/2014/main" id="{B2399F3F-4F7A-AC4F-7BC7-FC98B91A169B}"/>
                  </a:ext>
                </a:extLst>
              </p:cNvPr>
              <p:cNvSpPr/>
              <p:nvPr/>
            </p:nvSpPr>
            <p:spPr>
              <a:xfrm>
                <a:off x="15110644" y="9948042"/>
                <a:ext cx="248239" cy="90819"/>
              </a:xfrm>
              <a:custGeom>
                <a:avLst/>
                <a:gdLst>
                  <a:gd name="connsiteX0" fmla="*/ 316429 w 333940"/>
                  <a:gd name="connsiteY0" fmla="*/ 18326 h 122173"/>
                  <a:gd name="connsiteX1" fmla="*/ 258600 w 333940"/>
                  <a:gd name="connsiteY1" fmla="*/ 70453 h 122173"/>
                  <a:gd name="connsiteX2" fmla="*/ 76155 w 333940"/>
                  <a:gd name="connsiteY2" fmla="*/ 70453 h 122173"/>
                  <a:gd name="connsiteX3" fmla="*/ 18326 w 333940"/>
                  <a:gd name="connsiteY3" fmla="*/ 18326 h 122173"/>
                </a:gdLst>
                <a:ahLst/>
                <a:cxnLst>
                  <a:cxn ang="0">
                    <a:pos x="connsiteX0" y="connsiteY0"/>
                  </a:cxn>
                  <a:cxn ang="0">
                    <a:pos x="connsiteX1" y="connsiteY1"/>
                  </a:cxn>
                  <a:cxn ang="0">
                    <a:pos x="connsiteX2" y="connsiteY2"/>
                  </a:cxn>
                  <a:cxn ang="0">
                    <a:pos x="connsiteX3" y="connsiteY3"/>
                  </a:cxn>
                </a:cxnLst>
                <a:rect l="l" t="t" r="r" b="b"/>
                <a:pathLst>
                  <a:path w="333940" h="122173">
                    <a:moveTo>
                      <a:pt x="316429" y="18326"/>
                    </a:moveTo>
                    <a:lnTo>
                      <a:pt x="258600" y="70453"/>
                    </a:lnTo>
                    <a:cubicBezTo>
                      <a:pt x="206473" y="116879"/>
                      <a:pt x="128282" y="116879"/>
                      <a:pt x="76155" y="70453"/>
                    </a:cubicBezTo>
                    <a:lnTo>
                      <a:pt x="18326" y="18326"/>
                    </a:lnTo>
                  </a:path>
                </a:pathLst>
              </a:custGeom>
              <a:noFill/>
              <a:ln w="12700" cap="rnd">
                <a:solidFill>
                  <a:srgbClr val="3C3C3C"/>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71" name="Freihandform: Form 471">
                <a:extLst>
                  <a:ext uri="{FF2B5EF4-FFF2-40B4-BE49-F238E27FC236}">
                    <a16:creationId xmlns:a16="http://schemas.microsoft.com/office/drawing/2014/main" id="{1DAA6F14-D7A9-B5B8-CCD8-682226A067F0}"/>
                  </a:ext>
                </a:extLst>
              </p:cNvPr>
              <p:cNvSpPr/>
              <p:nvPr/>
            </p:nvSpPr>
            <p:spPr>
              <a:xfrm>
                <a:off x="15062965" y="9461856"/>
                <a:ext cx="339058" cy="236130"/>
              </a:xfrm>
              <a:custGeom>
                <a:avLst/>
                <a:gdLst>
                  <a:gd name="connsiteX0" fmla="*/ 18935 w 456113"/>
                  <a:gd name="connsiteY0" fmla="*/ 304212 h 317650"/>
                  <a:gd name="connsiteX1" fmla="*/ 31967 w 456113"/>
                  <a:gd name="connsiteY1" fmla="*/ 179595 h 317650"/>
                  <a:gd name="connsiteX2" fmla="*/ 230702 w 456113"/>
                  <a:gd name="connsiteY2" fmla="*/ 18326 h 317650"/>
                  <a:gd name="connsiteX3" fmla="*/ 429437 w 456113"/>
                  <a:gd name="connsiteY3" fmla="*/ 179595 h 317650"/>
                  <a:gd name="connsiteX4" fmla="*/ 442469 w 456113"/>
                  <a:gd name="connsiteY4" fmla="*/ 304212 h 31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113" h="317650">
                    <a:moveTo>
                      <a:pt x="18935" y="304212"/>
                    </a:moveTo>
                    <a:cubicBezTo>
                      <a:pt x="18935" y="304212"/>
                      <a:pt x="14048" y="236609"/>
                      <a:pt x="31967" y="179595"/>
                    </a:cubicBezTo>
                    <a:cubicBezTo>
                      <a:pt x="31967" y="179595"/>
                      <a:pt x="73506" y="18326"/>
                      <a:pt x="230702" y="18326"/>
                    </a:cubicBezTo>
                    <a:cubicBezTo>
                      <a:pt x="387899" y="18326"/>
                      <a:pt x="429437" y="179595"/>
                      <a:pt x="429437" y="179595"/>
                    </a:cubicBezTo>
                    <a:cubicBezTo>
                      <a:pt x="447356" y="235794"/>
                      <a:pt x="442469" y="304212"/>
                      <a:pt x="442469" y="304212"/>
                    </a:cubicBezTo>
                  </a:path>
                </a:pathLst>
              </a:custGeom>
              <a:no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72" name="Freihandform: Form 472">
                <a:extLst>
                  <a:ext uri="{FF2B5EF4-FFF2-40B4-BE49-F238E27FC236}">
                    <a16:creationId xmlns:a16="http://schemas.microsoft.com/office/drawing/2014/main" id="{1E0B06F4-AA18-DD4D-F391-24FE3D577156}"/>
                  </a:ext>
                </a:extLst>
              </p:cNvPr>
              <p:cNvSpPr/>
              <p:nvPr/>
            </p:nvSpPr>
            <p:spPr>
              <a:xfrm>
                <a:off x="15068867" y="9553854"/>
                <a:ext cx="314840" cy="84765"/>
              </a:xfrm>
              <a:custGeom>
                <a:avLst/>
                <a:gdLst>
                  <a:gd name="connsiteX0" fmla="*/ 18326 w 423534"/>
                  <a:gd name="connsiteY0" fmla="*/ 90045 h 114028"/>
                  <a:gd name="connsiteX1" fmla="*/ 228464 w 423534"/>
                  <a:gd name="connsiteY1" fmla="*/ 52578 h 114028"/>
                  <a:gd name="connsiteX2" fmla="*/ 407652 w 423534"/>
                  <a:gd name="connsiteY2" fmla="*/ 21628 h 114028"/>
                </a:gdLst>
                <a:ahLst/>
                <a:cxnLst>
                  <a:cxn ang="0">
                    <a:pos x="connsiteX0" y="connsiteY0"/>
                  </a:cxn>
                  <a:cxn ang="0">
                    <a:pos x="connsiteX1" y="connsiteY1"/>
                  </a:cxn>
                  <a:cxn ang="0">
                    <a:pos x="connsiteX2" y="connsiteY2"/>
                  </a:cxn>
                </a:cxnLst>
                <a:rect l="l" t="t" r="r" b="b"/>
                <a:pathLst>
                  <a:path w="423534" h="114028">
                    <a:moveTo>
                      <a:pt x="18326" y="90045"/>
                    </a:moveTo>
                    <a:cubicBezTo>
                      <a:pt x="62309" y="106335"/>
                      <a:pt x="129097" y="107149"/>
                      <a:pt x="228464" y="52578"/>
                    </a:cubicBezTo>
                    <a:cubicBezTo>
                      <a:pt x="288737" y="19184"/>
                      <a:pt x="352267" y="13483"/>
                      <a:pt x="407652" y="21628"/>
                    </a:cubicBezTo>
                  </a:path>
                </a:pathLst>
              </a:custGeom>
              <a:no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73" name="Freihandform: Form 473">
                <a:extLst>
                  <a:ext uri="{FF2B5EF4-FFF2-40B4-BE49-F238E27FC236}">
                    <a16:creationId xmlns:a16="http://schemas.microsoft.com/office/drawing/2014/main" id="{1BDC8735-988F-F864-2BEF-21A8E76433BF}"/>
                  </a:ext>
                </a:extLst>
              </p:cNvPr>
              <p:cNvSpPr/>
              <p:nvPr/>
            </p:nvSpPr>
            <p:spPr>
              <a:xfrm>
                <a:off x="15407762" y="9713728"/>
                <a:ext cx="217966" cy="405659"/>
              </a:xfrm>
              <a:custGeom>
                <a:avLst/>
                <a:gdLst>
                  <a:gd name="connsiteX0" fmla="*/ 114656 w 293216"/>
                  <a:gd name="connsiteY0" fmla="*/ 18326 h 545707"/>
                  <a:gd name="connsiteX1" fmla="*/ 139905 w 293216"/>
                  <a:gd name="connsiteY1" fmla="*/ 90816 h 545707"/>
                  <a:gd name="connsiteX2" fmla="*/ 82076 w 293216"/>
                  <a:gd name="connsiteY2" fmla="*/ 148644 h 545707"/>
                  <a:gd name="connsiteX3" fmla="*/ 29949 w 293216"/>
                  <a:gd name="connsiteY3" fmla="*/ 222763 h 545707"/>
                  <a:gd name="connsiteX4" fmla="*/ 44610 w 293216"/>
                  <a:gd name="connsiteY4" fmla="*/ 270818 h 545707"/>
                  <a:gd name="connsiteX5" fmla="*/ 76375 w 293216"/>
                  <a:gd name="connsiteY5" fmla="*/ 281406 h 545707"/>
                  <a:gd name="connsiteX6" fmla="*/ 275925 w 293216"/>
                  <a:gd name="connsiteY6" fmla="*/ 515979 h 545707"/>
                  <a:gd name="connsiteX7" fmla="*/ 276739 w 293216"/>
                  <a:gd name="connsiteY7" fmla="*/ 528196 h 54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216" h="545707">
                    <a:moveTo>
                      <a:pt x="114656" y="18326"/>
                    </a:moveTo>
                    <a:cubicBezTo>
                      <a:pt x="135833" y="28914"/>
                      <a:pt x="146421" y="58236"/>
                      <a:pt x="139905" y="90816"/>
                    </a:cubicBezTo>
                    <a:cubicBezTo>
                      <a:pt x="133389" y="126653"/>
                      <a:pt x="108140" y="151088"/>
                      <a:pt x="82076" y="148644"/>
                    </a:cubicBezTo>
                    <a:cubicBezTo>
                      <a:pt x="68230" y="177151"/>
                      <a:pt x="51126" y="201586"/>
                      <a:pt x="29949" y="222763"/>
                    </a:cubicBezTo>
                    <a:cubicBezTo>
                      <a:pt x="9587" y="243125"/>
                      <a:pt x="16917" y="261044"/>
                      <a:pt x="44610" y="270818"/>
                    </a:cubicBezTo>
                    <a:lnTo>
                      <a:pt x="76375" y="281406"/>
                    </a:lnTo>
                    <a:cubicBezTo>
                      <a:pt x="174928" y="313986"/>
                      <a:pt x="271038" y="366113"/>
                      <a:pt x="275925" y="515979"/>
                    </a:cubicBezTo>
                    <a:cubicBezTo>
                      <a:pt x="275925" y="520051"/>
                      <a:pt x="276739" y="524124"/>
                      <a:pt x="276739" y="528196"/>
                    </a:cubicBezTo>
                  </a:path>
                </a:pathLst>
              </a:custGeom>
              <a:no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89" name="Freihandform: Form 474">
                <a:extLst>
                  <a:ext uri="{FF2B5EF4-FFF2-40B4-BE49-F238E27FC236}">
                    <a16:creationId xmlns:a16="http://schemas.microsoft.com/office/drawing/2014/main" id="{D1CAAA87-800B-F908-9B5D-3055C35423C6}"/>
                  </a:ext>
                </a:extLst>
              </p:cNvPr>
              <p:cNvSpPr/>
              <p:nvPr/>
            </p:nvSpPr>
            <p:spPr>
              <a:xfrm>
                <a:off x="15369176" y="9483047"/>
                <a:ext cx="145310" cy="254294"/>
              </a:xfrm>
              <a:custGeom>
                <a:avLst/>
                <a:gdLst>
                  <a:gd name="connsiteX0" fmla="*/ 166563 w 195477"/>
                  <a:gd name="connsiteY0" fmla="*/ 328646 h 342085"/>
                  <a:gd name="connsiteX1" fmla="*/ 177151 w 195477"/>
                  <a:gd name="connsiteY1" fmla="*/ 208102 h 342085"/>
                  <a:gd name="connsiteX2" fmla="*/ 18326 w 195477"/>
                  <a:gd name="connsiteY2" fmla="*/ 18326 h 342085"/>
                </a:gdLst>
                <a:ahLst/>
                <a:cxnLst>
                  <a:cxn ang="0">
                    <a:pos x="connsiteX0" y="connsiteY0"/>
                  </a:cxn>
                  <a:cxn ang="0">
                    <a:pos x="connsiteX1" y="connsiteY1"/>
                  </a:cxn>
                  <a:cxn ang="0">
                    <a:pos x="connsiteX2" y="connsiteY2"/>
                  </a:cxn>
                </a:cxnLst>
                <a:rect l="l" t="t" r="r" b="b"/>
                <a:pathLst>
                  <a:path w="195477" h="342085">
                    <a:moveTo>
                      <a:pt x="166563" y="328646"/>
                    </a:moveTo>
                    <a:cubicBezTo>
                      <a:pt x="166563" y="328646"/>
                      <a:pt x="183667" y="265116"/>
                      <a:pt x="177151" y="208102"/>
                    </a:cubicBezTo>
                    <a:cubicBezTo>
                      <a:pt x="177151" y="208102"/>
                      <a:pt x="167378" y="47647"/>
                      <a:pt x="18326" y="18326"/>
                    </a:cubicBezTo>
                  </a:path>
                </a:pathLst>
              </a:custGeom>
              <a:no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90" name="Freihandform: Form 475">
                <a:extLst>
                  <a:ext uri="{FF2B5EF4-FFF2-40B4-BE49-F238E27FC236}">
                    <a16:creationId xmlns:a16="http://schemas.microsoft.com/office/drawing/2014/main" id="{96995243-9EBA-8EF4-26BC-2F94A789A08F}"/>
                  </a:ext>
                </a:extLst>
              </p:cNvPr>
              <p:cNvSpPr/>
              <p:nvPr/>
            </p:nvSpPr>
            <p:spPr>
              <a:xfrm>
                <a:off x="14842424" y="9713728"/>
                <a:ext cx="217966" cy="405659"/>
              </a:xfrm>
              <a:custGeom>
                <a:avLst/>
                <a:gdLst>
                  <a:gd name="connsiteX0" fmla="*/ 180409 w 293216"/>
                  <a:gd name="connsiteY0" fmla="*/ 18326 h 545707"/>
                  <a:gd name="connsiteX1" fmla="*/ 155160 w 293216"/>
                  <a:gd name="connsiteY1" fmla="*/ 90816 h 545707"/>
                  <a:gd name="connsiteX2" fmla="*/ 212989 w 293216"/>
                  <a:gd name="connsiteY2" fmla="*/ 148644 h 545707"/>
                  <a:gd name="connsiteX3" fmla="*/ 265116 w 293216"/>
                  <a:gd name="connsiteY3" fmla="*/ 222763 h 545707"/>
                  <a:gd name="connsiteX4" fmla="*/ 250455 w 293216"/>
                  <a:gd name="connsiteY4" fmla="*/ 270818 h 545707"/>
                  <a:gd name="connsiteX5" fmla="*/ 218690 w 293216"/>
                  <a:gd name="connsiteY5" fmla="*/ 281406 h 545707"/>
                  <a:gd name="connsiteX6" fmla="*/ 19141 w 293216"/>
                  <a:gd name="connsiteY6" fmla="*/ 515979 h 545707"/>
                  <a:gd name="connsiteX7" fmla="*/ 18326 w 293216"/>
                  <a:gd name="connsiteY7" fmla="*/ 528196 h 54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216" h="545707">
                    <a:moveTo>
                      <a:pt x="180409" y="18326"/>
                    </a:moveTo>
                    <a:cubicBezTo>
                      <a:pt x="159233" y="28914"/>
                      <a:pt x="148644" y="58236"/>
                      <a:pt x="155160" y="90816"/>
                    </a:cubicBezTo>
                    <a:cubicBezTo>
                      <a:pt x="161676" y="126653"/>
                      <a:pt x="186925" y="151088"/>
                      <a:pt x="212989" y="148644"/>
                    </a:cubicBezTo>
                    <a:cubicBezTo>
                      <a:pt x="226835" y="177151"/>
                      <a:pt x="243940" y="201586"/>
                      <a:pt x="265116" y="222763"/>
                    </a:cubicBezTo>
                    <a:cubicBezTo>
                      <a:pt x="285479" y="243125"/>
                      <a:pt x="278148" y="261044"/>
                      <a:pt x="250455" y="270818"/>
                    </a:cubicBezTo>
                    <a:lnTo>
                      <a:pt x="218690" y="281406"/>
                    </a:lnTo>
                    <a:cubicBezTo>
                      <a:pt x="120137" y="313986"/>
                      <a:pt x="24028" y="366113"/>
                      <a:pt x="19141" y="515979"/>
                    </a:cubicBezTo>
                    <a:cubicBezTo>
                      <a:pt x="19141" y="520051"/>
                      <a:pt x="18326" y="524124"/>
                      <a:pt x="18326" y="528196"/>
                    </a:cubicBezTo>
                  </a:path>
                </a:pathLst>
              </a:custGeom>
              <a:no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91" name="Freihandform: Form 476">
                <a:extLst>
                  <a:ext uri="{FF2B5EF4-FFF2-40B4-BE49-F238E27FC236}">
                    <a16:creationId xmlns:a16="http://schemas.microsoft.com/office/drawing/2014/main" id="{4413CE2F-E93F-6BEA-90EF-35C4A359126D}"/>
                  </a:ext>
                </a:extLst>
              </p:cNvPr>
              <p:cNvSpPr/>
              <p:nvPr/>
            </p:nvSpPr>
            <p:spPr>
              <a:xfrm>
                <a:off x="14953940" y="9483047"/>
                <a:ext cx="145310" cy="254294"/>
              </a:xfrm>
              <a:custGeom>
                <a:avLst/>
                <a:gdLst>
                  <a:gd name="connsiteX0" fmla="*/ 30395 w 195477"/>
                  <a:gd name="connsiteY0" fmla="*/ 328646 h 342085"/>
                  <a:gd name="connsiteX1" fmla="*/ 19806 w 195477"/>
                  <a:gd name="connsiteY1" fmla="*/ 208102 h 342085"/>
                  <a:gd name="connsiteX2" fmla="*/ 178632 w 195477"/>
                  <a:gd name="connsiteY2" fmla="*/ 18326 h 342085"/>
                </a:gdLst>
                <a:ahLst/>
                <a:cxnLst>
                  <a:cxn ang="0">
                    <a:pos x="connsiteX0" y="connsiteY0"/>
                  </a:cxn>
                  <a:cxn ang="0">
                    <a:pos x="connsiteX1" y="connsiteY1"/>
                  </a:cxn>
                  <a:cxn ang="0">
                    <a:pos x="connsiteX2" y="connsiteY2"/>
                  </a:cxn>
                </a:cxnLst>
                <a:rect l="l" t="t" r="r" b="b"/>
                <a:pathLst>
                  <a:path w="195477" h="342085">
                    <a:moveTo>
                      <a:pt x="30395" y="328646"/>
                    </a:moveTo>
                    <a:cubicBezTo>
                      <a:pt x="30395" y="328646"/>
                      <a:pt x="13291" y="265116"/>
                      <a:pt x="19806" y="208102"/>
                    </a:cubicBezTo>
                    <a:cubicBezTo>
                      <a:pt x="19806" y="208102"/>
                      <a:pt x="29580" y="47647"/>
                      <a:pt x="178632" y="18326"/>
                    </a:cubicBezTo>
                  </a:path>
                </a:pathLst>
              </a:custGeom>
              <a:no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grpSp>
      </p:grpSp>
      <p:grpSp>
        <p:nvGrpSpPr>
          <p:cNvPr id="63" name="Gruppieren 62"/>
          <p:cNvGrpSpPr/>
          <p:nvPr/>
        </p:nvGrpSpPr>
        <p:grpSpPr>
          <a:xfrm>
            <a:off x="9576982" y="2906854"/>
            <a:ext cx="792000" cy="792000"/>
            <a:chOff x="10924370" y="1972268"/>
            <a:chExt cx="792000" cy="792000"/>
          </a:xfrm>
        </p:grpSpPr>
        <p:sp>
          <p:nvSpPr>
            <p:cNvPr id="217" name="Ellipse 216">
              <a:extLst>
                <a:ext uri="{FF2B5EF4-FFF2-40B4-BE49-F238E27FC236}">
                  <a16:creationId xmlns:a16="http://schemas.microsoft.com/office/drawing/2014/main" id="{E5C3F51D-4C7C-A3D6-B2C4-F2A9D838C7E9}"/>
                </a:ext>
              </a:extLst>
            </p:cNvPr>
            <p:cNvSpPr/>
            <p:nvPr/>
          </p:nvSpPr>
          <p:spPr>
            <a:xfrm>
              <a:off x="10924370" y="1972268"/>
              <a:ext cx="792000" cy="792000"/>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97" name="Gruppieren 196">
              <a:extLst>
                <a:ext uri="{FF2B5EF4-FFF2-40B4-BE49-F238E27FC236}">
                  <a16:creationId xmlns:a16="http://schemas.microsoft.com/office/drawing/2014/main" id="{A7658A3D-D518-3C85-1C06-5BD07B5954D5}"/>
                </a:ext>
              </a:extLst>
            </p:cNvPr>
            <p:cNvGrpSpPr>
              <a:grpSpLocks noChangeAspect="1"/>
            </p:cNvGrpSpPr>
            <p:nvPr/>
          </p:nvGrpSpPr>
          <p:grpSpPr>
            <a:xfrm>
              <a:off x="11046654" y="2050027"/>
              <a:ext cx="579112" cy="596047"/>
              <a:chOff x="11883265" y="5185484"/>
              <a:chExt cx="671301" cy="690932"/>
            </a:xfrm>
            <a:noFill/>
          </p:grpSpPr>
          <p:sp>
            <p:nvSpPr>
              <p:cNvPr id="198" name="Freihandform: Form 843">
                <a:extLst>
                  <a:ext uri="{FF2B5EF4-FFF2-40B4-BE49-F238E27FC236}">
                    <a16:creationId xmlns:a16="http://schemas.microsoft.com/office/drawing/2014/main" id="{52B39156-6D5C-68FF-EAA1-FC94C8D149EF}"/>
                  </a:ext>
                </a:extLst>
              </p:cNvPr>
              <p:cNvSpPr/>
              <p:nvPr/>
            </p:nvSpPr>
            <p:spPr>
              <a:xfrm>
                <a:off x="11969508" y="5543357"/>
                <a:ext cx="463194" cy="22057"/>
              </a:xfrm>
              <a:custGeom>
                <a:avLst/>
                <a:gdLst>
                  <a:gd name="connsiteX0" fmla="*/ 18326 w 684170"/>
                  <a:gd name="connsiteY0" fmla="*/ 18326 h 32579"/>
                  <a:gd name="connsiteX1" fmla="*/ 668288 w 684170"/>
                  <a:gd name="connsiteY1" fmla="*/ 18326 h 32579"/>
                </a:gdLst>
                <a:ahLst/>
                <a:cxnLst>
                  <a:cxn ang="0">
                    <a:pos x="connsiteX0" y="connsiteY0"/>
                  </a:cxn>
                  <a:cxn ang="0">
                    <a:pos x="connsiteX1" y="connsiteY1"/>
                  </a:cxn>
                </a:cxnLst>
                <a:rect l="l" t="t" r="r" b="b"/>
                <a:pathLst>
                  <a:path w="684170" h="32579">
                    <a:moveTo>
                      <a:pt x="18326" y="18326"/>
                    </a:moveTo>
                    <a:lnTo>
                      <a:pt x="668288" y="18326"/>
                    </a:lnTo>
                  </a:path>
                </a:pathLst>
              </a:custGeom>
              <a:grpFill/>
              <a:ln w="12700" cap="rnd">
                <a:solidFill>
                  <a:srgbClr val="3C3C3C"/>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199" name="Freihandform: Form 844">
                <a:extLst>
                  <a:ext uri="{FF2B5EF4-FFF2-40B4-BE49-F238E27FC236}">
                    <a16:creationId xmlns:a16="http://schemas.microsoft.com/office/drawing/2014/main" id="{831B3728-1ABB-EA6F-FDBD-4A1A52CC50F7}"/>
                  </a:ext>
                </a:extLst>
              </p:cNvPr>
              <p:cNvSpPr/>
              <p:nvPr/>
            </p:nvSpPr>
            <p:spPr>
              <a:xfrm>
                <a:off x="12189525" y="5323339"/>
                <a:ext cx="22057" cy="242625"/>
              </a:xfrm>
              <a:custGeom>
                <a:avLst/>
                <a:gdLst>
                  <a:gd name="connsiteX0" fmla="*/ 18326 w 32579"/>
                  <a:gd name="connsiteY0" fmla="*/ 18326 h 358375"/>
                  <a:gd name="connsiteX1" fmla="*/ 18326 w 32579"/>
                  <a:gd name="connsiteY1" fmla="*/ 343307 h 358375"/>
                </a:gdLst>
                <a:ahLst/>
                <a:cxnLst>
                  <a:cxn ang="0">
                    <a:pos x="connsiteX0" y="connsiteY0"/>
                  </a:cxn>
                  <a:cxn ang="0">
                    <a:pos x="connsiteX1" y="connsiteY1"/>
                  </a:cxn>
                </a:cxnLst>
                <a:rect l="l" t="t" r="r" b="b"/>
                <a:pathLst>
                  <a:path w="32579" h="358375">
                    <a:moveTo>
                      <a:pt x="18326" y="18326"/>
                    </a:moveTo>
                    <a:lnTo>
                      <a:pt x="18326" y="343307"/>
                    </a:lnTo>
                  </a:path>
                </a:pathLst>
              </a:custGeom>
              <a:grpFill/>
              <a:ln w="12700" cap="rnd">
                <a:solidFill>
                  <a:srgbClr val="3C3C3C"/>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00" name="Freihandform: Form 845">
                <a:extLst>
                  <a:ext uri="{FF2B5EF4-FFF2-40B4-BE49-F238E27FC236}">
                    <a16:creationId xmlns:a16="http://schemas.microsoft.com/office/drawing/2014/main" id="{E38965C7-67AF-724A-A5B1-54A3A4AD3425}"/>
                  </a:ext>
                </a:extLst>
              </p:cNvPr>
              <p:cNvSpPr/>
              <p:nvPr/>
            </p:nvSpPr>
            <p:spPr>
              <a:xfrm>
                <a:off x="11969508" y="5323339"/>
                <a:ext cx="463194" cy="242625"/>
              </a:xfrm>
              <a:custGeom>
                <a:avLst/>
                <a:gdLst>
                  <a:gd name="connsiteX0" fmla="*/ 18326 w 684170"/>
                  <a:gd name="connsiteY0" fmla="*/ 343307 h 358375"/>
                  <a:gd name="connsiteX1" fmla="*/ 343306 w 684170"/>
                  <a:gd name="connsiteY1" fmla="*/ 18326 h 358375"/>
                  <a:gd name="connsiteX2" fmla="*/ 668288 w 684170"/>
                  <a:gd name="connsiteY2" fmla="*/ 344122 h 358375"/>
                </a:gdLst>
                <a:ahLst/>
                <a:cxnLst>
                  <a:cxn ang="0">
                    <a:pos x="connsiteX0" y="connsiteY0"/>
                  </a:cxn>
                  <a:cxn ang="0">
                    <a:pos x="connsiteX1" y="connsiteY1"/>
                  </a:cxn>
                  <a:cxn ang="0">
                    <a:pos x="connsiteX2" y="connsiteY2"/>
                  </a:cxn>
                </a:cxnLst>
                <a:rect l="l" t="t" r="r" b="b"/>
                <a:pathLst>
                  <a:path w="684170" h="358375">
                    <a:moveTo>
                      <a:pt x="18326" y="343307"/>
                    </a:moveTo>
                    <a:cubicBezTo>
                      <a:pt x="18326" y="164120"/>
                      <a:pt x="164119" y="18326"/>
                      <a:pt x="343306" y="18326"/>
                    </a:cubicBezTo>
                    <a:cubicBezTo>
                      <a:pt x="522494" y="18326"/>
                      <a:pt x="668288" y="164934"/>
                      <a:pt x="668288" y="344122"/>
                    </a:cubicBezTo>
                  </a:path>
                </a:pathLst>
              </a:custGeom>
              <a:grpFill/>
              <a:ln w="12700" cap="rnd">
                <a:solidFill>
                  <a:srgbClr val="3C3C3C"/>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01" name="Freihandform: Form 846">
                <a:extLst>
                  <a:ext uri="{FF2B5EF4-FFF2-40B4-BE49-F238E27FC236}">
                    <a16:creationId xmlns:a16="http://schemas.microsoft.com/office/drawing/2014/main" id="{85A5BCBA-F90A-ECDD-3975-0EACEA4FAEC5}"/>
                  </a:ext>
                </a:extLst>
              </p:cNvPr>
              <p:cNvSpPr/>
              <p:nvPr/>
            </p:nvSpPr>
            <p:spPr>
              <a:xfrm>
                <a:off x="12071520" y="5323339"/>
                <a:ext cx="137855" cy="242625"/>
              </a:xfrm>
              <a:custGeom>
                <a:avLst/>
                <a:gdLst>
                  <a:gd name="connsiteX0" fmla="*/ 192626 w 203622"/>
                  <a:gd name="connsiteY0" fmla="*/ 18326 h 358375"/>
                  <a:gd name="connsiteX1" fmla="*/ 18326 w 203622"/>
                  <a:gd name="connsiteY1" fmla="*/ 343307 h 358375"/>
                </a:gdLst>
                <a:ahLst/>
                <a:cxnLst>
                  <a:cxn ang="0">
                    <a:pos x="connsiteX0" y="connsiteY0"/>
                  </a:cxn>
                  <a:cxn ang="0">
                    <a:pos x="connsiteX1" y="connsiteY1"/>
                  </a:cxn>
                </a:cxnLst>
                <a:rect l="l" t="t" r="r" b="b"/>
                <a:pathLst>
                  <a:path w="203622" h="358375">
                    <a:moveTo>
                      <a:pt x="192626" y="18326"/>
                    </a:moveTo>
                    <a:cubicBezTo>
                      <a:pt x="192626" y="18326"/>
                      <a:pt x="18326" y="87558"/>
                      <a:pt x="18326" y="343307"/>
                    </a:cubicBezTo>
                  </a:path>
                </a:pathLst>
              </a:custGeom>
              <a:grpFill/>
              <a:ln w="12700" cap="rnd">
                <a:solidFill>
                  <a:srgbClr val="3C3C3C"/>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02" name="Freihandform: Form 847">
                <a:extLst>
                  <a:ext uri="{FF2B5EF4-FFF2-40B4-BE49-F238E27FC236}">
                    <a16:creationId xmlns:a16="http://schemas.microsoft.com/office/drawing/2014/main" id="{D575D3DE-A95B-B7BD-7E13-9012D5DEF6FB}"/>
                  </a:ext>
                </a:extLst>
              </p:cNvPr>
              <p:cNvSpPr/>
              <p:nvPr/>
            </p:nvSpPr>
            <p:spPr>
              <a:xfrm>
                <a:off x="12189524" y="5323339"/>
                <a:ext cx="137855" cy="242625"/>
              </a:xfrm>
              <a:custGeom>
                <a:avLst/>
                <a:gdLst>
                  <a:gd name="connsiteX0" fmla="*/ 18326 w 203622"/>
                  <a:gd name="connsiteY0" fmla="*/ 18326 h 358375"/>
                  <a:gd name="connsiteX1" fmla="*/ 192627 w 203622"/>
                  <a:gd name="connsiteY1" fmla="*/ 343307 h 358375"/>
                </a:gdLst>
                <a:ahLst/>
                <a:cxnLst>
                  <a:cxn ang="0">
                    <a:pos x="connsiteX0" y="connsiteY0"/>
                  </a:cxn>
                  <a:cxn ang="0">
                    <a:pos x="connsiteX1" y="connsiteY1"/>
                  </a:cxn>
                </a:cxnLst>
                <a:rect l="l" t="t" r="r" b="b"/>
                <a:pathLst>
                  <a:path w="203622" h="358375">
                    <a:moveTo>
                      <a:pt x="18326" y="18326"/>
                    </a:moveTo>
                    <a:cubicBezTo>
                      <a:pt x="18326" y="18326"/>
                      <a:pt x="192627" y="87558"/>
                      <a:pt x="192627" y="343307"/>
                    </a:cubicBezTo>
                  </a:path>
                </a:pathLst>
              </a:custGeom>
              <a:grpFill/>
              <a:ln w="12700" cap="rnd">
                <a:solidFill>
                  <a:srgbClr val="3C3C3C"/>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03" name="Freihandform: Form 848">
                <a:extLst>
                  <a:ext uri="{FF2B5EF4-FFF2-40B4-BE49-F238E27FC236}">
                    <a16:creationId xmlns:a16="http://schemas.microsoft.com/office/drawing/2014/main" id="{6A83EA8C-4E9C-5E8A-4E54-12299DE93EAF}"/>
                  </a:ext>
                </a:extLst>
              </p:cNvPr>
              <p:cNvSpPr/>
              <p:nvPr/>
            </p:nvSpPr>
            <p:spPr>
              <a:xfrm>
                <a:off x="12036781" y="5385099"/>
                <a:ext cx="176455" cy="88227"/>
              </a:xfrm>
              <a:custGeom>
                <a:avLst/>
                <a:gdLst>
                  <a:gd name="connsiteX0" fmla="*/ 243939 w 260636"/>
                  <a:gd name="connsiteY0" fmla="*/ 112807 h 130318"/>
                  <a:gd name="connsiteX1" fmla="*/ 18326 w 260636"/>
                  <a:gd name="connsiteY1" fmla="*/ 18326 h 130318"/>
                </a:gdLst>
                <a:ahLst/>
                <a:cxnLst>
                  <a:cxn ang="0">
                    <a:pos x="connsiteX0" y="connsiteY0"/>
                  </a:cxn>
                  <a:cxn ang="0">
                    <a:pos x="connsiteX1" y="connsiteY1"/>
                  </a:cxn>
                </a:cxnLst>
                <a:rect l="l" t="t" r="r" b="b"/>
                <a:pathLst>
                  <a:path w="260636" h="130318">
                    <a:moveTo>
                      <a:pt x="243939" y="112807"/>
                    </a:moveTo>
                    <a:cubicBezTo>
                      <a:pt x="64751" y="112807"/>
                      <a:pt x="18326" y="18326"/>
                      <a:pt x="18326" y="18326"/>
                    </a:cubicBezTo>
                  </a:path>
                </a:pathLst>
              </a:custGeom>
              <a:grpFill/>
              <a:ln w="12700" cap="rnd">
                <a:solidFill>
                  <a:srgbClr val="3C3C3C"/>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04" name="Freihandform: Form 849">
                <a:extLst>
                  <a:ext uri="{FF2B5EF4-FFF2-40B4-BE49-F238E27FC236}">
                    <a16:creationId xmlns:a16="http://schemas.microsoft.com/office/drawing/2014/main" id="{24A31F08-38B6-1541-66F5-D81C4D091EDB}"/>
                  </a:ext>
                </a:extLst>
              </p:cNvPr>
              <p:cNvSpPr/>
              <p:nvPr/>
            </p:nvSpPr>
            <p:spPr>
              <a:xfrm>
                <a:off x="12189524" y="5385099"/>
                <a:ext cx="176455" cy="88227"/>
              </a:xfrm>
              <a:custGeom>
                <a:avLst/>
                <a:gdLst>
                  <a:gd name="connsiteX0" fmla="*/ 243940 w 260636"/>
                  <a:gd name="connsiteY0" fmla="*/ 18326 h 130318"/>
                  <a:gd name="connsiteX1" fmla="*/ 18326 w 260636"/>
                  <a:gd name="connsiteY1" fmla="*/ 112807 h 130318"/>
                </a:gdLst>
                <a:ahLst/>
                <a:cxnLst>
                  <a:cxn ang="0">
                    <a:pos x="connsiteX0" y="connsiteY0"/>
                  </a:cxn>
                  <a:cxn ang="0">
                    <a:pos x="connsiteX1" y="connsiteY1"/>
                  </a:cxn>
                </a:cxnLst>
                <a:rect l="l" t="t" r="r" b="b"/>
                <a:pathLst>
                  <a:path w="260636" h="130318">
                    <a:moveTo>
                      <a:pt x="243940" y="18326"/>
                    </a:moveTo>
                    <a:cubicBezTo>
                      <a:pt x="243940" y="18326"/>
                      <a:pt x="197514" y="112807"/>
                      <a:pt x="18326" y="112807"/>
                    </a:cubicBezTo>
                  </a:path>
                </a:pathLst>
              </a:custGeom>
              <a:grpFill/>
              <a:ln w="12700" cap="rnd">
                <a:solidFill>
                  <a:srgbClr val="3C3C3C"/>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05" name="Freihandform: Form 850">
                <a:extLst>
                  <a:ext uri="{FF2B5EF4-FFF2-40B4-BE49-F238E27FC236}">
                    <a16:creationId xmlns:a16="http://schemas.microsoft.com/office/drawing/2014/main" id="{03C2C9B3-C0CE-FCCA-5981-D55AF31A49F5}"/>
                  </a:ext>
                </a:extLst>
              </p:cNvPr>
              <p:cNvSpPr/>
              <p:nvPr/>
            </p:nvSpPr>
            <p:spPr>
              <a:xfrm>
                <a:off x="12189525" y="5543357"/>
                <a:ext cx="22057" cy="242625"/>
              </a:xfrm>
              <a:custGeom>
                <a:avLst/>
                <a:gdLst>
                  <a:gd name="connsiteX0" fmla="*/ 18326 w 32579"/>
                  <a:gd name="connsiteY0" fmla="*/ 343307 h 358375"/>
                  <a:gd name="connsiteX1" fmla="*/ 18326 w 32579"/>
                  <a:gd name="connsiteY1" fmla="*/ 18326 h 358375"/>
                </a:gdLst>
                <a:ahLst/>
                <a:cxnLst>
                  <a:cxn ang="0">
                    <a:pos x="connsiteX0" y="connsiteY0"/>
                  </a:cxn>
                  <a:cxn ang="0">
                    <a:pos x="connsiteX1" y="connsiteY1"/>
                  </a:cxn>
                </a:cxnLst>
                <a:rect l="l" t="t" r="r" b="b"/>
                <a:pathLst>
                  <a:path w="32579" h="358375">
                    <a:moveTo>
                      <a:pt x="18326" y="343307"/>
                    </a:moveTo>
                    <a:lnTo>
                      <a:pt x="18326" y="18326"/>
                    </a:lnTo>
                  </a:path>
                </a:pathLst>
              </a:custGeom>
              <a:grpFill/>
              <a:ln w="12700" cap="rnd">
                <a:solidFill>
                  <a:srgbClr val="3C3C3C"/>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06" name="Freihandform: Form 851">
                <a:extLst>
                  <a:ext uri="{FF2B5EF4-FFF2-40B4-BE49-F238E27FC236}">
                    <a16:creationId xmlns:a16="http://schemas.microsoft.com/office/drawing/2014/main" id="{6B85F11F-8622-17A6-B85C-E35E0B5F9AFA}"/>
                  </a:ext>
                </a:extLst>
              </p:cNvPr>
              <p:cNvSpPr/>
              <p:nvPr/>
            </p:nvSpPr>
            <p:spPr>
              <a:xfrm>
                <a:off x="11969508" y="5543357"/>
                <a:ext cx="463194" cy="242625"/>
              </a:xfrm>
              <a:custGeom>
                <a:avLst/>
                <a:gdLst>
                  <a:gd name="connsiteX0" fmla="*/ 668288 w 684170"/>
                  <a:gd name="connsiteY0" fmla="*/ 18326 h 358375"/>
                  <a:gd name="connsiteX1" fmla="*/ 343306 w 684170"/>
                  <a:gd name="connsiteY1" fmla="*/ 343307 h 358375"/>
                  <a:gd name="connsiteX2" fmla="*/ 18326 w 684170"/>
                  <a:gd name="connsiteY2" fmla="*/ 18326 h 358375"/>
                </a:gdLst>
                <a:ahLst/>
                <a:cxnLst>
                  <a:cxn ang="0">
                    <a:pos x="connsiteX0" y="connsiteY0"/>
                  </a:cxn>
                  <a:cxn ang="0">
                    <a:pos x="connsiteX1" y="connsiteY1"/>
                  </a:cxn>
                  <a:cxn ang="0">
                    <a:pos x="connsiteX2" y="connsiteY2"/>
                  </a:cxn>
                </a:cxnLst>
                <a:rect l="l" t="t" r="r" b="b"/>
                <a:pathLst>
                  <a:path w="684170" h="358375">
                    <a:moveTo>
                      <a:pt x="668288" y="18326"/>
                    </a:moveTo>
                    <a:cubicBezTo>
                      <a:pt x="668288" y="197514"/>
                      <a:pt x="522494" y="343307"/>
                      <a:pt x="343306" y="343307"/>
                    </a:cubicBezTo>
                    <a:cubicBezTo>
                      <a:pt x="164119" y="343307"/>
                      <a:pt x="18326" y="197514"/>
                      <a:pt x="18326" y="18326"/>
                    </a:cubicBezTo>
                  </a:path>
                </a:pathLst>
              </a:custGeom>
              <a:grpFill/>
              <a:ln w="12700" cap="rnd">
                <a:solidFill>
                  <a:srgbClr val="3C3C3C"/>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07" name="Freihandform: Form 852">
                <a:extLst>
                  <a:ext uri="{FF2B5EF4-FFF2-40B4-BE49-F238E27FC236}">
                    <a16:creationId xmlns:a16="http://schemas.microsoft.com/office/drawing/2014/main" id="{40AC62AD-9BD3-A688-3965-B6FD31D6C0F7}"/>
                  </a:ext>
                </a:extLst>
              </p:cNvPr>
              <p:cNvSpPr/>
              <p:nvPr/>
            </p:nvSpPr>
            <p:spPr>
              <a:xfrm>
                <a:off x="12189524" y="5543357"/>
                <a:ext cx="137855" cy="242625"/>
              </a:xfrm>
              <a:custGeom>
                <a:avLst/>
                <a:gdLst>
                  <a:gd name="connsiteX0" fmla="*/ 18326 w 203622"/>
                  <a:gd name="connsiteY0" fmla="*/ 343307 h 358375"/>
                  <a:gd name="connsiteX1" fmla="*/ 192627 w 203622"/>
                  <a:gd name="connsiteY1" fmla="*/ 18326 h 358375"/>
                </a:gdLst>
                <a:ahLst/>
                <a:cxnLst>
                  <a:cxn ang="0">
                    <a:pos x="connsiteX0" y="connsiteY0"/>
                  </a:cxn>
                  <a:cxn ang="0">
                    <a:pos x="connsiteX1" y="connsiteY1"/>
                  </a:cxn>
                </a:cxnLst>
                <a:rect l="l" t="t" r="r" b="b"/>
                <a:pathLst>
                  <a:path w="203622" h="358375">
                    <a:moveTo>
                      <a:pt x="18326" y="343307"/>
                    </a:moveTo>
                    <a:cubicBezTo>
                      <a:pt x="18326" y="343307"/>
                      <a:pt x="192627" y="274076"/>
                      <a:pt x="192627" y="18326"/>
                    </a:cubicBezTo>
                  </a:path>
                </a:pathLst>
              </a:custGeom>
              <a:grpFill/>
              <a:ln w="12700" cap="rnd">
                <a:solidFill>
                  <a:srgbClr val="3C3C3C"/>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08" name="Freihandform: Form 853">
                <a:extLst>
                  <a:ext uri="{FF2B5EF4-FFF2-40B4-BE49-F238E27FC236}">
                    <a16:creationId xmlns:a16="http://schemas.microsoft.com/office/drawing/2014/main" id="{7CC4BF3C-2493-9C2E-D40E-F059F165AE07}"/>
                  </a:ext>
                </a:extLst>
              </p:cNvPr>
              <p:cNvSpPr/>
              <p:nvPr/>
            </p:nvSpPr>
            <p:spPr>
              <a:xfrm>
                <a:off x="12071520" y="5543357"/>
                <a:ext cx="137855" cy="242625"/>
              </a:xfrm>
              <a:custGeom>
                <a:avLst/>
                <a:gdLst>
                  <a:gd name="connsiteX0" fmla="*/ 192626 w 203622"/>
                  <a:gd name="connsiteY0" fmla="*/ 343307 h 358375"/>
                  <a:gd name="connsiteX1" fmla="*/ 18326 w 203622"/>
                  <a:gd name="connsiteY1" fmla="*/ 18326 h 358375"/>
                </a:gdLst>
                <a:ahLst/>
                <a:cxnLst>
                  <a:cxn ang="0">
                    <a:pos x="connsiteX0" y="connsiteY0"/>
                  </a:cxn>
                  <a:cxn ang="0">
                    <a:pos x="connsiteX1" y="connsiteY1"/>
                  </a:cxn>
                </a:cxnLst>
                <a:rect l="l" t="t" r="r" b="b"/>
                <a:pathLst>
                  <a:path w="203622" h="358375">
                    <a:moveTo>
                      <a:pt x="192626" y="343307"/>
                    </a:moveTo>
                    <a:cubicBezTo>
                      <a:pt x="192626" y="343307"/>
                      <a:pt x="18326" y="274076"/>
                      <a:pt x="18326" y="18326"/>
                    </a:cubicBezTo>
                  </a:path>
                </a:pathLst>
              </a:custGeom>
              <a:grpFill/>
              <a:ln w="12700" cap="rnd">
                <a:solidFill>
                  <a:srgbClr val="3C3C3C"/>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09" name="Freihandform: Form 854">
                <a:extLst>
                  <a:ext uri="{FF2B5EF4-FFF2-40B4-BE49-F238E27FC236}">
                    <a16:creationId xmlns:a16="http://schemas.microsoft.com/office/drawing/2014/main" id="{D21ED570-5169-72B7-9E84-64AB33DEFE6F}"/>
                  </a:ext>
                </a:extLst>
              </p:cNvPr>
              <p:cNvSpPr/>
              <p:nvPr/>
            </p:nvSpPr>
            <p:spPr>
              <a:xfrm>
                <a:off x="12189524" y="5637650"/>
                <a:ext cx="176455" cy="88227"/>
              </a:xfrm>
              <a:custGeom>
                <a:avLst/>
                <a:gdLst>
                  <a:gd name="connsiteX0" fmla="*/ 243940 w 260636"/>
                  <a:gd name="connsiteY0" fmla="*/ 112807 h 130318"/>
                  <a:gd name="connsiteX1" fmla="*/ 18326 w 260636"/>
                  <a:gd name="connsiteY1" fmla="*/ 18326 h 130318"/>
                </a:gdLst>
                <a:ahLst/>
                <a:cxnLst>
                  <a:cxn ang="0">
                    <a:pos x="connsiteX0" y="connsiteY0"/>
                  </a:cxn>
                  <a:cxn ang="0">
                    <a:pos x="connsiteX1" y="connsiteY1"/>
                  </a:cxn>
                </a:cxnLst>
                <a:rect l="l" t="t" r="r" b="b"/>
                <a:pathLst>
                  <a:path w="260636" h="130318">
                    <a:moveTo>
                      <a:pt x="243940" y="112807"/>
                    </a:moveTo>
                    <a:cubicBezTo>
                      <a:pt x="243940" y="112807"/>
                      <a:pt x="197514" y="18326"/>
                      <a:pt x="18326" y="18326"/>
                    </a:cubicBezTo>
                  </a:path>
                </a:pathLst>
              </a:custGeom>
              <a:grpFill/>
              <a:ln w="12700" cap="rnd">
                <a:solidFill>
                  <a:srgbClr val="3C3C3C"/>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10" name="Freihandform: Form 855">
                <a:extLst>
                  <a:ext uri="{FF2B5EF4-FFF2-40B4-BE49-F238E27FC236}">
                    <a16:creationId xmlns:a16="http://schemas.microsoft.com/office/drawing/2014/main" id="{7172D36C-8393-79CC-D08A-E9E4CB974633}"/>
                  </a:ext>
                </a:extLst>
              </p:cNvPr>
              <p:cNvSpPr/>
              <p:nvPr/>
            </p:nvSpPr>
            <p:spPr>
              <a:xfrm>
                <a:off x="12036781" y="5637650"/>
                <a:ext cx="176455" cy="88227"/>
              </a:xfrm>
              <a:custGeom>
                <a:avLst/>
                <a:gdLst>
                  <a:gd name="connsiteX0" fmla="*/ 18326 w 260636"/>
                  <a:gd name="connsiteY0" fmla="*/ 112807 h 130318"/>
                  <a:gd name="connsiteX1" fmla="*/ 243939 w 260636"/>
                  <a:gd name="connsiteY1" fmla="*/ 18326 h 130318"/>
                </a:gdLst>
                <a:ahLst/>
                <a:cxnLst>
                  <a:cxn ang="0">
                    <a:pos x="connsiteX0" y="connsiteY0"/>
                  </a:cxn>
                  <a:cxn ang="0">
                    <a:pos x="connsiteX1" y="connsiteY1"/>
                  </a:cxn>
                </a:cxnLst>
                <a:rect l="l" t="t" r="r" b="b"/>
                <a:pathLst>
                  <a:path w="260636" h="130318">
                    <a:moveTo>
                      <a:pt x="18326" y="112807"/>
                    </a:moveTo>
                    <a:cubicBezTo>
                      <a:pt x="18326" y="112807"/>
                      <a:pt x="64751" y="18326"/>
                      <a:pt x="243939" y="18326"/>
                    </a:cubicBezTo>
                  </a:path>
                </a:pathLst>
              </a:custGeom>
              <a:grpFill/>
              <a:ln w="12700" cap="rnd">
                <a:solidFill>
                  <a:srgbClr val="3C3C3C"/>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11" name="Freihandform: Form 856">
                <a:extLst>
                  <a:ext uri="{FF2B5EF4-FFF2-40B4-BE49-F238E27FC236}">
                    <a16:creationId xmlns:a16="http://schemas.microsoft.com/office/drawing/2014/main" id="{4BF9AE9C-E5BD-4FE3-DFD1-384BD60B9238}"/>
                  </a:ext>
                </a:extLst>
              </p:cNvPr>
              <p:cNvSpPr/>
              <p:nvPr/>
            </p:nvSpPr>
            <p:spPr>
              <a:xfrm>
                <a:off x="11883265" y="5203681"/>
                <a:ext cx="281226" cy="474223"/>
              </a:xfrm>
              <a:custGeom>
                <a:avLst/>
                <a:gdLst>
                  <a:gd name="connsiteX0" fmla="*/ 401461 w 415389"/>
                  <a:gd name="connsiteY0" fmla="*/ 18326 h 700460"/>
                  <a:gd name="connsiteX1" fmla="*/ 212500 w 415389"/>
                  <a:gd name="connsiteY1" fmla="*/ 145386 h 700460"/>
                  <a:gd name="connsiteX2" fmla="*/ 61820 w 415389"/>
                  <a:gd name="connsiteY2" fmla="*/ 322131 h 700460"/>
                  <a:gd name="connsiteX3" fmla="*/ 50417 w 415389"/>
                  <a:gd name="connsiteY3" fmla="*/ 687836 h 700460"/>
                </a:gdLst>
                <a:ahLst/>
                <a:cxnLst>
                  <a:cxn ang="0">
                    <a:pos x="connsiteX0" y="connsiteY0"/>
                  </a:cxn>
                  <a:cxn ang="0">
                    <a:pos x="connsiteX1" y="connsiteY1"/>
                  </a:cxn>
                  <a:cxn ang="0">
                    <a:pos x="connsiteX2" y="connsiteY2"/>
                  </a:cxn>
                  <a:cxn ang="0">
                    <a:pos x="connsiteX3" y="connsiteY3"/>
                  </a:cxn>
                </a:cxnLst>
                <a:rect l="l" t="t" r="r" b="b"/>
                <a:pathLst>
                  <a:path w="415389" h="700460">
                    <a:moveTo>
                      <a:pt x="401461" y="18326"/>
                    </a:moveTo>
                    <a:cubicBezTo>
                      <a:pt x="370511" y="88372"/>
                      <a:pt x="296393" y="91630"/>
                      <a:pt x="212500" y="145386"/>
                    </a:cubicBezTo>
                    <a:cubicBezTo>
                      <a:pt x="146527" y="187740"/>
                      <a:pt x="96028" y="251270"/>
                      <a:pt x="61820" y="322131"/>
                    </a:cubicBezTo>
                    <a:cubicBezTo>
                      <a:pt x="8064" y="435345"/>
                      <a:pt x="3991" y="571364"/>
                      <a:pt x="50417" y="687836"/>
                    </a:cubicBezTo>
                  </a:path>
                </a:pathLst>
              </a:custGeom>
              <a:grp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12" name="Freihandform: Form 857">
                <a:extLst>
                  <a:ext uri="{FF2B5EF4-FFF2-40B4-BE49-F238E27FC236}">
                    <a16:creationId xmlns:a16="http://schemas.microsoft.com/office/drawing/2014/main" id="{1A3FF603-90F8-DB3A-BACC-D49FDCAE7B40}"/>
                  </a:ext>
                </a:extLst>
              </p:cNvPr>
              <p:cNvSpPr/>
              <p:nvPr/>
            </p:nvSpPr>
            <p:spPr>
              <a:xfrm>
                <a:off x="12102951" y="5185484"/>
                <a:ext cx="88227" cy="71685"/>
              </a:xfrm>
              <a:custGeom>
                <a:avLst/>
                <a:gdLst>
                  <a:gd name="connsiteX0" fmla="*/ 18326 w 130318"/>
                  <a:gd name="connsiteY0" fmla="*/ 36245 h 105883"/>
                  <a:gd name="connsiteX1" fmla="*/ 94074 w 130318"/>
                  <a:gd name="connsiteY1" fmla="*/ 18326 h 105883"/>
                  <a:gd name="connsiteX2" fmla="*/ 111992 w 130318"/>
                  <a:gd name="connsiteY2" fmla="*/ 94888 h 105883"/>
                </a:gdLst>
                <a:ahLst/>
                <a:cxnLst>
                  <a:cxn ang="0">
                    <a:pos x="connsiteX0" y="connsiteY0"/>
                  </a:cxn>
                  <a:cxn ang="0">
                    <a:pos x="connsiteX1" y="connsiteY1"/>
                  </a:cxn>
                  <a:cxn ang="0">
                    <a:pos x="connsiteX2" y="connsiteY2"/>
                  </a:cxn>
                </a:cxnLst>
                <a:rect l="l" t="t" r="r" b="b"/>
                <a:pathLst>
                  <a:path w="130318" h="105883">
                    <a:moveTo>
                      <a:pt x="18326" y="36245"/>
                    </a:moveTo>
                    <a:lnTo>
                      <a:pt x="94074" y="18326"/>
                    </a:lnTo>
                    <a:lnTo>
                      <a:pt x="111992" y="94888"/>
                    </a:lnTo>
                  </a:path>
                </a:pathLst>
              </a:custGeom>
              <a:grp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13" name="Freihandform: Form 858">
                <a:extLst>
                  <a:ext uri="{FF2B5EF4-FFF2-40B4-BE49-F238E27FC236}">
                    <a16:creationId xmlns:a16="http://schemas.microsoft.com/office/drawing/2014/main" id="{5A0FA3BA-DF2C-A387-F993-57BF4996F1CF}"/>
                  </a:ext>
                </a:extLst>
              </p:cNvPr>
              <p:cNvSpPr/>
              <p:nvPr/>
            </p:nvSpPr>
            <p:spPr>
              <a:xfrm>
                <a:off x="11918776" y="5733046"/>
                <a:ext cx="534880" cy="143370"/>
              </a:xfrm>
              <a:custGeom>
                <a:avLst/>
                <a:gdLst>
                  <a:gd name="connsiteX0" fmla="*/ 18326 w 790054"/>
                  <a:gd name="connsiteY0" fmla="*/ 50091 h 211767"/>
                  <a:gd name="connsiteX1" fmla="*/ 223578 w 790054"/>
                  <a:gd name="connsiteY1" fmla="*/ 150273 h 211767"/>
                  <a:gd name="connsiteX2" fmla="*/ 452449 w 790054"/>
                  <a:gd name="connsiteY2" fmla="*/ 191812 h 211767"/>
                  <a:gd name="connsiteX3" fmla="*/ 774172 w 790054"/>
                  <a:gd name="connsiteY3" fmla="*/ 18326 h 211767"/>
                </a:gdLst>
                <a:ahLst/>
                <a:cxnLst>
                  <a:cxn ang="0">
                    <a:pos x="connsiteX0" y="connsiteY0"/>
                  </a:cxn>
                  <a:cxn ang="0">
                    <a:pos x="connsiteX1" y="connsiteY1"/>
                  </a:cxn>
                  <a:cxn ang="0">
                    <a:pos x="connsiteX2" y="connsiteY2"/>
                  </a:cxn>
                  <a:cxn ang="0">
                    <a:pos x="connsiteX3" y="connsiteY3"/>
                  </a:cxn>
                </a:cxnLst>
                <a:rect l="l" t="t" r="r" b="b"/>
                <a:pathLst>
                  <a:path w="790054" h="211767">
                    <a:moveTo>
                      <a:pt x="18326" y="50091"/>
                    </a:moveTo>
                    <a:cubicBezTo>
                      <a:pt x="94888" y="41946"/>
                      <a:pt x="133984" y="104662"/>
                      <a:pt x="223578" y="150273"/>
                    </a:cubicBezTo>
                    <a:cubicBezTo>
                      <a:pt x="292809" y="186111"/>
                      <a:pt x="374258" y="198328"/>
                      <a:pt x="452449" y="191812"/>
                    </a:cubicBezTo>
                    <a:cubicBezTo>
                      <a:pt x="577881" y="182038"/>
                      <a:pt x="697610" y="117694"/>
                      <a:pt x="774172" y="18326"/>
                    </a:cubicBezTo>
                  </a:path>
                </a:pathLst>
              </a:custGeom>
              <a:grp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14" name="Freihandform: Form 859">
                <a:extLst>
                  <a:ext uri="{FF2B5EF4-FFF2-40B4-BE49-F238E27FC236}">
                    <a16:creationId xmlns:a16="http://schemas.microsoft.com/office/drawing/2014/main" id="{EA487118-B05D-48CD-DBA3-19A92A8BBF59}"/>
                  </a:ext>
                </a:extLst>
              </p:cNvPr>
              <p:cNvSpPr/>
              <p:nvPr/>
            </p:nvSpPr>
            <p:spPr>
              <a:xfrm>
                <a:off x="11897271" y="5717054"/>
                <a:ext cx="60657" cy="99256"/>
              </a:xfrm>
              <a:custGeom>
                <a:avLst/>
                <a:gdLst>
                  <a:gd name="connsiteX0" fmla="*/ 71268 w 89593"/>
                  <a:gd name="connsiteY0" fmla="*/ 129096 h 146608"/>
                  <a:gd name="connsiteX1" fmla="*/ 18326 w 89593"/>
                  <a:gd name="connsiteY1" fmla="*/ 71268 h 146608"/>
                  <a:gd name="connsiteX2" fmla="*/ 75340 w 89593"/>
                  <a:gd name="connsiteY2" fmla="*/ 18326 h 146608"/>
                </a:gdLst>
                <a:ahLst/>
                <a:cxnLst>
                  <a:cxn ang="0">
                    <a:pos x="connsiteX0" y="connsiteY0"/>
                  </a:cxn>
                  <a:cxn ang="0">
                    <a:pos x="connsiteX1" y="connsiteY1"/>
                  </a:cxn>
                  <a:cxn ang="0">
                    <a:pos x="connsiteX2" y="connsiteY2"/>
                  </a:cxn>
                </a:cxnLst>
                <a:rect l="l" t="t" r="r" b="b"/>
                <a:pathLst>
                  <a:path w="89593" h="146608">
                    <a:moveTo>
                      <a:pt x="71268" y="129096"/>
                    </a:moveTo>
                    <a:lnTo>
                      <a:pt x="18326" y="71268"/>
                    </a:lnTo>
                    <a:lnTo>
                      <a:pt x="75340" y="18326"/>
                    </a:lnTo>
                  </a:path>
                </a:pathLst>
              </a:custGeom>
              <a:grp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15" name="Freihandform: Form 860">
                <a:extLst>
                  <a:ext uri="{FF2B5EF4-FFF2-40B4-BE49-F238E27FC236}">
                    <a16:creationId xmlns:a16="http://schemas.microsoft.com/office/drawing/2014/main" id="{F23B6870-06D1-6E0F-1F09-C7AF5AA01D8D}"/>
                  </a:ext>
                </a:extLst>
              </p:cNvPr>
              <p:cNvSpPr/>
              <p:nvPr/>
            </p:nvSpPr>
            <p:spPr>
              <a:xfrm>
                <a:off x="12233638" y="5240626"/>
                <a:ext cx="297768" cy="452166"/>
              </a:xfrm>
              <a:custGeom>
                <a:avLst/>
                <a:gdLst>
                  <a:gd name="connsiteX0" fmla="*/ 423128 w 439824"/>
                  <a:gd name="connsiteY0" fmla="*/ 656886 h 667881"/>
                  <a:gd name="connsiteX1" fmla="*/ 407652 w 439824"/>
                  <a:gd name="connsiteY1" fmla="*/ 429643 h 667881"/>
                  <a:gd name="connsiteX2" fmla="*/ 329462 w 439824"/>
                  <a:gd name="connsiteY2" fmla="*/ 210546 h 667881"/>
                  <a:gd name="connsiteX3" fmla="*/ 18326 w 439824"/>
                  <a:gd name="connsiteY3" fmla="*/ 18326 h 667881"/>
                </a:gdLst>
                <a:ahLst/>
                <a:cxnLst>
                  <a:cxn ang="0">
                    <a:pos x="connsiteX0" y="connsiteY0"/>
                  </a:cxn>
                  <a:cxn ang="0">
                    <a:pos x="connsiteX1" y="connsiteY1"/>
                  </a:cxn>
                  <a:cxn ang="0">
                    <a:pos x="connsiteX2" y="connsiteY2"/>
                  </a:cxn>
                  <a:cxn ang="0">
                    <a:pos x="connsiteX3" y="connsiteY3"/>
                  </a:cxn>
                </a:cxnLst>
                <a:rect l="l" t="t" r="r" b="b"/>
                <a:pathLst>
                  <a:path w="439824" h="667881">
                    <a:moveTo>
                      <a:pt x="423128" y="656886"/>
                    </a:moveTo>
                    <a:cubicBezTo>
                      <a:pt x="378331" y="594984"/>
                      <a:pt x="412539" y="529011"/>
                      <a:pt x="407652" y="429643"/>
                    </a:cubicBezTo>
                    <a:cubicBezTo>
                      <a:pt x="403580" y="351452"/>
                      <a:pt x="374258" y="275705"/>
                      <a:pt x="329462" y="210546"/>
                    </a:cubicBezTo>
                    <a:cubicBezTo>
                      <a:pt x="258600" y="107105"/>
                      <a:pt x="142943" y="35430"/>
                      <a:pt x="18326" y="18326"/>
                    </a:cubicBezTo>
                  </a:path>
                </a:pathLst>
              </a:custGeom>
              <a:grp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16" name="Freihandform: Form 861">
                <a:extLst>
                  <a:ext uri="{FF2B5EF4-FFF2-40B4-BE49-F238E27FC236}">
                    <a16:creationId xmlns:a16="http://schemas.microsoft.com/office/drawing/2014/main" id="{05921E1A-1985-4D2C-C40E-8FC9EDD92122}"/>
                  </a:ext>
                </a:extLst>
              </p:cNvPr>
              <p:cNvSpPr/>
              <p:nvPr/>
            </p:nvSpPr>
            <p:spPr>
              <a:xfrm>
                <a:off x="12466339" y="5641510"/>
                <a:ext cx="88227" cy="71685"/>
              </a:xfrm>
              <a:custGeom>
                <a:avLst/>
                <a:gdLst>
                  <a:gd name="connsiteX0" fmla="*/ 116065 w 130318"/>
                  <a:gd name="connsiteY0" fmla="*/ 18326 h 105883"/>
                  <a:gd name="connsiteX1" fmla="*/ 93259 w 130318"/>
                  <a:gd name="connsiteY1" fmla="*/ 93259 h 105883"/>
                  <a:gd name="connsiteX2" fmla="*/ 18326 w 130318"/>
                  <a:gd name="connsiteY2" fmla="*/ 70453 h 105883"/>
                </a:gdLst>
                <a:ahLst/>
                <a:cxnLst>
                  <a:cxn ang="0">
                    <a:pos x="connsiteX0" y="connsiteY0"/>
                  </a:cxn>
                  <a:cxn ang="0">
                    <a:pos x="connsiteX1" y="connsiteY1"/>
                  </a:cxn>
                  <a:cxn ang="0">
                    <a:pos x="connsiteX2" y="connsiteY2"/>
                  </a:cxn>
                </a:cxnLst>
                <a:rect l="l" t="t" r="r" b="b"/>
                <a:pathLst>
                  <a:path w="130318" h="105883">
                    <a:moveTo>
                      <a:pt x="116065" y="18326"/>
                    </a:moveTo>
                    <a:lnTo>
                      <a:pt x="93259" y="93259"/>
                    </a:lnTo>
                    <a:lnTo>
                      <a:pt x="18326" y="70453"/>
                    </a:lnTo>
                  </a:path>
                </a:pathLst>
              </a:custGeom>
              <a:grpFill/>
              <a:ln w="12700" cap="rnd">
                <a:solidFill>
                  <a:srgbClr val="3C3C3C"/>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grpSp>
      </p:grpSp>
      <p:cxnSp>
        <p:nvCxnSpPr>
          <p:cNvPr id="65" name="Gerader Verbinder 64"/>
          <p:cNvCxnSpPr/>
          <p:nvPr/>
        </p:nvCxnSpPr>
        <p:spPr>
          <a:xfrm flipH="1">
            <a:off x="739228" y="3689235"/>
            <a:ext cx="0" cy="1572750"/>
          </a:xfrm>
          <a:prstGeom prst="line">
            <a:avLst/>
          </a:prstGeom>
        </p:spPr>
        <p:style>
          <a:lnRef idx="1">
            <a:schemeClr val="dk1"/>
          </a:lnRef>
          <a:fillRef idx="0">
            <a:schemeClr val="dk1"/>
          </a:fillRef>
          <a:effectRef idx="0">
            <a:schemeClr val="dk1"/>
          </a:effectRef>
          <a:fontRef idx="minor">
            <a:schemeClr val="tx1"/>
          </a:fontRef>
        </p:style>
      </p:cxnSp>
      <p:sp>
        <p:nvSpPr>
          <p:cNvPr id="218" name="Textfeld 217">
            <a:extLst>
              <a:ext uri="{FF2B5EF4-FFF2-40B4-BE49-F238E27FC236}">
                <a16:creationId xmlns:a16="http://schemas.microsoft.com/office/drawing/2014/main" id="{6636E1F0-072F-D552-84C7-8248D21C3027}"/>
              </a:ext>
            </a:extLst>
          </p:cNvPr>
          <p:cNvSpPr txBox="1"/>
          <p:nvPr/>
        </p:nvSpPr>
        <p:spPr>
          <a:xfrm>
            <a:off x="4234723" y="4292293"/>
            <a:ext cx="3070999" cy="954107"/>
          </a:xfrm>
          <a:prstGeom prst="rect">
            <a:avLst/>
          </a:prstGeom>
          <a:noFill/>
        </p:spPr>
        <p:txBody>
          <a:bodyPr wrap="square" rtlCol="0">
            <a:spAutoFit/>
          </a:bodyPr>
          <a:lstStyle/>
          <a:p>
            <a:pPr>
              <a:lnSpc>
                <a:spcPts val="2400"/>
              </a:lnSpc>
              <a:spcBef>
                <a:spcPts val="0"/>
              </a:spcBef>
              <a:buNone/>
            </a:pPr>
            <a:r>
              <a:rPr lang="de-DE" sz="1400" b="1" dirty="0">
                <a:solidFill>
                  <a:schemeClr val="tx1"/>
                </a:solidFill>
                <a:effectLst/>
                <a:latin typeface="Avenir LT Std 45 Book" panose="020B0502020203020204" pitchFamily="34" charset="0"/>
                <a:ea typeface="+mj-ea"/>
                <a:cs typeface="+mj-cs"/>
              </a:rPr>
              <a:t>Zielszenario</a:t>
            </a:r>
          </a:p>
          <a:p>
            <a:pPr marL="171450" indent="-171450">
              <a:spcBef>
                <a:spcPts val="0"/>
              </a:spcBef>
              <a:spcAft>
                <a:spcPts val="0"/>
              </a:spcAft>
            </a:pPr>
            <a:r>
              <a:rPr lang="de-DE" sz="1200" dirty="0">
                <a:solidFill>
                  <a:schemeClr val="tx1"/>
                </a:solidFill>
                <a:effectLst/>
                <a:latin typeface="Avenir LT Std 45 Book" panose="020B0502020203020204" pitchFamily="34" charset="0"/>
                <a:ea typeface="+mj-ea"/>
                <a:cs typeface="+mj-cs"/>
              </a:rPr>
              <a:t>Entwicklung bis 2045</a:t>
            </a:r>
          </a:p>
          <a:p>
            <a:pPr marL="171450" indent="-171450">
              <a:spcBef>
                <a:spcPts val="0"/>
              </a:spcBef>
              <a:spcAft>
                <a:spcPts val="0"/>
              </a:spcAft>
            </a:pPr>
            <a:r>
              <a:rPr lang="de-DE" sz="1200" dirty="0">
                <a:solidFill>
                  <a:schemeClr val="tx1"/>
                </a:solidFill>
                <a:effectLst/>
                <a:latin typeface="Avenir LT Std 45 Book" panose="020B0502020203020204" pitchFamily="34" charset="0"/>
                <a:ea typeface="+mj-ea"/>
                <a:cs typeface="+mj-cs"/>
              </a:rPr>
              <a:t>Energieverbrauch, Anteil der Wärmequellen, Treibhausgase, …</a:t>
            </a:r>
          </a:p>
        </p:txBody>
      </p:sp>
      <p:cxnSp>
        <p:nvCxnSpPr>
          <p:cNvPr id="219" name="Gerader Verbinder 218"/>
          <p:cNvCxnSpPr/>
          <p:nvPr/>
        </p:nvCxnSpPr>
        <p:spPr>
          <a:xfrm flipH="1">
            <a:off x="4234724" y="3679197"/>
            <a:ext cx="0" cy="1572750"/>
          </a:xfrm>
          <a:prstGeom prst="line">
            <a:avLst/>
          </a:prstGeom>
        </p:spPr>
        <p:style>
          <a:lnRef idx="1">
            <a:schemeClr val="dk1"/>
          </a:lnRef>
          <a:fillRef idx="0">
            <a:schemeClr val="dk1"/>
          </a:fillRef>
          <a:effectRef idx="0">
            <a:schemeClr val="dk1"/>
          </a:effectRef>
          <a:fontRef idx="minor">
            <a:schemeClr val="tx1"/>
          </a:fontRef>
        </p:style>
      </p:cxnSp>
      <p:sp>
        <p:nvSpPr>
          <p:cNvPr id="220" name="Textfeld 219">
            <a:extLst>
              <a:ext uri="{FF2B5EF4-FFF2-40B4-BE49-F238E27FC236}">
                <a16:creationId xmlns:a16="http://schemas.microsoft.com/office/drawing/2014/main" id="{6636E1F0-072F-D552-84C7-8248D21C3027}"/>
              </a:ext>
            </a:extLst>
          </p:cNvPr>
          <p:cNvSpPr txBox="1"/>
          <p:nvPr/>
        </p:nvSpPr>
        <p:spPr>
          <a:xfrm>
            <a:off x="8039056" y="4317595"/>
            <a:ext cx="3025496" cy="954107"/>
          </a:xfrm>
          <a:prstGeom prst="rect">
            <a:avLst/>
          </a:prstGeom>
          <a:noFill/>
        </p:spPr>
        <p:txBody>
          <a:bodyPr wrap="square" rtlCol="0">
            <a:spAutoFit/>
          </a:bodyPr>
          <a:lstStyle/>
          <a:p>
            <a:pPr>
              <a:lnSpc>
                <a:spcPts val="2400"/>
              </a:lnSpc>
              <a:spcBef>
                <a:spcPts val="0"/>
              </a:spcBef>
              <a:buNone/>
            </a:pPr>
            <a:r>
              <a:rPr lang="de-DE" sz="1400" b="1" dirty="0">
                <a:solidFill>
                  <a:schemeClr val="tx1"/>
                </a:solidFill>
                <a:effectLst/>
                <a:latin typeface="Avenir LT Std 45 Book" panose="020B0502020203020204" pitchFamily="34" charset="0"/>
                <a:ea typeface="+mj-ea"/>
                <a:cs typeface="+mj-cs"/>
              </a:rPr>
              <a:t>Umsetzungsmaßnahmen</a:t>
            </a:r>
          </a:p>
          <a:p>
            <a:pPr marL="171450" indent="-171450">
              <a:spcBef>
                <a:spcPts val="0"/>
              </a:spcBef>
              <a:spcAft>
                <a:spcPts val="0"/>
              </a:spcAft>
            </a:pPr>
            <a:r>
              <a:rPr lang="de-DE" sz="1200" dirty="0">
                <a:solidFill>
                  <a:schemeClr val="tx1"/>
                </a:solidFill>
                <a:effectLst/>
                <a:latin typeface="Avenir LT Std 45 Book" panose="020B0502020203020204" pitchFamily="34" charset="0"/>
                <a:ea typeface="+mj-ea"/>
                <a:cs typeface="+mj-cs"/>
              </a:rPr>
              <a:t>konkrete Transformationsmaßnahmen zur Umsetzung der Meilensteine </a:t>
            </a:r>
          </a:p>
          <a:p>
            <a:pPr marL="171450" indent="-171450">
              <a:spcBef>
                <a:spcPts val="0"/>
              </a:spcBef>
              <a:spcAft>
                <a:spcPts val="0"/>
              </a:spcAft>
            </a:pPr>
            <a:r>
              <a:rPr lang="de-DE" sz="1200" dirty="0">
                <a:solidFill>
                  <a:schemeClr val="tx1"/>
                </a:solidFill>
                <a:effectLst/>
                <a:latin typeface="Avenir LT Std 45 Book" panose="020B0502020203020204" pitchFamily="34" charset="0"/>
                <a:ea typeface="+mj-ea"/>
                <a:cs typeface="+mj-cs"/>
              </a:rPr>
              <a:t>Maßnahmensteckbriefe </a:t>
            </a:r>
          </a:p>
        </p:txBody>
      </p:sp>
      <p:cxnSp>
        <p:nvCxnSpPr>
          <p:cNvPr id="221" name="Gerader Verbinder 220"/>
          <p:cNvCxnSpPr/>
          <p:nvPr/>
        </p:nvCxnSpPr>
        <p:spPr>
          <a:xfrm flipH="1">
            <a:off x="8039056" y="3704499"/>
            <a:ext cx="0" cy="1572750"/>
          </a:xfrm>
          <a:prstGeom prst="line">
            <a:avLst/>
          </a:prstGeom>
        </p:spPr>
        <p:style>
          <a:lnRef idx="1">
            <a:schemeClr val="dk1"/>
          </a:lnRef>
          <a:fillRef idx="0">
            <a:schemeClr val="dk1"/>
          </a:fillRef>
          <a:effectRef idx="0">
            <a:schemeClr val="dk1"/>
          </a:effectRef>
          <a:fontRef idx="minor">
            <a:schemeClr val="tx1"/>
          </a:fontRef>
        </p:style>
      </p:cxnSp>
      <p:sp>
        <p:nvSpPr>
          <p:cNvPr id="222" name="Textfeld 221">
            <a:extLst>
              <a:ext uri="{FF2B5EF4-FFF2-40B4-BE49-F238E27FC236}">
                <a16:creationId xmlns:a16="http://schemas.microsoft.com/office/drawing/2014/main" id="{6636E1F0-072F-D552-84C7-8248D21C3027}"/>
              </a:ext>
            </a:extLst>
          </p:cNvPr>
          <p:cNvSpPr txBox="1"/>
          <p:nvPr/>
        </p:nvSpPr>
        <p:spPr>
          <a:xfrm>
            <a:off x="2481174" y="1262004"/>
            <a:ext cx="2321880" cy="1138773"/>
          </a:xfrm>
          <a:prstGeom prst="rect">
            <a:avLst/>
          </a:prstGeom>
          <a:noFill/>
        </p:spPr>
        <p:txBody>
          <a:bodyPr wrap="square" rtlCol="0">
            <a:spAutoFit/>
          </a:bodyPr>
          <a:lstStyle/>
          <a:p>
            <a:pPr>
              <a:lnSpc>
                <a:spcPts val="2400"/>
              </a:lnSpc>
              <a:spcBef>
                <a:spcPts val="0"/>
              </a:spcBef>
              <a:buNone/>
            </a:pPr>
            <a:r>
              <a:rPr lang="de-DE" sz="1400" b="1" dirty="0">
                <a:solidFill>
                  <a:schemeClr val="tx1"/>
                </a:solidFill>
                <a:effectLst/>
                <a:latin typeface="Avenir LT Std 45 Book" panose="020B0502020203020204" pitchFamily="34" charset="0"/>
                <a:ea typeface="+mj-ea"/>
                <a:cs typeface="+mj-cs"/>
              </a:rPr>
              <a:t>Potenzialanalyse</a:t>
            </a:r>
          </a:p>
          <a:p>
            <a:pPr marL="171450" indent="-171450">
              <a:spcBef>
                <a:spcPts val="0"/>
              </a:spcBef>
              <a:spcAft>
                <a:spcPts val="0"/>
              </a:spcAft>
            </a:pPr>
            <a:r>
              <a:rPr lang="de-DE" sz="1200" dirty="0">
                <a:solidFill>
                  <a:schemeClr val="tx1"/>
                </a:solidFill>
                <a:effectLst/>
                <a:latin typeface="Avenir LT Std 45 Book" panose="020B0502020203020204" pitchFamily="34" charset="0"/>
                <a:ea typeface="+mj-ea"/>
                <a:cs typeface="+mj-cs"/>
              </a:rPr>
              <a:t>industrielle Abwärme</a:t>
            </a:r>
          </a:p>
          <a:p>
            <a:pPr marL="171450" indent="-171450">
              <a:spcBef>
                <a:spcPts val="0"/>
              </a:spcBef>
              <a:spcAft>
                <a:spcPts val="0"/>
              </a:spcAft>
            </a:pPr>
            <a:r>
              <a:rPr lang="de-DE" sz="1200" dirty="0">
                <a:solidFill>
                  <a:schemeClr val="tx1"/>
                </a:solidFill>
                <a:effectLst/>
                <a:latin typeface="Avenir LT Std 45 Book" panose="020B0502020203020204" pitchFamily="34" charset="0"/>
                <a:ea typeface="+mj-ea"/>
                <a:cs typeface="+mj-cs"/>
              </a:rPr>
              <a:t>erneuerbare Energien</a:t>
            </a:r>
          </a:p>
          <a:p>
            <a:pPr marL="171450" indent="-171450">
              <a:spcBef>
                <a:spcPts val="0"/>
              </a:spcBef>
              <a:spcAft>
                <a:spcPts val="0"/>
              </a:spcAft>
            </a:pPr>
            <a:r>
              <a:rPr lang="de-DE" sz="1200" dirty="0">
                <a:solidFill>
                  <a:schemeClr val="tx1"/>
                </a:solidFill>
                <a:effectLst/>
                <a:latin typeface="Avenir LT Std 45 Book" panose="020B0502020203020204" pitchFamily="34" charset="0"/>
                <a:ea typeface="+mj-ea"/>
                <a:cs typeface="+mj-cs"/>
              </a:rPr>
              <a:t>Umweltwärme</a:t>
            </a:r>
          </a:p>
          <a:p>
            <a:pPr marL="171450" indent="-171450">
              <a:spcBef>
                <a:spcPts val="0"/>
              </a:spcBef>
              <a:spcAft>
                <a:spcPts val="0"/>
              </a:spcAft>
            </a:pPr>
            <a:endParaRPr lang="de-DE" sz="1200" dirty="0">
              <a:solidFill>
                <a:schemeClr val="tx1"/>
              </a:solidFill>
              <a:effectLst/>
              <a:latin typeface="Avenir LT Std 45 Book" panose="020B0502020203020204" pitchFamily="34" charset="0"/>
              <a:ea typeface="+mj-ea"/>
              <a:cs typeface="+mj-cs"/>
            </a:endParaRPr>
          </a:p>
        </p:txBody>
      </p:sp>
      <p:cxnSp>
        <p:nvCxnSpPr>
          <p:cNvPr id="223" name="Gerader Verbinder 222"/>
          <p:cNvCxnSpPr/>
          <p:nvPr/>
        </p:nvCxnSpPr>
        <p:spPr>
          <a:xfrm flipH="1">
            <a:off x="2466496" y="1340867"/>
            <a:ext cx="0" cy="1572750"/>
          </a:xfrm>
          <a:prstGeom prst="line">
            <a:avLst/>
          </a:prstGeom>
        </p:spPr>
        <p:style>
          <a:lnRef idx="1">
            <a:schemeClr val="dk1"/>
          </a:lnRef>
          <a:fillRef idx="0">
            <a:schemeClr val="dk1"/>
          </a:fillRef>
          <a:effectRef idx="0">
            <a:schemeClr val="dk1"/>
          </a:effectRef>
          <a:fontRef idx="minor">
            <a:schemeClr val="tx1"/>
          </a:fontRef>
        </p:style>
      </p:cxnSp>
      <p:sp>
        <p:nvSpPr>
          <p:cNvPr id="224" name="Textfeld 223">
            <a:extLst>
              <a:ext uri="{FF2B5EF4-FFF2-40B4-BE49-F238E27FC236}">
                <a16:creationId xmlns:a16="http://schemas.microsoft.com/office/drawing/2014/main" id="{6636E1F0-072F-D552-84C7-8248D21C3027}"/>
              </a:ext>
            </a:extLst>
          </p:cNvPr>
          <p:cNvSpPr txBox="1"/>
          <p:nvPr/>
        </p:nvSpPr>
        <p:spPr>
          <a:xfrm>
            <a:off x="6137693" y="1254377"/>
            <a:ext cx="3087927" cy="954107"/>
          </a:xfrm>
          <a:prstGeom prst="rect">
            <a:avLst/>
          </a:prstGeom>
          <a:noFill/>
        </p:spPr>
        <p:txBody>
          <a:bodyPr wrap="square" rtlCol="0">
            <a:spAutoFit/>
          </a:bodyPr>
          <a:lstStyle/>
          <a:p>
            <a:pPr>
              <a:lnSpc>
                <a:spcPts val="2400"/>
              </a:lnSpc>
              <a:spcBef>
                <a:spcPts val="0"/>
              </a:spcBef>
              <a:buNone/>
            </a:pPr>
            <a:r>
              <a:rPr lang="de-DE" sz="1400" b="1" dirty="0">
                <a:solidFill>
                  <a:schemeClr val="tx1"/>
                </a:solidFill>
                <a:effectLst/>
                <a:latin typeface="Avenir LT Std 45 Book" panose="020B0502020203020204" pitchFamily="34" charset="0"/>
                <a:ea typeface="+mj-ea"/>
                <a:cs typeface="+mj-cs"/>
              </a:rPr>
              <a:t>Meilensteinentwicklung</a:t>
            </a:r>
          </a:p>
          <a:p>
            <a:pPr marL="171450" indent="-171450">
              <a:spcBef>
                <a:spcPts val="0"/>
              </a:spcBef>
              <a:spcAft>
                <a:spcPts val="0"/>
              </a:spcAft>
            </a:pPr>
            <a:r>
              <a:rPr lang="de-DE" sz="1200" dirty="0">
                <a:solidFill>
                  <a:schemeClr val="tx1"/>
                </a:solidFill>
                <a:effectLst/>
                <a:latin typeface="Avenir LT Std 45 Book" panose="020B0502020203020204" pitchFamily="34" charset="0"/>
                <a:ea typeface="+mj-ea"/>
                <a:cs typeface="+mj-cs"/>
              </a:rPr>
              <a:t>konkrete Zeitpläne und Versorgungs-optionen für die Wärmewende in einzelnen Teilgebieten der Kommune</a:t>
            </a:r>
          </a:p>
        </p:txBody>
      </p:sp>
      <p:cxnSp>
        <p:nvCxnSpPr>
          <p:cNvPr id="225" name="Gerader Verbinder 224"/>
          <p:cNvCxnSpPr/>
          <p:nvPr/>
        </p:nvCxnSpPr>
        <p:spPr>
          <a:xfrm flipH="1">
            <a:off x="6123016" y="1333240"/>
            <a:ext cx="0" cy="1572750"/>
          </a:xfrm>
          <a:prstGeom prst="line">
            <a:avLst/>
          </a:prstGeom>
        </p:spPr>
        <p:style>
          <a:lnRef idx="1">
            <a:schemeClr val="dk1"/>
          </a:lnRef>
          <a:fillRef idx="0">
            <a:schemeClr val="dk1"/>
          </a:fillRef>
          <a:effectRef idx="0">
            <a:schemeClr val="dk1"/>
          </a:effectRef>
          <a:fontRef idx="minor">
            <a:schemeClr val="tx1"/>
          </a:fontRef>
        </p:style>
      </p:cxnSp>
      <p:sp>
        <p:nvSpPr>
          <p:cNvPr id="226" name="Textfeld 225">
            <a:extLst>
              <a:ext uri="{FF2B5EF4-FFF2-40B4-BE49-F238E27FC236}">
                <a16:creationId xmlns:a16="http://schemas.microsoft.com/office/drawing/2014/main" id="{6636E1F0-072F-D552-84C7-8248D21C3027}"/>
              </a:ext>
            </a:extLst>
          </p:cNvPr>
          <p:cNvSpPr txBox="1"/>
          <p:nvPr/>
        </p:nvSpPr>
        <p:spPr>
          <a:xfrm>
            <a:off x="9980592" y="1254377"/>
            <a:ext cx="2092072" cy="1138773"/>
          </a:xfrm>
          <a:prstGeom prst="rect">
            <a:avLst/>
          </a:prstGeom>
          <a:noFill/>
        </p:spPr>
        <p:txBody>
          <a:bodyPr wrap="square" rtlCol="0">
            <a:spAutoFit/>
          </a:bodyPr>
          <a:lstStyle/>
          <a:p>
            <a:pPr>
              <a:lnSpc>
                <a:spcPts val="2400"/>
              </a:lnSpc>
              <a:spcBef>
                <a:spcPts val="0"/>
              </a:spcBef>
              <a:buNone/>
            </a:pPr>
            <a:r>
              <a:rPr lang="de-DE" sz="1400" b="1" dirty="0">
                <a:solidFill>
                  <a:schemeClr val="tx1"/>
                </a:solidFill>
                <a:effectLst/>
                <a:latin typeface="Avenir LT Std 45 Book" panose="020B0502020203020204" pitchFamily="34" charset="0"/>
                <a:ea typeface="+mj-ea"/>
                <a:cs typeface="+mj-cs"/>
              </a:rPr>
              <a:t>Verstetigung</a:t>
            </a:r>
          </a:p>
          <a:p>
            <a:pPr marL="171450" indent="-171450">
              <a:spcBef>
                <a:spcPts val="0"/>
              </a:spcBef>
              <a:spcAft>
                <a:spcPts val="0"/>
              </a:spcAft>
            </a:pPr>
            <a:r>
              <a:rPr lang="de-DE" sz="1200" dirty="0">
                <a:solidFill>
                  <a:schemeClr val="tx1"/>
                </a:solidFill>
                <a:effectLst/>
                <a:latin typeface="Avenir LT Std 45 Book" panose="020B0502020203020204" pitchFamily="34" charset="0"/>
                <a:ea typeface="+mj-ea"/>
                <a:cs typeface="+mj-cs"/>
              </a:rPr>
              <a:t>Kommunikation</a:t>
            </a:r>
          </a:p>
          <a:p>
            <a:pPr marL="171450" indent="-171450">
              <a:spcBef>
                <a:spcPts val="0"/>
              </a:spcBef>
              <a:spcAft>
                <a:spcPts val="0"/>
              </a:spcAft>
            </a:pPr>
            <a:r>
              <a:rPr lang="de-DE" sz="1200" dirty="0">
                <a:solidFill>
                  <a:schemeClr val="tx1"/>
                </a:solidFill>
                <a:effectLst/>
                <a:latin typeface="Avenir LT Std 45 Book" panose="020B0502020203020204" pitchFamily="34" charset="0"/>
                <a:ea typeface="+mj-ea"/>
                <a:cs typeface="+mj-cs"/>
              </a:rPr>
              <a:t>Dokumentation</a:t>
            </a:r>
          </a:p>
          <a:p>
            <a:pPr marL="171450" indent="-171450">
              <a:spcBef>
                <a:spcPts val="0"/>
              </a:spcBef>
              <a:spcAft>
                <a:spcPts val="0"/>
              </a:spcAft>
            </a:pPr>
            <a:r>
              <a:rPr lang="de-DE" sz="1200" dirty="0">
                <a:solidFill>
                  <a:schemeClr val="tx1"/>
                </a:solidFill>
                <a:effectLst/>
                <a:latin typeface="Avenir LT Std 45 Book" panose="020B0502020203020204" pitchFamily="34" charset="0"/>
                <a:ea typeface="+mj-ea"/>
                <a:cs typeface="+mj-cs"/>
              </a:rPr>
              <a:t>Umsetzungsvorbereitung</a:t>
            </a:r>
          </a:p>
          <a:p>
            <a:pPr>
              <a:spcBef>
                <a:spcPts val="0"/>
              </a:spcBef>
              <a:spcAft>
                <a:spcPts val="0"/>
              </a:spcAft>
              <a:buNone/>
            </a:pPr>
            <a:endParaRPr lang="de-DE" sz="1200" dirty="0">
              <a:solidFill>
                <a:schemeClr val="tx1"/>
              </a:solidFill>
              <a:effectLst/>
              <a:latin typeface="Avenir LT Std 45 Book" panose="020B0502020203020204" pitchFamily="34" charset="0"/>
              <a:ea typeface="+mj-ea"/>
              <a:cs typeface="+mj-cs"/>
            </a:endParaRPr>
          </a:p>
        </p:txBody>
      </p:sp>
      <p:cxnSp>
        <p:nvCxnSpPr>
          <p:cNvPr id="227" name="Gerader Verbinder 226"/>
          <p:cNvCxnSpPr/>
          <p:nvPr/>
        </p:nvCxnSpPr>
        <p:spPr>
          <a:xfrm flipH="1">
            <a:off x="9965914" y="1333240"/>
            <a:ext cx="0" cy="1572750"/>
          </a:xfrm>
          <a:prstGeom prst="line">
            <a:avLst/>
          </a:prstGeom>
        </p:spPr>
        <p:style>
          <a:lnRef idx="1">
            <a:schemeClr val="dk1"/>
          </a:lnRef>
          <a:fillRef idx="0">
            <a:schemeClr val="dk1"/>
          </a:fillRef>
          <a:effectRef idx="0">
            <a:schemeClr val="dk1"/>
          </a:effectRef>
          <a:fontRef idx="minor">
            <a:schemeClr val="tx1"/>
          </a:fontRef>
        </p:style>
      </p:cxnSp>
      <p:grpSp>
        <p:nvGrpSpPr>
          <p:cNvPr id="260" name="Gruppieren 259"/>
          <p:cNvGrpSpPr/>
          <p:nvPr/>
        </p:nvGrpSpPr>
        <p:grpSpPr>
          <a:xfrm>
            <a:off x="7662321" y="2905643"/>
            <a:ext cx="792000" cy="792000"/>
            <a:chOff x="8305332" y="2146016"/>
            <a:chExt cx="792000" cy="792000"/>
          </a:xfrm>
        </p:grpSpPr>
        <p:sp>
          <p:nvSpPr>
            <p:cNvPr id="261" name="Ellipse 260">
              <a:extLst>
                <a:ext uri="{FF2B5EF4-FFF2-40B4-BE49-F238E27FC236}">
                  <a16:creationId xmlns:a16="http://schemas.microsoft.com/office/drawing/2014/main" id="{E5C3F51D-4C7C-A3D6-B2C4-F2A9D838C7E9}"/>
                </a:ext>
              </a:extLst>
            </p:cNvPr>
            <p:cNvSpPr/>
            <p:nvPr/>
          </p:nvSpPr>
          <p:spPr>
            <a:xfrm>
              <a:off x="8305332" y="2146016"/>
              <a:ext cx="792000" cy="792000"/>
            </a:xfrm>
            <a:prstGeom prst="ellipse">
              <a:avLst/>
            </a:prstGeom>
            <a:solidFill>
              <a:srgbClr val="F7B10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62" name="Gruppieren 261">
              <a:extLst>
                <a:ext uri="{FF2B5EF4-FFF2-40B4-BE49-F238E27FC236}">
                  <a16:creationId xmlns:a16="http://schemas.microsoft.com/office/drawing/2014/main" id="{23F8367F-752C-14CD-9237-97C119F204BA}"/>
                </a:ext>
              </a:extLst>
            </p:cNvPr>
            <p:cNvGrpSpPr>
              <a:grpSpLocks noChangeAspect="1"/>
            </p:cNvGrpSpPr>
            <p:nvPr/>
          </p:nvGrpSpPr>
          <p:grpSpPr>
            <a:xfrm>
              <a:off x="8508063" y="2256752"/>
              <a:ext cx="461158" cy="540000"/>
              <a:chOff x="12753892" y="-25145"/>
              <a:chExt cx="1379551" cy="1615406"/>
            </a:xfrm>
          </p:grpSpPr>
          <p:sp>
            <p:nvSpPr>
              <p:cNvPr id="263" name="Freihandform: Form 1412">
                <a:extLst>
                  <a:ext uri="{FF2B5EF4-FFF2-40B4-BE49-F238E27FC236}">
                    <a16:creationId xmlns:a16="http://schemas.microsoft.com/office/drawing/2014/main" id="{25937FD9-DEC2-0118-E9AC-94A1542DBA2C}"/>
                  </a:ext>
                </a:extLst>
              </p:cNvPr>
              <p:cNvSpPr/>
              <p:nvPr/>
            </p:nvSpPr>
            <p:spPr>
              <a:xfrm>
                <a:off x="12753892" y="981986"/>
                <a:ext cx="1379551" cy="608275"/>
              </a:xfrm>
              <a:custGeom>
                <a:avLst/>
                <a:gdLst>
                  <a:gd name="connsiteX0" fmla="*/ 310101 w 1379551"/>
                  <a:gd name="connsiteY0" fmla="*/ 11927 h 608275"/>
                  <a:gd name="connsiteX1" fmla="*/ 119270 w 1379551"/>
                  <a:gd name="connsiteY1" fmla="*/ 11927 h 608275"/>
                  <a:gd name="connsiteX2" fmla="*/ 155051 w 1379551"/>
                  <a:gd name="connsiteY2" fmla="*/ 11927 h 608275"/>
                  <a:gd name="connsiteX3" fmla="*/ 0 w 1379551"/>
                  <a:gd name="connsiteY3" fmla="*/ 608275 h 608275"/>
                  <a:gd name="connsiteX4" fmla="*/ 1379551 w 1379551"/>
                  <a:gd name="connsiteY4" fmla="*/ 608275 h 608275"/>
                  <a:gd name="connsiteX5" fmla="*/ 1379551 w 1379551"/>
                  <a:gd name="connsiteY5" fmla="*/ 572494 h 608275"/>
                  <a:gd name="connsiteX6" fmla="*/ 1152939 w 1379551"/>
                  <a:gd name="connsiteY6" fmla="*/ 0 h 608275"/>
                  <a:gd name="connsiteX7" fmla="*/ 775252 w 1379551"/>
                  <a:gd name="connsiteY7" fmla="*/ 0 h 608275"/>
                  <a:gd name="connsiteX0" fmla="*/ 310101 w 1379551"/>
                  <a:gd name="connsiteY0" fmla="*/ 11927 h 608275"/>
                  <a:gd name="connsiteX1" fmla="*/ 155051 w 1379551"/>
                  <a:gd name="connsiteY1" fmla="*/ 11927 h 608275"/>
                  <a:gd name="connsiteX2" fmla="*/ 0 w 1379551"/>
                  <a:gd name="connsiteY2" fmla="*/ 608275 h 608275"/>
                  <a:gd name="connsiteX3" fmla="*/ 1379551 w 1379551"/>
                  <a:gd name="connsiteY3" fmla="*/ 608275 h 608275"/>
                  <a:gd name="connsiteX4" fmla="*/ 1379551 w 1379551"/>
                  <a:gd name="connsiteY4" fmla="*/ 572494 h 608275"/>
                  <a:gd name="connsiteX5" fmla="*/ 1152939 w 1379551"/>
                  <a:gd name="connsiteY5" fmla="*/ 0 h 608275"/>
                  <a:gd name="connsiteX6" fmla="*/ 775252 w 1379551"/>
                  <a:gd name="connsiteY6" fmla="*/ 0 h 608275"/>
                  <a:gd name="connsiteX0" fmla="*/ 310101 w 1379551"/>
                  <a:gd name="connsiteY0" fmla="*/ 11927 h 608275"/>
                  <a:gd name="connsiteX1" fmla="*/ 155051 w 1379551"/>
                  <a:gd name="connsiteY1" fmla="*/ 11927 h 608275"/>
                  <a:gd name="connsiteX2" fmla="*/ 0 w 1379551"/>
                  <a:gd name="connsiteY2" fmla="*/ 608275 h 608275"/>
                  <a:gd name="connsiteX3" fmla="*/ 1379551 w 1379551"/>
                  <a:gd name="connsiteY3" fmla="*/ 608275 h 608275"/>
                  <a:gd name="connsiteX4" fmla="*/ 1367624 w 1379551"/>
                  <a:gd name="connsiteY4" fmla="*/ 584421 h 608275"/>
                  <a:gd name="connsiteX5" fmla="*/ 1152939 w 1379551"/>
                  <a:gd name="connsiteY5" fmla="*/ 0 h 608275"/>
                  <a:gd name="connsiteX6" fmla="*/ 775252 w 1379551"/>
                  <a:gd name="connsiteY6" fmla="*/ 0 h 608275"/>
                  <a:gd name="connsiteX0" fmla="*/ 310101 w 1379551"/>
                  <a:gd name="connsiteY0" fmla="*/ 11927 h 608275"/>
                  <a:gd name="connsiteX1" fmla="*/ 155051 w 1379551"/>
                  <a:gd name="connsiteY1" fmla="*/ 11927 h 608275"/>
                  <a:gd name="connsiteX2" fmla="*/ 0 w 1379551"/>
                  <a:gd name="connsiteY2" fmla="*/ 608275 h 608275"/>
                  <a:gd name="connsiteX3" fmla="*/ 1379551 w 1379551"/>
                  <a:gd name="connsiteY3" fmla="*/ 608275 h 608275"/>
                  <a:gd name="connsiteX4" fmla="*/ 1152939 w 1379551"/>
                  <a:gd name="connsiteY4" fmla="*/ 0 h 608275"/>
                  <a:gd name="connsiteX5" fmla="*/ 775252 w 1379551"/>
                  <a:gd name="connsiteY5" fmla="*/ 0 h 60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9551" h="608275">
                    <a:moveTo>
                      <a:pt x="310101" y="11927"/>
                    </a:moveTo>
                    <a:lnTo>
                      <a:pt x="155051" y="11927"/>
                    </a:lnTo>
                    <a:lnTo>
                      <a:pt x="0" y="608275"/>
                    </a:lnTo>
                    <a:lnTo>
                      <a:pt x="1379551" y="608275"/>
                    </a:lnTo>
                    <a:lnTo>
                      <a:pt x="1152939" y="0"/>
                    </a:lnTo>
                    <a:lnTo>
                      <a:pt x="775252" y="0"/>
                    </a:lnTo>
                  </a:path>
                </a:pathLst>
              </a:custGeom>
              <a:noFill/>
              <a:ln w="12700" cap="rnd" cmpd="sng" algn="ctr">
                <a:solidFill>
                  <a:srgbClr val="3C3C3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rial"/>
                  <a:ea typeface="+mn-ea"/>
                  <a:cs typeface="+mn-cs"/>
                </a:endParaRPr>
              </a:p>
            </p:txBody>
          </p:sp>
          <p:cxnSp>
            <p:nvCxnSpPr>
              <p:cNvPr id="264" name="Gerader Verbinder 263">
                <a:extLst>
                  <a:ext uri="{FF2B5EF4-FFF2-40B4-BE49-F238E27FC236}">
                    <a16:creationId xmlns:a16="http://schemas.microsoft.com/office/drawing/2014/main" id="{012BB0C4-4B4D-774C-989B-8B291016EE9E}"/>
                  </a:ext>
                </a:extLst>
              </p:cNvPr>
              <p:cNvCxnSpPr>
                <a:cxnSpLocks/>
              </p:cNvCxnSpPr>
              <p:nvPr/>
            </p:nvCxnSpPr>
            <p:spPr>
              <a:xfrm>
                <a:off x="12861389" y="1186847"/>
                <a:ext cx="1146273" cy="96050"/>
              </a:xfrm>
              <a:prstGeom prst="line">
                <a:avLst/>
              </a:prstGeom>
              <a:noFill/>
              <a:ln w="12700" cap="rnd" cmpd="sng" algn="ctr">
                <a:solidFill>
                  <a:srgbClr val="3C3C3C"/>
                </a:solidFill>
                <a:prstDash val="solid"/>
                <a:round/>
                <a:tailEnd type="none"/>
              </a:ln>
              <a:effectLst/>
            </p:spPr>
          </p:cxnSp>
          <p:cxnSp>
            <p:nvCxnSpPr>
              <p:cNvPr id="265" name="Gerader Verbinder 264">
                <a:extLst>
                  <a:ext uri="{FF2B5EF4-FFF2-40B4-BE49-F238E27FC236}">
                    <a16:creationId xmlns:a16="http://schemas.microsoft.com/office/drawing/2014/main" id="{2343799F-344C-EAD2-8510-74665B4FD145}"/>
                  </a:ext>
                </a:extLst>
              </p:cNvPr>
              <p:cNvCxnSpPr>
                <a:cxnSpLocks/>
              </p:cNvCxnSpPr>
              <p:nvPr/>
            </p:nvCxnSpPr>
            <p:spPr>
              <a:xfrm flipH="1">
                <a:off x="12888727" y="1175493"/>
                <a:ext cx="259951" cy="394340"/>
              </a:xfrm>
              <a:prstGeom prst="line">
                <a:avLst/>
              </a:prstGeom>
              <a:noFill/>
              <a:ln w="12700" cap="rnd" cmpd="sng" algn="ctr">
                <a:solidFill>
                  <a:srgbClr val="3C3C3C"/>
                </a:solidFill>
                <a:prstDash val="solid"/>
                <a:round/>
                <a:tailEnd type="none"/>
              </a:ln>
              <a:effectLst/>
            </p:spPr>
          </p:cxnSp>
          <p:cxnSp>
            <p:nvCxnSpPr>
              <p:cNvPr id="266" name="Gerader Verbinder 265">
                <a:extLst>
                  <a:ext uri="{FF2B5EF4-FFF2-40B4-BE49-F238E27FC236}">
                    <a16:creationId xmlns:a16="http://schemas.microsoft.com/office/drawing/2014/main" id="{4AD2A9F9-2070-F7E7-E957-F79A1E4D68A9}"/>
                  </a:ext>
                </a:extLst>
              </p:cNvPr>
              <p:cNvCxnSpPr>
                <a:cxnSpLocks/>
              </p:cNvCxnSpPr>
              <p:nvPr/>
            </p:nvCxnSpPr>
            <p:spPr>
              <a:xfrm flipH="1">
                <a:off x="13278732" y="981986"/>
                <a:ext cx="408286" cy="608275"/>
              </a:xfrm>
              <a:prstGeom prst="line">
                <a:avLst/>
              </a:prstGeom>
              <a:noFill/>
              <a:ln w="12700" cap="rnd" cmpd="sng" algn="ctr">
                <a:solidFill>
                  <a:srgbClr val="3C3C3C"/>
                </a:solidFill>
                <a:prstDash val="solid"/>
                <a:round/>
                <a:tailEnd type="none"/>
              </a:ln>
              <a:effectLst/>
            </p:spPr>
          </p:cxnSp>
          <p:sp>
            <p:nvSpPr>
              <p:cNvPr id="267" name="Freihandform: Form 1416">
                <a:extLst>
                  <a:ext uri="{FF2B5EF4-FFF2-40B4-BE49-F238E27FC236}">
                    <a16:creationId xmlns:a16="http://schemas.microsoft.com/office/drawing/2014/main" id="{204922EC-977A-A569-BFB1-367E082A4E8C}"/>
                  </a:ext>
                </a:extLst>
              </p:cNvPr>
              <p:cNvSpPr/>
              <p:nvPr/>
            </p:nvSpPr>
            <p:spPr>
              <a:xfrm>
                <a:off x="13287797" y="455511"/>
                <a:ext cx="319049" cy="667160"/>
              </a:xfrm>
              <a:custGeom>
                <a:avLst/>
                <a:gdLst>
                  <a:gd name="connsiteX0" fmla="*/ 17326 w 338816"/>
                  <a:gd name="connsiteY0" fmla="*/ 818165 h 835491"/>
                  <a:gd name="connsiteX1" fmla="*/ 323416 w 338816"/>
                  <a:gd name="connsiteY1" fmla="*/ 17326 h 835491"/>
                </a:gdLst>
                <a:ahLst/>
                <a:cxnLst>
                  <a:cxn ang="0">
                    <a:pos x="connsiteX0" y="connsiteY0"/>
                  </a:cxn>
                  <a:cxn ang="0">
                    <a:pos x="connsiteX1" y="connsiteY1"/>
                  </a:cxn>
                </a:cxnLst>
                <a:rect l="l" t="t" r="r" b="b"/>
                <a:pathLst>
                  <a:path w="338816" h="835491">
                    <a:moveTo>
                      <a:pt x="17326" y="818165"/>
                    </a:moveTo>
                    <a:cubicBezTo>
                      <a:pt x="51978" y="818165"/>
                      <a:pt x="321491" y="189429"/>
                      <a:pt x="323416" y="17326"/>
                    </a:cubicBezTo>
                  </a:path>
                </a:pathLst>
              </a:custGeom>
              <a:noFill/>
              <a:ln w="12700" cap="rnd">
                <a:solidFill>
                  <a:srgbClr val="3C3C3C"/>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68" name="Freihandform: Form 1417">
                <a:extLst>
                  <a:ext uri="{FF2B5EF4-FFF2-40B4-BE49-F238E27FC236}">
                    <a16:creationId xmlns:a16="http://schemas.microsoft.com/office/drawing/2014/main" id="{499E27F0-55EC-E144-2E59-DE5B3C7136D9}"/>
                  </a:ext>
                </a:extLst>
              </p:cNvPr>
              <p:cNvSpPr/>
              <p:nvPr/>
            </p:nvSpPr>
            <p:spPr>
              <a:xfrm>
                <a:off x="12971560" y="-25145"/>
                <a:ext cx="658382" cy="1147357"/>
              </a:xfrm>
              <a:custGeom>
                <a:avLst/>
                <a:gdLst>
                  <a:gd name="connsiteX0" fmla="*/ 641057 w 658382"/>
                  <a:gd name="connsiteY0" fmla="*/ 329191 h 1147356"/>
                  <a:gd name="connsiteX1" fmla="*/ 329191 w 658382"/>
                  <a:gd name="connsiteY1" fmla="*/ 17326 h 1147356"/>
                  <a:gd name="connsiteX2" fmla="*/ 17326 w 658382"/>
                  <a:gd name="connsiteY2" fmla="*/ 329191 h 1147356"/>
                  <a:gd name="connsiteX3" fmla="*/ 334967 w 658382"/>
                  <a:gd name="connsiteY3" fmla="*/ 1130031 h 1147356"/>
                </a:gdLst>
                <a:ahLst/>
                <a:cxnLst>
                  <a:cxn ang="0">
                    <a:pos x="connsiteX0" y="connsiteY0"/>
                  </a:cxn>
                  <a:cxn ang="0">
                    <a:pos x="connsiteX1" y="connsiteY1"/>
                  </a:cxn>
                  <a:cxn ang="0">
                    <a:pos x="connsiteX2" y="connsiteY2"/>
                  </a:cxn>
                  <a:cxn ang="0">
                    <a:pos x="connsiteX3" y="connsiteY3"/>
                  </a:cxn>
                </a:cxnLst>
                <a:rect l="l" t="t" r="r" b="b"/>
                <a:pathLst>
                  <a:path w="658382" h="1147356">
                    <a:moveTo>
                      <a:pt x="641057" y="329191"/>
                    </a:moveTo>
                    <a:cubicBezTo>
                      <a:pt x="642982" y="157088"/>
                      <a:pt x="501295" y="17326"/>
                      <a:pt x="329191" y="17326"/>
                    </a:cubicBezTo>
                    <a:cubicBezTo>
                      <a:pt x="157088" y="17326"/>
                      <a:pt x="17326" y="157088"/>
                      <a:pt x="17326" y="329191"/>
                    </a:cubicBezTo>
                    <a:cubicBezTo>
                      <a:pt x="17326" y="501295"/>
                      <a:pt x="294540" y="1130031"/>
                      <a:pt x="334967" y="1130031"/>
                    </a:cubicBezTo>
                  </a:path>
                </a:pathLst>
              </a:custGeom>
              <a:noFill/>
              <a:ln w="12700" cap="rnd">
                <a:solidFill>
                  <a:srgbClr val="3C3C3C"/>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sp>
            <p:nvSpPr>
              <p:cNvPr id="269" name="Freihandform: Form 1418">
                <a:extLst>
                  <a:ext uri="{FF2B5EF4-FFF2-40B4-BE49-F238E27FC236}">
                    <a16:creationId xmlns:a16="http://schemas.microsoft.com/office/drawing/2014/main" id="{DBA1973F-7106-3FD2-E376-86D60C4716FD}"/>
                  </a:ext>
                </a:extLst>
              </p:cNvPr>
              <p:cNvSpPr/>
              <p:nvPr/>
            </p:nvSpPr>
            <p:spPr>
              <a:xfrm>
                <a:off x="13112808" y="121880"/>
                <a:ext cx="372806" cy="372806"/>
              </a:xfrm>
              <a:custGeom>
                <a:avLst/>
                <a:gdLst>
                  <a:gd name="connsiteX0" fmla="*/ 474728 w 488974"/>
                  <a:gd name="connsiteY0" fmla="*/ 246027 h 488974"/>
                  <a:gd name="connsiteX1" fmla="*/ 246027 w 488974"/>
                  <a:gd name="connsiteY1" fmla="*/ 474728 h 488974"/>
                  <a:gd name="connsiteX2" fmla="*/ 17326 w 488974"/>
                  <a:gd name="connsiteY2" fmla="*/ 246027 h 488974"/>
                  <a:gd name="connsiteX3" fmla="*/ 246027 w 488974"/>
                  <a:gd name="connsiteY3" fmla="*/ 17326 h 488974"/>
                  <a:gd name="connsiteX4" fmla="*/ 474728 w 488974"/>
                  <a:gd name="connsiteY4" fmla="*/ 246027 h 488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74" h="488974">
                    <a:moveTo>
                      <a:pt x="474728" y="246027"/>
                    </a:moveTo>
                    <a:cubicBezTo>
                      <a:pt x="474728" y="372335"/>
                      <a:pt x="372335" y="474728"/>
                      <a:pt x="246027" y="474728"/>
                    </a:cubicBezTo>
                    <a:cubicBezTo>
                      <a:pt x="119719" y="474728"/>
                      <a:pt x="17326" y="372335"/>
                      <a:pt x="17326" y="246027"/>
                    </a:cubicBezTo>
                    <a:cubicBezTo>
                      <a:pt x="17326" y="119719"/>
                      <a:pt x="119719" y="17326"/>
                      <a:pt x="246027" y="17326"/>
                    </a:cubicBezTo>
                    <a:cubicBezTo>
                      <a:pt x="372335" y="17326"/>
                      <a:pt x="474728" y="119719"/>
                      <a:pt x="474728" y="246027"/>
                    </a:cubicBezTo>
                    <a:close/>
                  </a:path>
                </a:pathLst>
              </a:custGeom>
              <a:noFill/>
              <a:ln w="12700" cap="rnd">
                <a:solidFill>
                  <a:srgbClr val="3C3C3C"/>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a:endParaRPr>
              </a:p>
            </p:txBody>
          </p:sp>
        </p:grpSp>
      </p:grpSp>
      <p:sp>
        <p:nvSpPr>
          <p:cNvPr id="134" name="Textfeld 133">
            <a:extLst>
              <a:ext uri="{FF2B5EF4-FFF2-40B4-BE49-F238E27FC236}">
                <a16:creationId xmlns:a16="http://schemas.microsoft.com/office/drawing/2014/main" id="{6636E1F0-072F-D552-84C7-8248D21C3027}"/>
              </a:ext>
            </a:extLst>
          </p:cNvPr>
          <p:cNvSpPr txBox="1"/>
          <p:nvPr/>
        </p:nvSpPr>
        <p:spPr>
          <a:xfrm>
            <a:off x="931504" y="5526603"/>
            <a:ext cx="11137768" cy="374526"/>
          </a:xfrm>
          <a:prstGeom prst="rect">
            <a:avLst/>
          </a:prstGeom>
          <a:noFill/>
        </p:spPr>
        <p:txBody>
          <a:bodyPr wrap="square" rtlCol="0">
            <a:spAutoFit/>
          </a:bodyPr>
          <a:lstStyle/>
          <a:p>
            <a:pPr>
              <a:lnSpc>
                <a:spcPts val="2400"/>
              </a:lnSpc>
              <a:spcBef>
                <a:spcPts val="0"/>
              </a:spcBef>
              <a:buNone/>
            </a:pPr>
            <a:r>
              <a:rPr lang="de-DE" sz="1400" b="1" dirty="0" err="1">
                <a:solidFill>
                  <a:schemeClr val="tx1"/>
                </a:solidFill>
                <a:effectLst/>
                <a:latin typeface="Avenir LT Std 45 Book" panose="020B0502020203020204" pitchFamily="34" charset="0"/>
                <a:ea typeface="+mj-ea"/>
                <a:cs typeface="+mj-cs"/>
              </a:rPr>
              <a:t>Akteursbeteiligung</a:t>
            </a:r>
            <a:r>
              <a:rPr lang="de-DE" sz="1400" b="1" dirty="0">
                <a:solidFill>
                  <a:schemeClr val="tx1"/>
                </a:solidFill>
                <a:effectLst/>
                <a:latin typeface="Avenir LT Std 45 Book" panose="020B0502020203020204" pitchFamily="34" charset="0"/>
                <a:ea typeface="+mj-ea"/>
                <a:cs typeface="+mj-cs"/>
              </a:rPr>
              <a:t> und Öffentlichkeitsarbeit (inkl. Veranstaltungen für Bürgerinnen und Bürger und Beteiligungsformate)</a:t>
            </a:r>
          </a:p>
        </p:txBody>
      </p:sp>
      <p:sp>
        <p:nvSpPr>
          <p:cNvPr id="135" name="Foliennummer">
            <a:extLst>
              <a:ext uri="{FF2B5EF4-FFF2-40B4-BE49-F238E27FC236}">
                <a16:creationId xmlns:a16="http://schemas.microsoft.com/office/drawing/2014/main" id="{BB804752-E721-4966-A2F4-AF5645D505E4}"/>
              </a:ext>
            </a:extLst>
          </p:cNvPr>
          <p:cNvSpPr txBox="1">
            <a:spLocks/>
          </p:cNvSpPr>
          <p:nvPr/>
        </p:nvSpPr>
        <p:spPr bwMode="gray">
          <a:xfrm>
            <a:off x="263352" y="6513564"/>
            <a:ext cx="1008112" cy="288000"/>
          </a:xfrm>
          <a:prstGeom prst="rect">
            <a:avLst/>
          </a:prstGeom>
        </p:spPr>
        <p:txBody>
          <a:bodyPr vert="horz" lIns="0" tIns="0" rIns="0" bIns="0" rtlCol="0" anchor="ctr" anchorCtr="0"/>
          <a:lstStyle>
            <a:defPPr>
              <a:defRPr lang="de-DE"/>
            </a:defPPr>
            <a:lvl1pPr algn="l" rtl="0" fontAlgn="base">
              <a:spcBef>
                <a:spcPct val="20000"/>
              </a:spcBef>
              <a:spcAft>
                <a:spcPct val="0"/>
              </a:spcAft>
              <a:buChar char="•"/>
              <a:defRPr lang="de-DE" sz="1000" kern="1200" cap="none" smtClean="0">
                <a:solidFill>
                  <a:srgbClr val="2C2C2C"/>
                </a:solidFill>
                <a:effectLst/>
                <a:latin typeface="Avenir LT Std 65 Medium" panose="020B0603020203020204" pitchFamily="34" charset="0"/>
                <a:ea typeface="+mn-ea"/>
                <a:cs typeface="+mn-cs"/>
              </a:defRPr>
            </a:lvl1pPr>
            <a:lvl2pPr marL="4572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2pPr>
            <a:lvl3pPr marL="9144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3pPr>
            <a:lvl4pPr marL="13716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4pPr>
            <a:lvl5pPr marL="18288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5pPr>
            <a:lvl6pPr marL="22860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6pPr>
            <a:lvl7pPr marL="27432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7pPr>
            <a:lvl8pPr marL="32004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8pPr>
            <a:lvl9pPr marL="36576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9pPr>
          </a:lstStyle>
          <a:p>
            <a:pPr>
              <a:buFontTx/>
              <a:buNone/>
            </a:pPr>
            <a:r>
              <a:rPr lang="de-DE" dirty="0"/>
              <a:t>Folie </a:t>
            </a:r>
            <a:fld id="{02CEFE82-39F2-4F47-8A0C-D5AB3496FA5C}" type="slidenum">
              <a:rPr smtClean="0"/>
              <a:pPr>
                <a:buFontTx/>
                <a:buNone/>
              </a:pPr>
              <a:t>7</a:t>
            </a:fld>
            <a:endParaRPr dirty="0"/>
          </a:p>
        </p:txBody>
      </p:sp>
    </p:spTree>
    <p:extLst>
      <p:ext uri="{BB962C8B-B14F-4D97-AF65-F5344CB8AC3E}">
        <p14:creationId xmlns:p14="http://schemas.microsoft.com/office/powerpoint/2010/main" val="4066476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feld 69">
            <a:extLst>
              <a:ext uri="{FF2B5EF4-FFF2-40B4-BE49-F238E27FC236}">
                <a16:creationId xmlns:a16="http://schemas.microsoft.com/office/drawing/2014/main" id="{C1AE92B0-4C88-B634-26A3-DE294CE29DF3}"/>
              </a:ext>
            </a:extLst>
          </p:cNvPr>
          <p:cNvSpPr txBox="1"/>
          <p:nvPr/>
        </p:nvSpPr>
        <p:spPr>
          <a:xfrm>
            <a:off x="652229" y="338031"/>
            <a:ext cx="11273546"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lang="de-DE" sz="2800" b="1" dirty="0">
                <a:solidFill>
                  <a:srgbClr val="F7B105"/>
                </a:solidFill>
                <a:effectLst/>
                <a:latin typeface="Avenir LT Std 35 Light" panose="020B0402020203020204" pitchFamily="34" charset="0"/>
                <a:cs typeface="Segoe UI Light" panose="020B0502040204020203" pitchFamily="34" charset="0"/>
              </a:rPr>
              <a:t>Bestandsanalyse – </a:t>
            </a:r>
            <a:r>
              <a:rPr kumimoji="0" lang="de-DE" sz="2800" b="1" i="0" u="none" strike="noStrike" kern="1200" cap="none" spc="0" normalizeH="0" baseline="0" noProof="0" dirty="0">
                <a:ln>
                  <a:noFill/>
                </a:ln>
                <a:solidFill>
                  <a:srgbClr val="F7B105"/>
                </a:solidFill>
                <a:effectLst/>
                <a:uLnTx/>
                <a:uFillTx/>
                <a:latin typeface="Avenir LT Std 35 Light" panose="020B0402020203020204" pitchFamily="34" charset="0"/>
                <a:ea typeface="+mn-ea"/>
                <a:cs typeface="Segoe UI Light" panose="020B0502040204020203" pitchFamily="34" charset="0"/>
              </a:rPr>
              <a:t>Wärmebedarfssimulation</a:t>
            </a:r>
            <a:endParaRPr kumimoji="0" lang="de-DE" sz="1400" b="1" i="0" u="none" strike="noStrike" kern="1200" cap="none" spc="0" normalizeH="0" baseline="0" noProof="0" dirty="0">
              <a:ln>
                <a:noFill/>
              </a:ln>
              <a:solidFill>
                <a:srgbClr val="F7B105"/>
              </a:solidFill>
              <a:effectLst/>
              <a:uLnTx/>
              <a:uFillTx/>
              <a:latin typeface="Avenir LT Std 35 Light" panose="020B0402020203020204" pitchFamily="34" charset="0"/>
              <a:ea typeface="+mn-ea"/>
              <a:cs typeface="Segoe UI Light" panose="020B0502040204020203" pitchFamily="34" charset="0"/>
            </a:endParaRPr>
          </a:p>
        </p:txBody>
      </p:sp>
      <p:sp>
        <p:nvSpPr>
          <p:cNvPr id="36" name="Textfeld 35">
            <a:extLst>
              <a:ext uri="{FF2B5EF4-FFF2-40B4-BE49-F238E27FC236}">
                <a16:creationId xmlns:a16="http://schemas.microsoft.com/office/drawing/2014/main" id="{35F56854-22E6-4C74-884A-AD775BE79184}"/>
              </a:ext>
            </a:extLst>
          </p:cNvPr>
          <p:cNvSpPr txBox="1"/>
          <p:nvPr/>
        </p:nvSpPr>
        <p:spPr>
          <a:xfrm>
            <a:off x="695400" y="980728"/>
            <a:ext cx="10873208" cy="1613006"/>
          </a:xfrm>
          <a:prstGeom prst="rect">
            <a:avLst/>
          </a:prstGeom>
          <a:noFill/>
        </p:spPr>
        <p:txBody>
          <a:bodyPr wrap="square" rtlCol="0">
            <a:spAutoFit/>
          </a:bodyPr>
          <a:lstStyle/>
          <a:p>
            <a:pPr marL="171450" marR="0" lvl="0" indent="-171450" algn="l" defTabSz="914400" rtl="0" eaLnBrk="1" fontAlgn="base" latinLnBrk="0" hangingPunct="1">
              <a:lnSpc>
                <a:spcPts val="2400"/>
              </a:lnSpc>
              <a:spcBef>
                <a:spcPts val="0"/>
              </a:spcBef>
              <a:spcAft>
                <a:spcPct val="0"/>
              </a:spcAft>
              <a:buClrTx/>
              <a:buSzTx/>
              <a:buFontTx/>
              <a:buChar char="•"/>
              <a:tabLst/>
              <a:defRPr/>
            </a:pPr>
            <a:r>
              <a:rPr kumimoji="0" lang="de-DE" sz="16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Für jedes Gebäude wird ein Wärmebedarf simuliert</a:t>
            </a:r>
          </a:p>
          <a:p>
            <a:pPr marL="171450" marR="0" lvl="0" indent="-171450" algn="l" defTabSz="914400" rtl="0" eaLnBrk="1" fontAlgn="base" latinLnBrk="0" hangingPunct="1">
              <a:lnSpc>
                <a:spcPts val="2400"/>
              </a:lnSpc>
              <a:spcBef>
                <a:spcPts val="0"/>
              </a:spcBef>
              <a:spcAft>
                <a:spcPct val="0"/>
              </a:spcAft>
              <a:buClrTx/>
              <a:buSzTx/>
              <a:buFontTx/>
              <a:buChar char="•"/>
              <a:tabLst/>
              <a:defRPr/>
            </a:pPr>
            <a:r>
              <a:rPr lang="de-DE" sz="1600" dirty="0">
                <a:solidFill>
                  <a:prstClr val="black"/>
                </a:solidFill>
                <a:effectLst/>
                <a:latin typeface="Avenir LT Std 45 Book" panose="020B0502020203020204" pitchFamily="34" charset="0"/>
              </a:rPr>
              <a:t>Dazu werden für sämtliche Gebäude Gebäudetypen bestimmt, für Wohngebäude nochmal genauer der Wohngebäudetyp und das </a:t>
            </a:r>
            <a:r>
              <a:rPr lang="de-DE" sz="1600" dirty="0" err="1">
                <a:solidFill>
                  <a:prstClr val="black"/>
                </a:solidFill>
                <a:effectLst/>
                <a:latin typeface="Avenir LT Std 45 Book" panose="020B0502020203020204" pitchFamily="34" charset="0"/>
              </a:rPr>
              <a:t>Baualter</a:t>
            </a:r>
            <a:r>
              <a:rPr lang="de-DE" sz="1600" dirty="0">
                <a:solidFill>
                  <a:prstClr val="black"/>
                </a:solidFill>
                <a:effectLst/>
                <a:latin typeface="Avenir LT Std 45 Book" panose="020B0502020203020204" pitchFamily="34" charset="0"/>
              </a:rPr>
              <a:t>, bei Nichtwohngebäuden wird noch genauer zwischen Nutzungen unterschieden</a:t>
            </a:r>
          </a:p>
          <a:p>
            <a:pPr marL="171450" marR="0" lvl="0" indent="-171450" algn="l" defTabSz="914400" rtl="0" eaLnBrk="1" fontAlgn="base" latinLnBrk="0" hangingPunct="1">
              <a:lnSpc>
                <a:spcPts val="2400"/>
              </a:lnSpc>
              <a:spcBef>
                <a:spcPts val="0"/>
              </a:spcBef>
              <a:spcAft>
                <a:spcPct val="0"/>
              </a:spcAft>
              <a:buClrTx/>
              <a:buSzTx/>
              <a:buFontTx/>
              <a:buChar char="•"/>
              <a:tabLst/>
              <a:defRPr/>
            </a:pPr>
            <a:r>
              <a:rPr kumimoji="0" lang="de-DE" sz="16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Zum Datenschutz werden Gebäude meistens auf Quartiere aggregiert</a:t>
            </a:r>
          </a:p>
        </p:txBody>
      </p:sp>
      <p:sp>
        <p:nvSpPr>
          <p:cNvPr id="18" name="Textfeld 17">
            <a:extLst>
              <a:ext uri="{FF2B5EF4-FFF2-40B4-BE49-F238E27FC236}">
                <a16:creationId xmlns:a16="http://schemas.microsoft.com/office/drawing/2014/main" id="{193B5B99-EF82-4218-A3B8-31D67084042B}"/>
              </a:ext>
            </a:extLst>
          </p:cNvPr>
          <p:cNvSpPr txBox="1"/>
          <p:nvPr/>
        </p:nvSpPr>
        <p:spPr>
          <a:xfrm>
            <a:off x="1442531" y="2743954"/>
            <a:ext cx="4176464" cy="381899"/>
          </a:xfrm>
          <a:prstGeom prst="rect">
            <a:avLst/>
          </a:prstGeom>
          <a:noFill/>
        </p:spPr>
        <p:txBody>
          <a:bodyPr wrap="square" rtlCol="0">
            <a:spAutoFit/>
          </a:bodyPr>
          <a:lstStyle/>
          <a:p>
            <a:pPr marR="0" lvl="0" algn="l" defTabSz="914400" rtl="0" eaLnBrk="1" fontAlgn="base" latinLnBrk="0" hangingPunct="1">
              <a:lnSpc>
                <a:spcPts val="2400"/>
              </a:lnSpc>
              <a:spcBef>
                <a:spcPts val="0"/>
              </a:spcBef>
              <a:spcAft>
                <a:spcPct val="0"/>
              </a:spcAft>
              <a:buClrTx/>
              <a:buSzTx/>
              <a:buNone/>
              <a:tabLst/>
              <a:defRPr/>
            </a:pPr>
            <a:r>
              <a:rPr kumimoji="0" lang="de-DE" sz="1600" b="1" i="0" u="none" strike="noStrike" kern="1200" cap="none" spc="0" normalizeH="0" baseline="0" noProof="0" dirty="0">
                <a:ln>
                  <a:noFill/>
                </a:ln>
                <a:solidFill>
                  <a:srgbClr val="F7B105"/>
                </a:solidFill>
                <a:effectLst/>
                <a:uLnTx/>
                <a:uFillTx/>
                <a:latin typeface="Avenir LT Std 45 Book" panose="020B0502020203020204" pitchFamily="34" charset="0"/>
                <a:ea typeface="+mn-ea"/>
                <a:cs typeface="+mn-cs"/>
              </a:rPr>
              <a:t>Gebäudetyp</a:t>
            </a:r>
          </a:p>
        </p:txBody>
      </p:sp>
      <p:sp>
        <p:nvSpPr>
          <p:cNvPr id="19" name="Textfeld 18">
            <a:extLst>
              <a:ext uri="{FF2B5EF4-FFF2-40B4-BE49-F238E27FC236}">
                <a16:creationId xmlns:a16="http://schemas.microsoft.com/office/drawing/2014/main" id="{6ABD41EC-832F-421E-ADBE-E09CE56F86FA}"/>
              </a:ext>
            </a:extLst>
          </p:cNvPr>
          <p:cNvSpPr txBox="1"/>
          <p:nvPr/>
        </p:nvSpPr>
        <p:spPr>
          <a:xfrm>
            <a:off x="5087888" y="2743954"/>
            <a:ext cx="4176464" cy="381899"/>
          </a:xfrm>
          <a:prstGeom prst="rect">
            <a:avLst/>
          </a:prstGeom>
          <a:noFill/>
        </p:spPr>
        <p:txBody>
          <a:bodyPr wrap="square" rtlCol="0">
            <a:spAutoFit/>
          </a:bodyPr>
          <a:lstStyle>
            <a:defPPr>
              <a:defRPr lang="de-DE"/>
            </a:defPPr>
            <a:lvl1pPr marR="0" lvl="0" defTabSz="914400" eaLnBrk="1" latinLnBrk="0" hangingPunct="1">
              <a:lnSpc>
                <a:spcPts val="2400"/>
              </a:lnSpc>
              <a:spcBef>
                <a:spcPts val="0"/>
              </a:spcBef>
              <a:buClrTx/>
              <a:buSzTx/>
              <a:buNone/>
              <a:tabLst/>
              <a:defRPr kumimoji="0" sz="1600" b="1" i="0" u="none" strike="noStrike" cap="none" spc="0" normalizeH="0" baseline="0">
                <a:ln>
                  <a:noFill/>
                </a:ln>
                <a:solidFill>
                  <a:srgbClr val="F7B105"/>
                </a:solidFill>
                <a:effectLst/>
                <a:uLnTx/>
                <a:uFillTx/>
                <a:latin typeface="Avenir LT Std 45 Book" panose="020B0502020203020204" pitchFamily="34" charset="0"/>
              </a:defRPr>
            </a:lvl1pPr>
          </a:lstStyle>
          <a:p>
            <a:r>
              <a:rPr lang="de-DE" dirty="0"/>
              <a:t>Wohngebäudetyp</a:t>
            </a:r>
          </a:p>
        </p:txBody>
      </p:sp>
      <p:sp>
        <p:nvSpPr>
          <p:cNvPr id="20" name="Textfeld 19">
            <a:extLst>
              <a:ext uri="{FF2B5EF4-FFF2-40B4-BE49-F238E27FC236}">
                <a16:creationId xmlns:a16="http://schemas.microsoft.com/office/drawing/2014/main" id="{E8A6DE90-634B-45C7-9939-6D6D0EF5411C}"/>
              </a:ext>
            </a:extLst>
          </p:cNvPr>
          <p:cNvSpPr txBox="1"/>
          <p:nvPr/>
        </p:nvSpPr>
        <p:spPr>
          <a:xfrm>
            <a:off x="9048328" y="2743954"/>
            <a:ext cx="2520280" cy="381899"/>
          </a:xfrm>
          <a:prstGeom prst="rect">
            <a:avLst/>
          </a:prstGeom>
          <a:noFill/>
        </p:spPr>
        <p:txBody>
          <a:bodyPr wrap="square" rtlCol="0">
            <a:spAutoFit/>
          </a:bodyPr>
          <a:lstStyle/>
          <a:p>
            <a:pPr marR="0" lvl="0" algn="l" defTabSz="914400" rtl="0" eaLnBrk="1" fontAlgn="base" latinLnBrk="0" hangingPunct="1">
              <a:lnSpc>
                <a:spcPts val="2400"/>
              </a:lnSpc>
              <a:spcBef>
                <a:spcPts val="0"/>
              </a:spcBef>
              <a:spcAft>
                <a:spcPct val="0"/>
              </a:spcAft>
              <a:buClrTx/>
              <a:buSzTx/>
              <a:buNone/>
              <a:tabLst/>
              <a:defRPr/>
            </a:pPr>
            <a:r>
              <a:rPr lang="de-DE" sz="1600" b="1" dirty="0">
                <a:solidFill>
                  <a:srgbClr val="F7B105"/>
                </a:solidFill>
                <a:effectLst/>
                <a:latin typeface="Avenir LT Std 45 Book" panose="020B0502020203020204" pitchFamily="34" charset="0"/>
              </a:rPr>
              <a:t>Wohngebäudebaualter</a:t>
            </a:r>
          </a:p>
        </p:txBody>
      </p:sp>
      <p:sp>
        <p:nvSpPr>
          <p:cNvPr id="37" name="Foliennummer">
            <a:extLst>
              <a:ext uri="{FF2B5EF4-FFF2-40B4-BE49-F238E27FC236}">
                <a16:creationId xmlns:a16="http://schemas.microsoft.com/office/drawing/2014/main" id="{9F5D022D-B9A4-4093-A4D6-BC20643E085D}"/>
              </a:ext>
            </a:extLst>
          </p:cNvPr>
          <p:cNvSpPr txBox="1">
            <a:spLocks/>
          </p:cNvSpPr>
          <p:nvPr/>
        </p:nvSpPr>
        <p:spPr bwMode="gray">
          <a:xfrm>
            <a:off x="263352" y="6513564"/>
            <a:ext cx="1008112" cy="288000"/>
          </a:xfrm>
          <a:prstGeom prst="rect">
            <a:avLst/>
          </a:prstGeom>
        </p:spPr>
        <p:txBody>
          <a:bodyPr vert="horz" lIns="0" tIns="0" rIns="0" bIns="0" rtlCol="0" anchor="ctr" anchorCtr="0"/>
          <a:lstStyle>
            <a:defPPr>
              <a:defRPr lang="de-DE"/>
            </a:defPPr>
            <a:lvl1pPr algn="l" rtl="0" fontAlgn="base">
              <a:spcBef>
                <a:spcPct val="20000"/>
              </a:spcBef>
              <a:spcAft>
                <a:spcPct val="0"/>
              </a:spcAft>
              <a:buChar char="•"/>
              <a:defRPr lang="de-DE" sz="1000" kern="1200" cap="none" smtClean="0">
                <a:solidFill>
                  <a:srgbClr val="2C2C2C"/>
                </a:solidFill>
                <a:effectLst/>
                <a:latin typeface="Avenir LT Std 65 Medium" panose="020B0603020203020204" pitchFamily="34" charset="0"/>
                <a:ea typeface="+mn-ea"/>
                <a:cs typeface="+mn-cs"/>
              </a:defRPr>
            </a:lvl1pPr>
            <a:lvl2pPr marL="4572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2pPr>
            <a:lvl3pPr marL="9144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3pPr>
            <a:lvl4pPr marL="13716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4pPr>
            <a:lvl5pPr marL="18288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5pPr>
            <a:lvl6pPr marL="22860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6pPr>
            <a:lvl7pPr marL="27432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7pPr>
            <a:lvl8pPr marL="32004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8pPr>
            <a:lvl9pPr marL="36576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9pPr>
          </a:lstStyle>
          <a:p>
            <a:pPr>
              <a:buFontTx/>
              <a:buNone/>
            </a:pPr>
            <a:r>
              <a:rPr lang="de-DE" dirty="0"/>
              <a:t>Folie </a:t>
            </a:r>
            <a:fld id="{02CEFE82-39F2-4F47-8A0C-D5AB3496FA5C}" type="slidenum">
              <a:rPr smtClean="0"/>
              <a:pPr>
                <a:buFontTx/>
                <a:buNone/>
              </a:pPr>
              <a:t>8</a:t>
            </a:fld>
            <a:endParaRPr dirty="0"/>
          </a:p>
        </p:txBody>
      </p:sp>
      <p:pic>
        <p:nvPicPr>
          <p:cNvPr id="2" name="Grafik 1">
            <a:extLst>
              <a:ext uri="{FF2B5EF4-FFF2-40B4-BE49-F238E27FC236}">
                <a16:creationId xmlns:a16="http://schemas.microsoft.com/office/drawing/2014/main" id="{2B7AB075-B9FF-4CB1-9835-64B4C5E735B8}"/>
              </a:ext>
            </a:extLst>
          </p:cNvPr>
          <p:cNvPicPr>
            <a:picLocks noChangeAspect="1"/>
          </p:cNvPicPr>
          <p:nvPr/>
        </p:nvPicPr>
        <p:blipFill>
          <a:blip r:embed="rId2"/>
          <a:stretch>
            <a:fillRect/>
          </a:stretch>
        </p:blipFill>
        <p:spPr>
          <a:xfrm>
            <a:off x="496985" y="3125853"/>
            <a:ext cx="3535123" cy="3240000"/>
          </a:xfrm>
          <a:prstGeom prst="rect">
            <a:avLst/>
          </a:prstGeom>
        </p:spPr>
      </p:pic>
      <p:pic>
        <p:nvPicPr>
          <p:cNvPr id="4" name="Grafik 3">
            <a:extLst>
              <a:ext uri="{FF2B5EF4-FFF2-40B4-BE49-F238E27FC236}">
                <a16:creationId xmlns:a16="http://schemas.microsoft.com/office/drawing/2014/main" id="{26FC6C76-6F7E-495C-A00B-D141E3BD2F50}"/>
              </a:ext>
            </a:extLst>
          </p:cNvPr>
          <p:cNvPicPr>
            <a:picLocks noChangeAspect="1"/>
          </p:cNvPicPr>
          <p:nvPr/>
        </p:nvPicPr>
        <p:blipFill>
          <a:blip r:embed="rId3"/>
          <a:stretch>
            <a:fillRect/>
          </a:stretch>
        </p:blipFill>
        <p:spPr>
          <a:xfrm>
            <a:off x="4295800" y="3125853"/>
            <a:ext cx="3335294" cy="3240000"/>
          </a:xfrm>
          <a:prstGeom prst="rect">
            <a:avLst/>
          </a:prstGeom>
        </p:spPr>
      </p:pic>
      <p:pic>
        <p:nvPicPr>
          <p:cNvPr id="5" name="Grafik 4">
            <a:extLst>
              <a:ext uri="{FF2B5EF4-FFF2-40B4-BE49-F238E27FC236}">
                <a16:creationId xmlns:a16="http://schemas.microsoft.com/office/drawing/2014/main" id="{0A607C39-0FE2-4FAA-875F-FA3DA470758F}"/>
              </a:ext>
            </a:extLst>
          </p:cNvPr>
          <p:cNvPicPr>
            <a:picLocks noChangeAspect="1"/>
          </p:cNvPicPr>
          <p:nvPr/>
        </p:nvPicPr>
        <p:blipFill>
          <a:blip r:embed="rId4"/>
          <a:stretch>
            <a:fillRect/>
          </a:stretch>
        </p:blipFill>
        <p:spPr>
          <a:xfrm>
            <a:off x="7966538" y="3126166"/>
            <a:ext cx="4034118" cy="3240000"/>
          </a:xfrm>
          <a:prstGeom prst="rect">
            <a:avLst/>
          </a:prstGeom>
        </p:spPr>
      </p:pic>
    </p:spTree>
    <p:extLst>
      <p:ext uri="{BB962C8B-B14F-4D97-AF65-F5344CB8AC3E}">
        <p14:creationId xmlns:p14="http://schemas.microsoft.com/office/powerpoint/2010/main" val="3198404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feld 69">
            <a:extLst>
              <a:ext uri="{FF2B5EF4-FFF2-40B4-BE49-F238E27FC236}">
                <a16:creationId xmlns:a16="http://schemas.microsoft.com/office/drawing/2014/main" id="{C1AE92B0-4C88-B634-26A3-DE294CE29DF3}"/>
              </a:ext>
            </a:extLst>
          </p:cNvPr>
          <p:cNvSpPr txBox="1"/>
          <p:nvPr/>
        </p:nvSpPr>
        <p:spPr>
          <a:xfrm>
            <a:off x="652229" y="338031"/>
            <a:ext cx="11273546"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lang="de-DE" sz="2800" b="1" dirty="0">
                <a:solidFill>
                  <a:srgbClr val="F7B105"/>
                </a:solidFill>
                <a:effectLst/>
                <a:latin typeface="Avenir LT Std 35 Light" panose="020B0402020203020204" pitchFamily="34" charset="0"/>
                <a:cs typeface="Segoe UI Light" panose="020B0502040204020203" pitchFamily="34" charset="0"/>
              </a:rPr>
              <a:t>Bestandsanalyse – </a:t>
            </a:r>
            <a:r>
              <a:rPr kumimoji="0" lang="de-DE" sz="2800" b="1" i="0" u="none" strike="noStrike" kern="1200" cap="none" spc="0" normalizeH="0" baseline="0" noProof="0" dirty="0">
                <a:ln>
                  <a:noFill/>
                </a:ln>
                <a:solidFill>
                  <a:srgbClr val="F7B105"/>
                </a:solidFill>
                <a:effectLst/>
                <a:uLnTx/>
                <a:uFillTx/>
                <a:latin typeface="Avenir LT Std 35 Light" panose="020B0402020203020204" pitchFamily="34" charset="0"/>
                <a:ea typeface="+mn-ea"/>
                <a:cs typeface="Segoe UI Light" panose="020B0502040204020203" pitchFamily="34" charset="0"/>
              </a:rPr>
              <a:t>Reale Verbrauchsdaten</a:t>
            </a:r>
            <a:endParaRPr kumimoji="0" lang="de-DE" sz="1400" b="1" i="0" u="none" strike="noStrike" kern="1200" cap="none" spc="0" normalizeH="0" baseline="0" noProof="0" dirty="0">
              <a:ln>
                <a:noFill/>
              </a:ln>
              <a:solidFill>
                <a:srgbClr val="F7B105"/>
              </a:solidFill>
              <a:effectLst/>
              <a:uLnTx/>
              <a:uFillTx/>
              <a:latin typeface="Avenir LT Std 35 Light" panose="020B0402020203020204" pitchFamily="34" charset="0"/>
              <a:ea typeface="+mn-ea"/>
              <a:cs typeface="Segoe UI Light" panose="020B0502040204020203" pitchFamily="34" charset="0"/>
            </a:endParaRPr>
          </a:p>
        </p:txBody>
      </p:sp>
      <p:sp>
        <p:nvSpPr>
          <p:cNvPr id="36" name="Textfeld 35">
            <a:extLst>
              <a:ext uri="{FF2B5EF4-FFF2-40B4-BE49-F238E27FC236}">
                <a16:creationId xmlns:a16="http://schemas.microsoft.com/office/drawing/2014/main" id="{35F56854-22E6-4C74-884A-AD775BE79184}"/>
              </a:ext>
            </a:extLst>
          </p:cNvPr>
          <p:cNvSpPr txBox="1"/>
          <p:nvPr/>
        </p:nvSpPr>
        <p:spPr>
          <a:xfrm>
            <a:off x="695400" y="1227156"/>
            <a:ext cx="10873208" cy="689676"/>
          </a:xfrm>
          <a:prstGeom prst="rect">
            <a:avLst/>
          </a:prstGeom>
          <a:noFill/>
        </p:spPr>
        <p:txBody>
          <a:bodyPr wrap="square" rtlCol="0">
            <a:spAutoFit/>
          </a:bodyPr>
          <a:lstStyle/>
          <a:p>
            <a:pPr marL="171450" marR="0" lvl="0" indent="-171450" algn="l" defTabSz="914400" rtl="0" eaLnBrk="1" fontAlgn="base" latinLnBrk="0" hangingPunct="1">
              <a:lnSpc>
                <a:spcPts val="2400"/>
              </a:lnSpc>
              <a:spcBef>
                <a:spcPts val="0"/>
              </a:spcBef>
              <a:spcAft>
                <a:spcPct val="0"/>
              </a:spcAft>
              <a:buClrTx/>
              <a:buSzTx/>
              <a:buFontTx/>
              <a:buChar char="•"/>
              <a:tabLst/>
              <a:defRPr/>
            </a:pPr>
            <a:r>
              <a:rPr kumimoji="0" lang="de-DE" sz="16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Wo möglich werden reale Verbrauchsdaten (i.d.R. Fernwärme, Gas und Wärmepumpen, Kommunale Gebäude, ggf. Industrie &amp; Gewerbe) statt den simulierten Werten verwendet </a:t>
            </a:r>
          </a:p>
        </p:txBody>
      </p:sp>
      <p:sp>
        <p:nvSpPr>
          <p:cNvPr id="12" name="Textfeld 11">
            <a:extLst>
              <a:ext uri="{FF2B5EF4-FFF2-40B4-BE49-F238E27FC236}">
                <a16:creationId xmlns:a16="http://schemas.microsoft.com/office/drawing/2014/main" id="{809B0A1D-A4C7-4DEA-9056-E3A36C49BED5}"/>
              </a:ext>
            </a:extLst>
          </p:cNvPr>
          <p:cNvSpPr txBox="1"/>
          <p:nvPr/>
        </p:nvSpPr>
        <p:spPr>
          <a:xfrm>
            <a:off x="8256240" y="2327021"/>
            <a:ext cx="2664296" cy="381899"/>
          </a:xfrm>
          <a:prstGeom prst="rect">
            <a:avLst/>
          </a:prstGeom>
          <a:noFill/>
        </p:spPr>
        <p:txBody>
          <a:bodyPr wrap="square" rtlCol="0">
            <a:spAutoFit/>
          </a:bodyPr>
          <a:lstStyle/>
          <a:p>
            <a:pPr marR="0" lvl="0" algn="l" defTabSz="914400" rtl="0" eaLnBrk="1" fontAlgn="base" latinLnBrk="0" hangingPunct="1">
              <a:lnSpc>
                <a:spcPts val="2400"/>
              </a:lnSpc>
              <a:spcBef>
                <a:spcPts val="0"/>
              </a:spcBef>
              <a:spcAft>
                <a:spcPct val="0"/>
              </a:spcAft>
              <a:buClrTx/>
              <a:buSzTx/>
              <a:buNone/>
              <a:tabLst/>
              <a:defRPr/>
            </a:pPr>
            <a:r>
              <a:rPr kumimoji="0" lang="de-DE" sz="1600" b="1" i="0" u="none" strike="noStrike" kern="1200" cap="none" spc="0" normalizeH="0" baseline="0" noProof="0" dirty="0">
                <a:ln>
                  <a:noFill/>
                </a:ln>
                <a:solidFill>
                  <a:srgbClr val="F7B105"/>
                </a:solidFill>
                <a:effectLst/>
                <a:uLnTx/>
                <a:uFillTx/>
                <a:latin typeface="Avenir LT Std 45 Book" panose="020B0502020203020204" pitchFamily="34" charset="0"/>
                <a:ea typeface="+mn-ea"/>
                <a:cs typeface="+mn-cs"/>
              </a:rPr>
              <a:t>Fernwärmenetze</a:t>
            </a:r>
          </a:p>
        </p:txBody>
      </p:sp>
      <p:sp>
        <p:nvSpPr>
          <p:cNvPr id="15" name="Textfeld 14">
            <a:extLst>
              <a:ext uri="{FF2B5EF4-FFF2-40B4-BE49-F238E27FC236}">
                <a16:creationId xmlns:a16="http://schemas.microsoft.com/office/drawing/2014/main" id="{B1C40153-8C52-4F9F-9465-B9BDB936634D}"/>
              </a:ext>
            </a:extLst>
          </p:cNvPr>
          <p:cNvSpPr txBox="1"/>
          <p:nvPr/>
        </p:nvSpPr>
        <p:spPr>
          <a:xfrm>
            <a:off x="1991544" y="2327021"/>
            <a:ext cx="3240360" cy="381899"/>
          </a:xfrm>
          <a:prstGeom prst="rect">
            <a:avLst/>
          </a:prstGeom>
          <a:noFill/>
        </p:spPr>
        <p:txBody>
          <a:bodyPr wrap="square" rtlCol="0">
            <a:spAutoFit/>
          </a:bodyPr>
          <a:lstStyle/>
          <a:p>
            <a:pPr marR="0" lvl="0" algn="l" defTabSz="914400" rtl="0" eaLnBrk="1" fontAlgn="base" latinLnBrk="0" hangingPunct="1">
              <a:lnSpc>
                <a:spcPts val="2400"/>
              </a:lnSpc>
              <a:spcBef>
                <a:spcPts val="0"/>
              </a:spcBef>
              <a:spcAft>
                <a:spcPct val="0"/>
              </a:spcAft>
              <a:buClrTx/>
              <a:buSzTx/>
              <a:buNone/>
              <a:tabLst/>
              <a:defRPr/>
            </a:pPr>
            <a:r>
              <a:rPr kumimoji="0" lang="de-DE" sz="1600" b="1" i="0" u="none" strike="noStrike" kern="1200" cap="none" spc="0" normalizeH="0" baseline="0" noProof="0" dirty="0">
                <a:ln>
                  <a:noFill/>
                </a:ln>
                <a:solidFill>
                  <a:srgbClr val="F7B105"/>
                </a:solidFill>
                <a:effectLst/>
                <a:uLnTx/>
                <a:uFillTx/>
                <a:latin typeface="Avenir LT Std 45 Book" panose="020B0502020203020204" pitchFamily="34" charset="0"/>
                <a:ea typeface="+mn-ea"/>
                <a:cs typeface="+mn-cs"/>
              </a:rPr>
              <a:t>Quartiere mit Gasanschlüssen</a:t>
            </a:r>
          </a:p>
        </p:txBody>
      </p:sp>
      <p:sp>
        <p:nvSpPr>
          <p:cNvPr id="10" name="Foliennummer">
            <a:extLst>
              <a:ext uri="{FF2B5EF4-FFF2-40B4-BE49-F238E27FC236}">
                <a16:creationId xmlns:a16="http://schemas.microsoft.com/office/drawing/2014/main" id="{AFCFF6E9-D8F1-49BD-BB70-3065362150CD}"/>
              </a:ext>
            </a:extLst>
          </p:cNvPr>
          <p:cNvSpPr txBox="1">
            <a:spLocks/>
          </p:cNvSpPr>
          <p:nvPr/>
        </p:nvSpPr>
        <p:spPr bwMode="gray">
          <a:xfrm>
            <a:off x="263352" y="6513564"/>
            <a:ext cx="1008112" cy="288000"/>
          </a:xfrm>
          <a:prstGeom prst="rect">
            <a:avLst/>
          </a:prstGeom>
        </p:spPr>
        <p:txBody>
          <a:bodyPr vert="horz" lIns="0" tIns="0" rIns="0" bIns="0" rtlCol="0" anchor="ctr" anchorCtr="0"/>
          <a:lstStyle>
            <a:defPPr>
              <a:defRPr lang="de-DE"/>
            </a:defPPr>
            <a:lvl1pPr algn="l" rtl="0" fontAlgn="base">
              <a:spcBef>
                <a:spcPct val="20000"/>
              </a:spcBef>
              <a:spcAft>
                <a:spcPct val="0"/>
              </a:spcAft>
              <a:buChar char="•"/>
              <a:defRPr lang="de-DE" sz="1000" kern="1200" cap="none" smtClean="0">
                <a:solidFill>
                  <a:srgbClr val="2C2C2C"/>
                </a:solidFill>
                <a:effectLst/>
                <a:latin typeface="Avenir LT Std 65 Medium" panose="020B0603020203020204" pitchFamily="34" charset="0"/>
                <a:ea typeface="+mn-ea"/>
                <a:cs typeface="+mn-cs"/>
              </a:defRPr>
            </a:lvl1pPr>
            <a:lvl2pPr marL="4572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2pPr>
            <a:lvl3pPr marL="9144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3pPr>
            <a:lvl4pPr marL="13716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4pPr>
            <a:lvl5pPr marL="1828800" algn="l" rtl="0" fontAlgn="base">
              <a:spcBef>
                <a:spcPct val="20000"/>
              </a:spcBef>
              <a:spcAft>
                <a:spcPct val="0"/>
              </a:spcAft>
              <a:buChar char="•"/>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5pPr>
            <a:lvl6pPr marL="22860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6pPr>
            <a:lvl7pPr marL="27432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7pPr>
            <a:lvl8pPr marL="32004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8pPr>
            <a:lvl9pPr marL="3657600" algn="l" defTabSz="914400" rtl="0" eaLnBrk="1" latinLnBrk="0" hangingPunct="1">
              <a:defRPr sz="2000" kern="1200">
                <a:solidFill>
                  <a:srgbClr val="777777"/>
                </a:solidFill>
                <a:effectLst>
                  <a:outerShdw blurRad="38100" dist="38100" dir="2700000" algn="tl">
                    <a:srgbClr val="000000">
                      <a:alpha val="43137"/>
                    </a:srgbClr>
                  </a:outerShdw>
                </a:effectLst>
                <a:latin typeface="Arial Narrow" pitchFamily="34" charset="0"/>
                <a:ea typeface="+mn-ea"/>
                <a:cs typeface="+mn-cs"/>
              </a:defRPr>
            </a:lvl9pPr>
          </a:lstStyle>
          <a:p>
            <a:pPr>
              <a:buFontTx/>
              <a:buNone/>
            </a:pPr>
            <a:r>
              <a:rPr lang="de-DE"/>
              <a:t>Folie </a:t>
            </a:r>
            <a:fld id="{02CEFE82-39F2-4F47-8A0C-D5AB3496FA5C}" type="slidenum">
              <a:rPr smtClean="0"/>
              <a:pPr>
                <a:buFontTx/>
                <a:buNone/>
              </a:pPr>
              <a:t>9</a:t>
            </a:fld>
            <a:endParaRPr dirty="0"/>
          </a:p>
        </p:txBody>
      </p:sp>
      <p:pic>
        <p:nvPicPr>
          <p:cNvPr id="16" name="Grafik 15">
            <a:extLst>
              <a:ext uri="{FF2B5EF4-FFF2-40B4-BE49-F238E27FC236}">
                <a16:creationId xmlns:a16="http://schemas.microsoft.com/office/drawing/2014/main" id="{61BF3894-4D6C-48D6-8ADE-9236C5B700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9882" y="2760387"/>
            <a:ext cx="3703683" cy="3600000"/>
          </a:xfrm>
          <a:prstGeom prst="rect">
            <a:avLst/>
          </a:prstGeom>
        </p:spPr>
      </p:pic>
      <p:pic>
        <p:nvPicPr>
          <p:cNvPr id="17" name="Grafik 16">
            <a:extLst>
              <a:ext uri="{FF2B5EF4-FFF2-40B4-BE49-F238E27FC236}">
                <a16:creationId xmlns:a16="http://schemas.microsoft.com/office/drawing/2014/main" id="{C1567580-0865-4AC4-89D4-C5D562201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4948" y="2636912"/>
            <a:ext cx="3704627" cy="3600000"/>
          </a:xfrm>
          <a:prstGeom prst="rect">
            <a:avLst/>
          </a:prstGeom>
        </p:spPr>
      </p:pic>
    </p:spTree>
    <p:extLst>
      <p:ext uri="{BB962C8B-B14F-4D97-AF65-F5344CB8AC3E}">
        <p14:creationId xmlns:p14="http://schemas.microsoft.com/office/powerpoint/2010/main" val="232178137"/>
      </p:ext>
    </p:extLst>
  </p:cSld>
  <p:clrMapOvr>
    <a:masterClrMapping/>
  </p:clrMapOvr>
</p:sld>
</file>

<file path=ppt/theme/theme1.xml><?xml version="1.0" encoding="utf-8"?>
<a:theme xmlns:a="http://schemas.openxmlformats.org/drawingml/2006/main" name="2_Vorlage EVT PP2012">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VT Standard">
      <a:majorFont>
        <a:latin typeface="Arial Narrow"/>
        <a:ea typeface=""/>
        <a:cs typeface=""/>
      </a:majorFont>
      <a:minorFont>
        <a:latin typeface="Arial Narrow"/>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6350"/>
        <a:effectLst>
          <a:outerShdw blurRad="50800" dist="38100" dir="5400000" algn="t" rotWithShape="0">
            <a:prstClr val="black">
              <a:alpha val="40000"/>
            </a:prstClr>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marL="0" indent="0">
          <a:lnSpc>
            <a:spcPts val="2400"/>
          </a:lnSpc>
          <a:spcBef>
            <a:spcPts val="0"/>
          </a:spcBef>
          <a:buNone/>
          <a:defRPr sz="2000" dirty="0" err="1" smtClean="0">
            <a:solidFill>
              <a:schemeClr val="tx1"/>
            </a:solidFill>
            <a:effectLst/>
            <a:ea typeface="+mj-ea"/>
            <a:cs typeface="+mj-cs"/>
          </a:defRPr>
        </a:defPPr>
      </a:lstStyle>
    </a:txDef>
  </a:objectDefaults>
  <a:extraClrSchemeLst/>
</a:theme>
</file>

<file path=ppt/theme/theme2.xml><?xml version="1.0" encoding="utf-8"?>
<a:theme xmlns:a="http://schemas.openxmlformats.org/drawingml/2006/main" name="3_Vorlage EVT PP2012">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VT Standard">
      <a:majorFont>
        <a:latin typeface="Arial Narrow"/>
        <a:ea typeface=""/>
        <a:cs typeface=""/>
      </a:majorFont>
      <a:minorFont>
        <a:latin typeface="Arial Narrow"/>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6350"/>
        <a:effectLst>
          <a:outerShdw blurRad="50800" dist="38100" dir="5400000" algn="t" rotWithShape="0">
            <a:prstClr val="black">
              <a:alpha val="40000"/>
            </a:prstClr>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marL="0" indent="0">
          <a:lnSpc>
            <a:spcPts val="2400"/>
          </a:lnSpc>
          <a:spcBef>
            <a:spcPts val="0"/>
          </a:spcBef>
          <a:buNone/>
          <a:defRPr sz="2000" dirty="0" err="1" smtClean="0">
            <a:solidFill>
              <a:schemeClr val="tx1"/>
            </a:solidFill>
            <a:effectLst/>
            <a:ea typeface="+mj-ea"/>
            <a:cs typeface="+mj-cs"/>
          </a:defRPr>
        </a:defPPr>
      </a:lstStyle>
    </a:txDef>
  </a:objectDefaults>
  <a:extraClrSchemeLst/>
</a:theme>
</file>

<file path=ppt/theme/theme3.xml><?xml version="1.0" encoding="utf-8"?>
<a:theme xmlns:a="http://schemas.openxmlformats.org/drawingml/2006/main" name="4_Vorlage EVT PP2012">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VT Standard">
      <a:majorFont>
        <a:latin typeface="Arial Narrow"/>
        <a:ea typeface=""/>
        <a:cs typeface=""/>
      </a:majorFont>
      <a:minorFont>
        <a:latin typeface="Arial Narrow"/>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6350"/>
        <a:effectLst>
          <a:outerShdw blurRad="50800" dist="38100" dir="5400000" algn="t" rotWithShape="0">
            <a:prstClr val="black">
              <a:alpha val="40000"/>
            </a:prstClr>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marL="0" indent="0">
          <a:lnSpc>
            <a:spcPts val="2400"/>
          </a:lnSpc>
          <a:spcBef>
            <a:spcPts val="0"/>
          </a:spcBef>
          <a:buNone/>
          <a:defRPr sz="2000" dirty="0" err="1" smtClean="0">
            <a:solidFill>
              <a:schemeClr val="tx1"/>
            </a:solidFill>
            <a:effectLst/>
            <a:ea typeface="+mj-ea"/>
            <a:cs typeface="+mj-cs"/>
          </a:defRPr>
        </a:defPPr>
      </a:lstStyle>
    </a:txDef>
  </a:objectDefaults>
  <a:extraClrSchemeLst/>
</a:theme>
</file>

<file path=ppt/theme/theme4.xml><?xml version="1.0" encoding="utf-8"?>
<a:theme xmlns:a="http://schemas.openxmlformats.org/drawingml/2006/main" name="EIRICH MASTER">
  <a:themeElements>
    <a:clrScheme name="Benutzerdefiniert 34">
      <a:dk1>
        <a:sysClr val="windowText" lastClr="000000"/>
      </a:dk1>
      <a:lt1>
        <a:sysClr val="window" lastClr="FFFFFF"/>
      </a:lt1>
      <a:dk2>
        <a:srgbClr val="F3F3F1"/>
      </a:dk2>
      <a:lt2>
        <a:srgbClr val="FFFFFF"/>
      </a:lt2>
      <a:accent1>
        <a:srgbClr val="3C3C3C"/>
      </a:accent1>
      <a:accent2>
        <a:srgbClr val="7C7979"/>
      </a:accent2>
      <a:accent3>
        <a:srgbClr val="977967"/>
      </a:accent3>
      <a:accent4>
        <a:srgbClr val="BDAA9D"/>
      </a:accent4>
      <a:accent5>
        <a:srgbClr val="4F6699"/>
      </a:accent5>
      <a:accent6>
        <a:srgbClr val="749175"/>
      </a:accent6>
      <a:hlink>
        <a:srgbClr val="977967"/>
      </a:hlink>
      <a:folHlink>
        <a:srgbClr val="977967"/>
      </a:folHlink>
    </a:clrScheme>
    <a:fontScheme name="Benutzerdefiniert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lIns="36000" tIns="36000" rIns="36000" bIns="36000" rtlCol="0" anchor="ctr"/>
      <a:lstStyle>
        <a:defPPr algn="ctr">
          <a:lnSpc>
            <a:spcPct val="90000"/>
          </a:lnSpc>
          <a:spcAft>
            <a:spcPts val="1000"/>
          </a:spcAft>
          <a:defRPr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bodyPr anchor="t"/>
      <a:lstStyle>
        <a:defPPr marL="0" indent="0" algn="ctr">
          <a:buFont typeface="Wingdings" panose="05000000000000000000" pitchFamily="2" charset="2"/>
          <a:buNone/>
          <a:defRPr sz="1000" dirty="0">
            <a:solidFill>
              <a:schemeClr val="accent1"/>
            </a:solidFill>
            <a:latin typeface="+mj-lt"/>
          </a:defRPr>
        </a:defPPr>
      </a:lstStyle>
    </a:txDef>
  </a:objectDefaults>
  <a:extraClrSchemeLst/>
</a:theme>
</file>

<file path=ppt/theme/theme5.xml><?xml version="1.0" encoding="utf-8"?>
<a:theme xmlns:a="http://schemas.openxmlformats.org/drawingml/2006/main" name="5_Vorlage EVT PP2012">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VT Standard">
      <a:majorFont>
        <a:latin typeface="Arial Narrow"/>
        <a:ea typeface=""/>
        <a:cs typeface=""/>
      </a:majorFont>
      <a:minorFont>
        <a:latin typeface="Arial Narrow"/>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6350"/>
        <a:effectLst>
          <a:outerShdw blurRad="50800" dist="38100" dir="5400000" algn="t" rotWithShape="0">
            <a:prstClr val="black">
              <a:alpha val="40000"/>
            </a:prstClr>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marL="0" indent="0">
          <a:lnSpc>
            <a:spcPts val="2400"/>
          </a:lnSpc>
          <a:spcBef>
            <a:spcPts val="0"/>
          </a:spcBef>
          <a:buNone/>
          <a:defRPr sz="2000" dirty="0" err="1" smtClean="0">
            <a:solidFill>
              <a:schemeClr val="tx1"/>
            </a:solidFill>
            <a:effectLst/>
            <a:ea typeface="+mj-ea"/>
            <a:cs typeface="+mj-cs"/>
          </a:defRPr>
        </a:defPPr>
      </a:lstStyle>
    </a:txDef>
  </a:objectDefaults>
  <a:extraClrSchemeLst/>
</a:theme>
</file>

<file path=ppt/theme/theme6.xml><?xml version="1.0" encoding="utf-8"?>
<a:theme xmlns:a="http://schemas.openxmlformats.org/drawingml/2006/main" name="6_Vorlage EVT PP2012">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VT Standard">
      <a:majorFont>
        <a:latin typeface="Arial Narrow"/>
        <a:ea typeface=""/>
        <a:cs typeface=""/>
      </a:majorFont>
      <a:minorFont>
        <a:latin typeface="Arial Narrow"/>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6350"/>
        <a:effectLst>
          <a:outerShdw blurRad="50800" dist="38100" dir="5400000" algn="t" rotWithShape="0">
            <a:prstClr val="black">
              <a:alpha val="40000"/>
            </a:prstClr>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marL="0" indent="0">
          <a:lnSpc>
            <a:spcPts val="2400"/>
          </a:lnSpc>
          <a:spcBef>
            <a:spcPts val="0"/>
          </a:spcBef>
          <a:buNone/>
          <a:defRPr sz="2000" dirty="0" err="1" smtClean="0">
            <a:solidFill>
              <a:schemeClr val="tx1"/>
            </a:solidFill>
            <a:effectLst/>
            <a:ea typeface="+mj-ea"/>
            <a:cs typeface="+mj-cs"/>
          </a:defRPr>
        </a:defPPr>
      </a:lstStyle>
    </a:txDef>
  </a:objectDefaults>
  <a:extraClrSchemeLst/>
</a:theme>
</file>

<file path=ppt/theme/theme7.xml><?xml version="1.0" encoding="utf-8"?>
<a:theme xmlns:a="http://schemas.openxmlformats.org/drawingml/2006/main" name="2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36000" rtlCol="0">
        <a:spAutoFit/>
      </a:bodyPr>
      <a:lstStyle>
        <a:defPPr algn="l">
          <a:defRPr sz="2200" b="1" i="1" u="none" dirty="0" smtClean="0">
            <a:solidFill>
              <a:srgbClr val="6F6F6F"/>
            </a:solidFill>
          </a:defRPr>
        </a:defPPr>
      </a:lstStyle>
    </a:txDef>
  </a:objectDefaults>
  <a:extraClrSchemeLst/>
  <a:extLst>
    <a:ext uri="{05A4C25C-085E-4340-85A3-A5531E510DB2}">
      <thm15:themeFamily xmlns:thm15="http://schemas.microsoft.com/office/thememl/2012/main" name="22_11_23_Präsentation November 2023.potm" id="{751E2A83-3398-4979-964A-97E5CCA49EFD}" vid="{394A243C-7196-4BCF-9B9E-17419EC22CE9}"/>
    </a:ext>
  </a:extLst>
</a:theme>
</file>

<file path=ppt/theme/theme8.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B48D45C0E36234788909CB9A429660D" ma:contentTypeVersion="18" ma:contentTypeDescription="Ein neues Dokument erstellen." ma:contentTypeScope="" ma:versionID="a14ba8c0ec33cf12fa249c94da17c48a">
  <xsd:schema xmlns:xsd="http://www.w3.org/2001/XMLSchema" xmlns:xs="http://www.w3.org/2001/XMLSchema" xmlns:p="http://schemas.microsoft.com/office/2006/metadata/properties" xmlns:ns2="dcbc7899-54f0-41f4-a466-c0093a6aee01" xmlns:ns3="ded9773a-0a27-46f7-853f-a94519866560" targetNamespace="http://schemas.microsoft.com/office/2006/metadata/properties" ma:root="true" ma:fieldsID="cdccb4c8ca294d491d48b462dfe60054" ns2:_="" ns3:_="">
    <xsd:import namespace="dcbc7899-54f0-41f4-a466-c0093a6aee01"/>
    <xsd:import namespace="ded9773a-0a27-46f7-853f-a9451986656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bc7899-54f0-41f4-a466-c0093a6aee01" elementFormDefault="qualified">
    <xsd:import namespace="http://schemas.microsoft.com/office/2006/documentManagement/types"/>
    <xsd:import namespace="http://schemas.microsoft.com/office/infopath/2007/PartnerControls"/>
    <xsd:element name="SharedWithUsers" ma:index="8" nillable="true" ma:displayName="Freigegeben für"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a2ac8a31-2f28-416a-9ebd-e9a4a5b37964}" ma:internalName="TaxCatchAll" ma:showField="CatchAllData" ma:web="dcbc7899-54f0-41f4-a466-c0093a6aee0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ed9773a-0a27-46f7-853f-a94519866560"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43010418-5597-474a-8edf-d1b568d7d4b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4A500E-35C2-46D8-989D-D0B9E9FEBA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bc7899-54f0-41f4-a466-c0093a6aee01"/>
    <ds:schemaRef ds:uri="ded9773a-0a27-46f7-853f-a945198665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BE35925-D099-4F76-87AB-9ED541C5DF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Vorlage EVT PP2012</Template>
  <TotalTime>0</TotalTime>
  <Words>3366</Words>
  <Application>Microsoft Office PowerPoint</Application>
  <PresentationFormat>Breitbild</PresentationFormat>
  <Paragraphs>513</Paragraphs>
  <Slides>48</Slides>
  <Notes>8</Notes>
  <HiddenSlides>0</HiddenSlides>
  <MMClips>0</MMClips>
  <ScaleCrop>false</ScaleCrop>
  <HeadingPairs>
    <vt:vector size="6" baseType="variant">
      <vt:variant>
        <vt:lpstr>Verwendete Schriftarten</vt:lpstr>
      </vt:variant>
      <vt:variant>
        <vt:i4>8</vt:i4>
      </vt:variant>
      <vt:variant>
        <vt:lpstr>Design</vt:lpstr>
      </vt:variant>
      <vt:variant>
        <vt:i4>7</vt:i4>
      </vt:variant>
      <vt:variant>
        <vt:lpstr>Folientitel</vt:lpstr>
      </vt:variant>
      <vt:variant>
        <vt:i4>48</vt:i4>
      </vt:variant>
    </vt:vector>
  </HeadingPairs>
  <TitlesOfParts>
    <vt:vector size="63" baseType="lpstr">
      <vt:lpstr>Wingdings</vt:lpstr>
      <vt:lpstr>Avenir LT Std 35 Light</vt:lpstr>
      <vt:lpstr>Calibri</vt:lpstr>
      <vt:lpstr>Segoe UI Light</vt:lpstr>
      <vt:lpstr>Avenir LT Std 65 Medium</vt:lpstr>
      <vt:lpstr>Arial Narrow</vt:lpstr>
      <vt:lpstr>Arial</vt:lpstr>
      <vt:lpstr>Avenir LT Std 45 Book</vt:lpstr>
      <vt:lpstr>2_Vorlage EVT PP2012</vt:lpstr>
      <vt:lpstr>3_Vorlage EVT PP2012</vt:lpstr>
      <vt:lpstr>4_Vorlage EVT PP2012</vt:lpstr>
      <vt:lpstr>EIRICH MASTER</vt:lpstr>
      <vt:lpstr>5_Vorlage EVT PP2012</vt:lpstr>
      <vt:lpstr>6_Vorlage EVT PP2012</vt:lpstr>
      <vt:lpstr>2_Office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WÄRMEPLANUNG AUS SICHT DES NETZBETREIBERS</vt:lpstr>
      <vt:lpstr>LKW-STRATEGIE ZUR WÄRMEWENDE</vt:lpstr>
      <vt:lpstr>VON DER WÄRMEPLANUNG ZUM WÄRMENETZ</vt:lpstr>
      <vt:lpstr>UNSER ANGEBOT FÜR DEZENTRALE OPTIONEN</vt:lpstr>
      <vt:lpstr>IHRE ANLAUFSTELLE FÜR DIE WÄRMEWENDE</vt:lpstr>
      <vt:lpstr>WAS PASSIERT NOCH IN DER REGION?</vt:lpstr>
      <vt:lpstr>PowerPoint-Präsentation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prosio engineering GmbH - Kurzvorstellung</dc:title>
  <dc:creator>Sebastian Kolb</dc:creator>
  <cp:lastModifiedBy>Sebastian Kolb</cp:lastModifiedBy>
  <cp:revision>2290</cp:revision>
  <cp:lastPrinted>2019-03-20T09:44:21Z</cp:lastPrinted>
  <dcterms:created xsi:type="dcterms:W3CDTF">2012-09-24T13:10:00Z</dcterms:created>
  <dcterms:modified xsi:type="dcterms:W3CDTF">2025-11-25T11:06:39Z</dcterms:modified>
</cp:coreProperties>
</file>